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78" r:id="rId7"/>
    <p:sldId id="267" r:id="rId8"/>
    <p:sldId id="287" r:id="rId9"/>
    <p:sldId id="291" r:id="rId10"/>
    <p:sldId id="293" r:id="rId11"/>
    <p:sldId id="282" r:id="rId12"/>
    <p:sldId id="281" r:id="rId13"/>
    <p:sldId id="318" r:id="rId14"/>
    <p:sldId id="294" r:id="rId15"/>
    <p:sldId id="319" r:id="rId16"/>
    <p:sldId id="296" r:id="rId17"/>
    <p:sldId id="320" r:id="rId18"/>
    <p:sldId id="321" r:id="rId19"/>
    <p:sldId id="303" r:id="rId20"/>
    <p:sldId id="304" r:id="rId21"/>
    <p:sldId id="317" r:id="rId22"/>
    <p:sldId id="322" r:id="rId23"/>
    <p:sldId id="308" r:id="rId24"/>
    <p:sldId id="309" r:id="rId25"/>
    <p:sldId id="310" r:id="rId26"/>
    <p:sldId id="307" r:id="rId27"/>
    <p:sldId id="273" r:id="rId28"/>
    <p:sldId id="274" r:id="rId29"/>
    <p:sldId id="275" r:id="rId30"/>
    <p:sldId id="276" r:id="rId31"/>
    <p:sldId id="312" r:id="rId32"/>
    <p:sldId id="315" r:id="rId33"/>
    <p:sldId id="313" r:id="rId34"/>
    <p:sldId id="314" r:id="rId35"/>
    <p:sldId id="306" r:id="rId36"/>
    <p:sldId id="262" r:id="rId37"/>
    <p:sldId id="263" r:id="rId38"/>
    <p:sldId id="271" r:id="rId39"/>
    <p:sldId id="316" r:id="rId40"/>
    <p:sldId id="280" r:id="rId41"/>
    <p:sldId id="264" r:id="rId42"/>
    <p:sldId id="266" r:id="rId43"/>
    <p:sldId id="311" r:id="rId44"/>
    <p:sldId id="269" r:id="rId45"/>
    <p:sldId id="268" r:id="rId46"/>
    <p:sldId id="270" r:id="rId47"/>
    <p:sldId id="272" r:id="rId48"/>
    <p:sldId id="279" r:id="rId49"/>
    <p:sldId id="283" r:id="rId50"/>
    <p:sldId id="284" r:id="rId51"/>
    <p:sldId id="285" r:id="rId52"/>
    <p:sldId id="286" r:id="rId53"/>
    <p:sldId id="289" r:id="rId54"/>
    <p:sldId id="292" r:id="rId55"/>
    <p:sldId id="265" r:id="rId56"/>
    <p:sldId id="277" r:id="rId5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33CC"/>
    <a:srgbClr val="CE02BF"/>
    <a:srgbClr val="BA167F"/>
    <a:srgbClr val="B41C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18" Type="http://schemas.openxmlformats.org/officeDocument/2006/relationships/image" Target="../media/image6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0.emf"/><Relationship Id="rId18" Type="http://schemas.openxmlformats.org/officeDocument/2006/relationships/image" Target="../media/image85.emf"/><Relationship Id="rId3" Type="http://schemas.openxmlformats.org/officeDocument/2006/relationships/image" Target="../media/image70.emf"/><Relationship Id="rId21" Type="http://schemas.openxmlformats.org/officeDocument/2006/relationships/image" Target="../media/image88.w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17" Type="http://schemas.openxmlformats.org/officeDocument/2006/relationships/image" Target="../media/image84.emf"/><Relationship Id="rId2" Type="http://schemas.openxmlformats.org/officeDocument/2006/relationships/image" Target="../media/image69.emf"/><Relationship Id="rId16" Type="http://schemas.openxmlformats.org/officeDocument/2006/relationships/image" Target="../media/image83.emf"/><Relationship Id="rId20" Type="http://schemas.openxmlformats.org/officeDocument/2006/relationships/image" Target="../media/image87.emf"/><Relationship Id="rId1" Type="http://schemas.openxmlformats.org/officeDocument/2006/relationships/image" Target="../media/image68.emf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5" Type="http://schemas.openxmlformats.org/officeDocument/2006/relationships/image" Target="../media/image72.wmf"/><Relationship Id="rId15" Type="http://schemas.openxmlformats.org/officeDocument/2006/relationships/image" Target="../media/image82.emf"/><Relationship Id="rId10" Type="http://schemas.openxmlformats.org/officeDocument/2006/relationships/image" Target="../media/image77.emf"/><Relationship Id="rId19" Type="http://schemas.openxmlformats.org/officeDocument/2006/relationships/image" Target="../media/image86.emf"/><Relationship Id="rId4" Type="http://schemas.openxmlformats.org/officeDocument/2006/relationships/image" Target="../media/image71.wmf"/><Relationship Id="rId9" Type="http://schemas.openxmlformats.org/officeDocument/2006/relationships/image" Target="../media/image76.emf"/><Relationship Id="rId14" Type="http://schemas.openxmlformats.org/officeDocument/2006/relationships/image" Target="../media/image81.emf"/><Relationship Id="rId22" Type="http://schemas.openxmlformats.org/officeDocument/2006/relationships/image" Target="../media/image8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emf"/><Relationship Id="rId7" Type="http://schemas.openxmlformats.org/officeDocument/2006/relationships/image" Target="../media/image109.w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>
              <a:defRPr sz="1200"/>
            </a:lvl1pPr>
          </a:lstStyle>
          <a:p>
            <a:fld id="{2C289C4D-9EC7-4F2B-BF90-49DB1D2A152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1" rIns="92441" bIns="46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1" tIns="46221" rIns="92441" bIns="46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r">
              <a:defRPr sz="1200"/>
            </a:lvl1pPr>
          </a:lstStyle>
          <a:p>
            <a:fld id="{0D5FF92B-19ED-4744-A085-AEEEC28E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16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2363" y="698500"/>
            <a:ext cx="4641850" cy="3482975"/>
          </a:xfrm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43012" name="Foliennummernplatzhalter 3"/>
          <p:cNvSpPr txBox="1">
            <a:spLocks noGrp="1"/>
          </p:cNvSpPr>
          <p:nvPr/>
        </p:nvSpPr>
        <p:spPr bwMode="auto">
          <a:xfrm>
            <a:off x="3897378" y="8830319"/>
            <a:ext cx="2982819" cy="4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5" tIns="46182" rIns="92365" bIns="46182" anchor="b"/>
          <a:lstStyle/>
          <a:p>
            <a:pPr algn="r"/>
            <a:fld id="{89A6DBEE-818A-45E0-8EA4-FA30C08781D5}" type="slidenum">
              <a:rPr lang="ru-RU" sz="1200">
                <a:ea typeface="ＭＳ Ｐゴシック" charset="-128"/>
              </a:rPr>
              <a:pPr algn="r"/>
              <a:t>5</a:t>
            </a:fld>
            <a:endParaRPr lang="ru-RU" sz="120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27957-B7B0-4859-8753-3EE42857D3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6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2363" y="698500"/>
            <a:ext cx="4641850" cy="3482975"/>
          </a:xfr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44036" name="Foliennummernplatzhalter 3"/>
          <p:cNvSpPr txBox="1">
            <a:spLocks noGrp="1"/>
          </p:cNvSpPr>
          <p:nvPr/>
        </p:nvSpPr>
        <p:spPr bwMode="auto">
          <a:xfrm>
            <a:off x="3897378" y="8830319"/>
            <a:ext cx="2982819" cy="4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5" tIns="46182" rIns="92365" bIns="46182" anchor="b"/>
          <a:lstStyle/>
          <a:p>
            <a:pPr algn="r"/>
            <a:fld id="{366C70A3-8380-42F1-8C24-44B7A8454950}" type="slidenum">
              <a:rPr lang="ru-RU" sz="1200">
                <a:ea typeface="ＭＳ Ｐゴシック" charset="-128"/>
              </a:rPr>
              <a:pPr algn="r"/>
              <a:t>37</a:t>
            </a:fld>
            <a:endParaRPr lang="ru-RU" sz="120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416D-4C13-45A9-8E8D-949852A518F2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24" Type="http://schemas.openxmlformats.org/officeDocument/2006/relationships/oleObject" Target="../embeddings/oleObject40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9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19.png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363" y="1728788"/>
            <a:ext cx="7772400" cy="1470025"/>
          </a:xfrm>
        </p:spPr>
        <p:txBody>
          <a:bodyPr/>
          <a:lstStyle/>
          <a:p>
            <a:r>
              <a:rPr lang="en-US" b="1" smtClean="0">
                <a:solidFill>
                  <a:srgbClr val="FF3300"/>
                </a:solidFill>
              </a:rPr>
              <a:t>Status report of the DIRAC experiment (PS 212)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63575" y="5268913"/>
            <a:ext cx="80359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33CC"/>
                </a:solidFill>
              </a:rPr>
              <a:t>SPS Committee, </a:t>
            </a:r>
            <a:r>
              <a:rPr lang="en-US" b="1">
                <a:solidFill>
                  <a:srgbClr val="0033CC"/>
                </a:solidFill>
              </a:rPr>
              <a:t>April </a:t>
            </a:r>
            <a:r>
              <a:rPr lang="en-US" b="1" dirty="0" smtClean="0">
                <a:solidFill>
                  <a:srgbClr val="0033CC"/>
                </a:solidFill>
              </a:rPr>
              <a:t>3</a:t>
            </a:r>
            <a:r>
              <a:rPr lang="en-US" b="1" smtClean="0">
                <a:solidFill>
                  <a:srgbClr val="0033CC"/>
                </a:solidFill>
              </a:rPr>
              <a:t>, </a:t>
            </a:r>
            <a:r>
              <a:rPr lang="en-US" b="1" dirty="0" smtClean="0">
                <a:solidFill>
                  <a:srgbClr val="0033CC"/>
                </a:solidFill>
              </a:rPr>
              <a:t>2012.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611563" y="3865563"/>
            <a:ext cx="2203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L.Nemenov</a:t>
            </a:r>
            <a:endParaRPr lang="ru-RU" sz="32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24" y="260350"/>
            <a:ext cx="847110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742950" y="381000"/>
            <a:ext cx="817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L. </a:t>
            </a:r>
            <a:r>
              <a:rPr lang="en-US" b="1" dirty="0" err="1" smtClean="0">
                <a:solidFill>
                  <a:schemeClr val="accent1"/>
                </a:solidFill>
              </a:rPr>
              <a:t>Afanasev</a:t>
            </a:r>
            <a:r>
              <a:rPr lang="en-US" b="1" dirty="0">
                <a:solidFill>
                  <a:schemeClr val="accent1"/>
                </a:solidFill>
              </a:rPr>
              <a:t>;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O. Gorchakov (</a:t>
            </a:r>
            <a:r>
              <a:rPr lang="en-US" b="1" dirty="0" smtClean="0">
                <a:solidFill>
                  <a:schemeClr val="accent1"/>
                </a:solidFill>
              </a:rPr>
              <a:t>DIPGEN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503238" y="6030913"/>
            <a:ext cx="817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/>
              <a:t>Atomic pairs </a:t>
            </a:r>
            <a:r>
              <a:rPr lang="en-US" b="1" dirty="0" smtClean="0"/>
              <a:t>from “long-lived A</a:t>
            </a:r>
            <a:r>
              <a:rPr lang="en-US" b="1" baseline="-25000" dirty="0" smtClean="0"/>
              <a:t>2π</a:t>
            </a:r>
            <a:r>
              <a:rPr lang="en-US" b="1" dirty="0" smtClean="0"/>
              <a:t>” </a:t>
            </a:r>
            <a:r>
              <a:rPr lang="en-US" b="1" dirty="0"/>
              <a:t>breakup in </a:t>
            </a:r>
            <a:r>
              <a:rPr lang="en-US" b="1" dirty="0" smtClean="0"/>
              <a:t>2μm Pt.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-66020"/>
            <a:ext cx="706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“Long-lived A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2π</a:t>
            </a:r>
            <a:r>
              <a:rPr lang="en-US" sz="2800" b="1" dirty="0" smtClean="0">
                <a:solidFill>
                  <a:schemeClr val="accent1"/>
                </a:solidFill>
              </a:rPr>
              <a:t>” yield and quantum numbers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1858"/>
            <a:ext cx="5638800" cy="511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CERN, Geneva - Monday 26, September, 2011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503238" y="696912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</a:rPr>
              <a:t>Pentia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2826079"/>
              </p:ext>
            </p:extLst>
          </p:nvPr>
        </p:nvGraphicFramePr>
        <p:xfrm>
          <a:off x="4829174" y="1874520"/>
          <a:ext cx="4086226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74"/>
                <a:gridCol w="939182"/>
                <a:gridCol w="1080882"/>
                <a:gridCol w="16556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</a:t>
                      </a:r>
                      <a:r>
                        <a:rPr lang="en-US" sz="1800" baseline="-25000" dirty="0" err="1">
                          <a:effectLst/>
                        </a:rPr>
                        <a:t>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τ</a:t>
                      </a:r>
                      <a:r>
                        <a:rPr lang="en-US" sz="1800" baseline="-25000">
                          <a:effectLst/>
                        </a:rPr>
                        <a:t>H </a:t>
                      </a:r>
                      <a:r>
                        <a:rPr lang="en-US" sz="1800">
                          <a:effectLst/>
                        </a:rPr>
                        <a:t>•10</a:t>
                      </a:r>
                      <a:r>
                        <a:rPr lang="en-US" sz="1800" baseline="300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 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τ</a:t>
                      </a:r>
                      <a:r>
                        <a:rPr lang="en-US" sz="1800" baseline="-25000" dirty="0">
                          <a:effectLst/>
                        </a:rPr>
                        <a:t>2π </a:t>
                      </a:r>
                      <a:r>
                        <a:rPr lang="en-US" sz="1800" dirty="0">
                          <a:effectLst/>
                        </a:rPr>
                        <a:t>•10</a:t>
                      </a:r>
                      <a:r>
                        <a:rPr lang="en-US" sz="1800" baseline="30000" dirty="0">
                          <a:effectLst/>
                        </a:rPr>
                        <a:t>11</a:t>
                      </a:r>
                      <a:r>
                        <a:rPr lang="en-US" sz="1800" dirty="0">
                          <a:effectLst/>
                        </a:rPr>
                        <a:t> 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Decay length A</a:t>
                      </a:r>
                      <a:r>
                        <a:rPr lang="en-US" sz="1800" baseline="-25000">
                          <a:effectLst/>
                        </a:rPr>
                        <a:t>2π</a:t>
                      </a:r>
                      <a:r>
                        <a:rPr lang="en-US" sz="1800">
                          <a:effectLst/>
                        </a:rPr>
                        <a:t> in L.S. cm for γ=16.1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9.05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46.8</a:t>
                      </a:r>
                      <a:r>
                        <a:rPr lang="en-US" sz="1800" baseline="300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69.3</a:t>
                      </a:r>
                      <a:r>
                        <a:rPr lang="en-US" sz="1800" baseline="300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335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57400" y="112693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l</a:t>
            </a:r>
            <a:r>
              <a:rPr lang="en-US" sz="2800" b="1" dirty="0" smtClean="0">
                <a:solidFill>
                  <a:schemeClr val="accent1"/>
                </a:solidFill>
              </a:rPr>
              <a:t>ifetime, τ, in </a:t>
            </a:r>
            <a:r>
              <a:rPr lang="en-US" sz="2800" b="1" dirty="0" err="1">
                <a:solidFill>
                  <a:schemeClr val="accent1"/>
                </a:solidFill>
              </a:rPr>
              <a:t>np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states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77000" y="5268912"/>
            <a:ext cx="2354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ea typeface="Calibri" pitchFamily="34" charset="0"/>
                <a:cs typeface="Times New Roman" pitchFamily="18" charset="0"/>
              </a:rPr>
              <a:t>* - extrapolated 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values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8466"/>
            <a:ext cx="4419600" cy="451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31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852"/>
            <a:ext cx="8526799" cy="63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10" y="332656"/>
            <a:ext cx="8258054" cy="61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96448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239" y="332656"/>
            <a:ext cx="8168217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1188"/>
            <a:ext cx="8375201" cy="61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Plan of 2011 run data </a:t>
            </a:r>
            <a:r>
              <a:rPr lang="en-US" b="1" dirty="0" smtClean="0">
                <a:solidFill>
                  <a:srgbClr val="0033CC"/>
                </a:solidFill>
              </a:rPr>
              <a:t>processing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67333"/>
            <a:ext cx="8507288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End of data </a:t>
            </a:r>
            <a:r>
              <a:rPr lang="en-US" dirty="0" err="1" smtClean="0"/>
              <a:t>preselection</a:t>
            </a:r>
            <a:r>
              <a:rPr lang="en-US" dirty="0" smtClean="0"/>
              <a:t> :  June 2012</a:t>
            </a:r>
          </a:p>
          <a:p>
            <a:r>
              <a:rPr lang="en-US" dirty="0" err="1" smtClean="0"/>
              <a:t>Ntuple</a:t>
            </a:r>
            <a:r>
              <a:rPr lang="en-US" dirty="0" smtClean="0"/>
              <a:t> preparation completion  : August 2012</a:t>
            </a:r>
          </a:p>
          <a:p>
            <a:r>
              <a:rPr lang="en-US" dirty="0" smtClean="0"/>
              <a:t>Atomic pair signal from </a:t>
            </a:r>
            <a:r>
              <a:rPr lang="en-US" dirty="0" smtClean="0"/>
              <a:t>“long-lived atom” </a:t>
            </a:r>
            <a:r>
              <a:rPr lang="en-US" dirty="0" smtClean="0"/>
              <a:t>ionization without magnetic field is expected on the level of about 3.5 sigma.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4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5" name="Rectangle 12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CERN</a:t>
            </a:r>
          </a:p>
          <a:p>
            <a:pPr defTabSz="912813">
              <a:lnSpc>
                <a:spcPct val="80000"/>
              </a:lnSpc>
            </a:pP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                           Geneva,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Switzerland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16" name="Rectangle 122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23888" y="5557838"/>
            <a:ext cx="39211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Kyoto University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Kyoto, 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Japan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Bern University </a:t>
            </a:r>
          </a:p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Bern,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Switzerland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631825" y="4943475"/>
            <a:ext cx="38941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KEK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Tsukuba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Japan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0" y="508158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Santiago de Compostela University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Santiago de Compostela,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Spain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University of Messina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6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                           </a:t>
            </a:r>
            <a:r>
              <a:rPr lang="en-US" sz="700">
                <a:solidFill>
                  <a:schemeClr val="tx1"/>
                </a:solidFill>
                <a:latin typeface="Times New Roman" pitchFamily="18" charset="0"/>
              </a:rPr>
              <a:t>  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Messina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Italy</a:t>
            </a:r>
            <a:r>
              <a:rPr lang="en-US" sz="1800" b="1">
                <a:solidFill>
                  <a:srgbClr val="0033CC"/>
                </a:solidFill>
              </a:rPr>
              <a:t> </a:t>
            </a:r>
            <a:endParaRPr lang="ru-RU" sz="1800" b="1">
              <a:solidFill>
                <a:srgbClr val="0033CC"/>
              </a:solidFill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IHEP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Protvino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Russia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ro-RO" sz="1800" b="1">
                <a:solidFill>
                  <a:schemeClr val="tx1"/>
                </a:solidFill>
                <a:latin typeface="Times New Roman" pitchFamily="18" charset="0"/>
              </a:rPr>
              <a:t>INFN-Laboratori Nazionali di Frascati</a:t>
            </a:r>
            <a:br>
              <a:rPr lang="ro-RO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ro-RO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        </a:t>
            </a:r>
            <a:r>
              <a:rPr lang="ro-RO" sz="1800" b="1" i="1">
                <a:solidFill>
                  <a:srgbClr val="9900CC"/>
                </a:solidFill>
                <a:latin typeface="Times New Roman" pitchFamily="18" charset="0"/>
              </a:rPr>
              <a:t>Frascati,</a:t>
            </a:r>
            <a:r>
              <a:rPr lang="ro-RO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o-RO" sz="1800" b="1">
                <a:solidFill>
                  <a:srgbClr val="9900CC"/>
                </a:solidFill>
                <a:latin typeface="Times New Roman" pitchFamily="18" charset="0"/>
              </a:rPr>
              <a:t>Italy</a:t>
            </a: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SINP of Moscow State University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Moscow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Russia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5" name="Rectangle 27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6" name="Rectangle 28"/>
          <p:cNvSpPr>
            <a:spLocks noChangeArrowheads="1"/>
          </p:cNvSpPr>
          <p:nvPr/>
        </p:nvSpPr>
        <p:spPr bwMode="auto">
          <a:xfrm>
            <a:off x="5045075" y="2465388"/>
            <a:ext cx="40989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JINR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Dubna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Russia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37" name="Rectangle 29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Nuclear Physics Institute ASCR 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Rez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Czech Republic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5030788" y="1751013"/>
            <a:ext cx="41132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IFIN-HH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Bucharest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Romania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Institute of Physics ASCR 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Prague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Czech Republic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Tokyo Metropolitan University </a:t>
            </a:r>
          </a:p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Tokyo,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Japan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6" name="Rectangle 38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Czech Technical University 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Prague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Czech Republic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47" name="Rectangle 39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8" name="Line 41"/>
          <p:cNvSpPr>
            <a:spLocks noChangeShapeType="1"/>
          </p:cNvSpPr>
          <p:nvPr/>
        </p:nvSpPr>
        <p:spPr bwMode="auto">
          <a:xfrm>
            <a:off x="0" y="1949450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42"/>
          <p:cNvSpPr>
            <a:spLocks noChangeShapeType="1"/>
          </p:cNvSpPr>
          <p:nvPr/>
        </p:nvSpPr>
        <p:spPr bwMode="auto">
          <a:xfrm>
            <a:off x="0" y="2466975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43"/>
          <p:cNvSpPr>
            <a:spLocks noChangeShapeType="1"/>
          </p:cNvSpPr>
          <p:nvPr/>
        </p:nvSpPr>
        <p:spPr bwMode="auto">
          <a:xfrm>
            <a:off x="0" y="301148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4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45"/>
          <p:cNvSpPr>
            <a:spLocks noChangeShapeType="1"/>
          </p:cNvSpPr>
          <p:nvPr/>
        </p:nvSpPr>
        <p:spPr bwMode="auto">
          <a:xfrm>
            <a:off x="0" y="404653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Line 46"/>
          <p:cNvSpPr>
            <a:spLocks noChangeShapeType="1"/>
          </p:cNvSpPr>
          <p:nvPr/>
        </p:nvSpPr>
        <p:spPr bwMode="auto">
          <a:xfrm>
            <a:off x="0" y="4518025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47"/>
          <p:cNvSpPr>
            <a:spLocks noChangeShapeType="1"/>
          </p:cNvSpPr>
          <p:nvPr/>
        </p:nvSpPr>
        <p:spPr bwMode="auto">
          <a:xfrm>
            <a:off x="0" y="508158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Line 48"/>
          <p:cNvSpPr>
            <a:spLocks noChangeShapeType="1"/>
          </p:cNvSpPr>
          <p:nvPr/>
        </p:nvSpPr>
        <p:spPr bwMode="auto">
          <a:xfrm>
            <a:off x="0" y="5599113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49"/>
          <p:cNvSpPr>
            <a:spLocks noChangeShapeType="1"/>
          </p:cNvSpPr>
          <p:nvPr/>
        </p:nvSpPr>
        <p:spPr bwMode="auto">
          <a:xfrm>
            <a:off x="0" y="6116638"/>
            <a:ext cx="91440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50"/>
          <p:cNvSpPr>
            <a:spLocks noChangeShapeType="1"/>
          </p:cNvSpPr>
          <p:nvPr/>
        </p:nvSpPr>
        <p:spPr bwMode="auto">
          <a:xfrm>
            <a:off x="0" y="914400"/>
            <a:ext cx="0" cy="52022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Line 51"/>
          <p:cNvSpPr>
            <a:spLocks noChangeShapeType="1"/>
          </p:cNvSpPr>
          <p:nvPr/>
        </p:nvSpPr>
        <p:spPr bwMode="auto">
          <a:xfrm>
            <a:off x="473075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Line 52"/>
          <p:cNvSpPr>
            <a:spLocks noChangeShapeType="1"/>
          </p:cNvSpPr>
          <p:nvPr/>
        </p:nvSpPr>
        <p:spPr bwMode="auto">
          <a:xfrm>
            <a:off x="4535488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0" name="Line 53"/>
          <p:cNvSpPr>
            <a:spLocks noChangeShapeType="1"/>
          </p:cNvSpPr>
          <p:nvPr/>
        </p:nvSpPr>
        <p:spPr bwMode="auto">
          <a:xfrm>
            <a:off x="5016500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1" name="Line 54"/>
          <p:cNvSpPr>
            <a:spLocks noChangeShapeType="1"/>
          </p:cNvSpPr>
          <p:nvPr/>
        </p:nvSpPr>
        <p:spPr bwMode="auto">
          <a:xfrm>
            <a:off x="9144000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62" name="Picture 59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6286500"/>
            <a:ext cx="414337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3" name="Picture 60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22350"/>
            <a:ext cx="388938" cy="292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4" name="Picture 61" descr="sp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5" name="Picture 63" descr="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6" name="Picture 66" descr="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76588"/>
            <a:ext cx="384175" cy="252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7" name="Picture 67" descr="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5563"/>
            <a:ext cx="384175" cy="252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8" name="Picture 68" descr="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52600"/>
            <a:ext cx="384175" cy="252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9" name="Picture 69" descr="jin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81250"/>
            <a:ext cx="4556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0" name="Picture 70" descr="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34075"/>
            <a:ext cx="254000" cy="252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71" name="Picture 55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2" name="Picture 56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951163"/>
            <a:ext cx="387350" cy="250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3" name="Picture 58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5006975"/>
            <a:ext cx="395288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4" name="Picture 65" descr="i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150" y="4356100"/>
            <a:ext cx="384175" cy="252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5" name="Picture 71" descr="Logo_CERN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6" name="Picture 72" descr="i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8" y="3670300"/>
            <a:ext cx="384175" cy="252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7" name="Picture 135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collaboration</a:t>
            </a:r>
            <a:endParaRPr lang="ru-RU" sz="4000" b="1" dirty="0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79" name="Rectangle 4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Zurich University </a:t>
            </a:r>
          </a:p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Zurich,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Switzerland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13380" name="Picture 59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5622925"/>
            <a:ext cx="414337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81" name="Rectangle 6"/>
          <p:cNvSpPr>
            <a:spLocks noChangeArrowheads="1"/>
          </p:cNvSpPr>
          <p:nvPr/>
        </p:nvSpPr>
        <p:spPr bwMode="auto">
          <a:xfrm>
            <a:off x="631825" y="6208713"/>
            <a:ext cx="39211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Kyoto Sangyo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University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Kyoto, 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Japan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 new magnets: </a:t>
            </a:r>
            <a:br>
              <a:rPr lang="en-US" dirty="0" smtClean="0"/>
            </a:br>
            <a:r>
              <a:rPr lang="en-US" dirty="0" smtClean="0"/>
              <a:t>Sm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17</a:t>
            </a:r>
            <a:r>
              <a:rPr lang="en-US" dirty="0" smtClean="0"/>
              <a:t>, high resistivity against radiation,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 = 0.02 Tm</a:t>
            </a:r>
            <a:r>
              <a:rPr lang="en-US" dirty="0" smtClean="0"/>
              <a:t>, expected signal &gt; </a:t>
            </a:r>
            <a:r>
              <a:rPr lang="en-US" dirty="0" smtClean="0"/>
              <a:t>9 sigma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New retracting device allows to replace magnet fast.</a:t>
            </a:r>
          </a:p>
          <a:p>
            <a:r>
              <a:rPr lang="en-US" dirty="0" smtClean="0"/>
              <a:t>Magnet will be ready in the middle of April.</a:t>
            </a:r>
          </a:p>
          <a:p>
            <a:r>
              <a:rPr lang="en-US" dirty="0" smtClean="0"/>
              <a:t>Retracting device will be ready at the end April.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04664"/>
            <a:ext cx="5136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E39"/>
                </a:solidFill>
              </a:rPr>
              <a:t>Magnet for 2012 run </a:t>
            </a:r>
            <a:endParaRPr lang="en-US" sz="4400" b="1" dirty="0">
              <a:solidFill>
                <a:srgbClr val="007E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51" y="404664"/>
            <a:ext cx="8854845" cy="59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28" y="327173"/>
            <a:ext cx="8159452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Permanent dipole magnet for DIRAC</a:t>
            </a:r>
            <a:br>
              <a:rPr lang="en-US" sz="3600" dirty="0" smtClean="0"/>
            </a:br>
            <a:r>
              <a:rPr lang="en-US" sz="3600" dirty="0" smtClean="0"/>
              <a:t>Permanent magnet material: Sm2Co17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Alexey Vorozhtsov</a:t>
            </a:r>
          </a:p>
          <a:p>
            <a:r>
              <a:rPr lang="en-US" sz="2800" dirty="0" smtClean="0"/>
              <a:t>CERN </a:t>
            </a:r>
          </a:p>
          <a:p>
            <a:r>
              <a:rPr lang="en-US" sz="2800" dirty="0" smtClean="0"/>
              <a:t>TE-MSC-MNC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Magnet design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160000" cy="21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70381"/>
            <a:ext cx="5737143" cy="248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096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u="sng" dirty="0" smtClean="0"/>
              <a:t>Layout </a:t>
            </a:r>
            <a:r>
              <a:rPr lang="en-GB" sz="1400" u="sng" dirty="0"/>
              <a:t>of the dipole magnet </a:t>
            </a:r>
            <a:endParaRPr lang="en-GB" sz="1400" u="sng" dirty="0" smtClean="0"/>
          </a:p>
          <a:p>
            <a:pPr algn="ctr"/>
            <a:r>
              <a:rPr lang="en-GB" sz="1400" u="sng" dirty="0" smtClean="0"/>
              <a:t>(arrows </a:t>
            </a:r>
            <a:r>
              <a:rPr lang="en-GB" sz="1400" u="sng" dirty="0"/>
              <a:t>indicate the direction of </a:t>
            </a:r>
            <a:r>
              <a:rPr lang="en-GB" sz="1400" u="sng" dirty="0" smtClean="0"/>
              <a:t>magnetization)</a:t>
            </a:r>
            <a:endParaRPr lang="en-US" sz="1400" u="sng" dirty="0"/>
          </a:p>
        </p:txBody>
      </p:sp>
      <p:sp>
        <p:nvSpPr>
          <p:cNvPr id="11" name="Rectangle 10"/>
          <p:cNvSpPr/>
          <p:nvPr/>
        </p:nvSpPr>
        <p:spPr>
          <a:xfrm>
            <a:off x="3429000" y="1066800"/>
            <a:ext cx="233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u="sng" dirty="0"/>
              <a:t>Opera 3D model </a:t>
            </a:r>
            <a:endParaRPr lang="en-GB" sz="1400" u="sng" dirty="0" smtClean="0"/>
          </a:p>
          <a:p>
            <a:pPr algn="ctr"/>
            <a:r>
              <a:rPr lang="en-GB" sz="1400" u="sng" dirty="0" smtClean="0"/>
              <a:t>with </a:t>
            </a:r>
            <a:r>
              <a:rPr lang="en-GB" sz="1400" u="sng" dirty="0"/>
              <a:t>surface field distribution</a:t>
            </a:r>
            <a:endParaRPr lang="en-US" sz="1400" u="sng" dirty="0"/>
          </a:p>
        </p:txBody>
      </p:sp>
      <p:sp>
        <p:nvSpPr>
          <p:cNvPr id="12" name="Rectangle 11"/>
          <p:cNvSpPr/>
          <p:nvPr/>
        </p:nvSpPr>
        <p:spPr>
          <a:xfrm>
            <a:off x="5943600" y="83820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/>
              <a:t>Integrated horizontal field </a:t>
            </a:r>
            <a:r>
              <a:rPr lang="en-US" sz="1400" u="sng" dirty="0" smtClean="0"/>
              <a:t>homogeneity</a:t>
            </a:r>
          </a:p>
          <a:p>
            <a:pPr algn="ctr"/>
            <a:r>
              <a:rPr lang="en-US" sz="1400" u="sng" dirty="0" smtClean="0"/>
              <a:t> inside the GFR  X×Y = 20 mm × 30 mm:</a:t>
            </a:r>
          </a:p>
          <a:p>
            <a:pPr algn="ctr"/>
            <a:r>
              <a:rPr lang="en-US" sz="1400" u="sng" dirty="0" smtClean="0"/>
              <a:t>∆∫</a:t>
            </a:r>
            <a:r>
              <a:rPr lang="en-US" sz="1400" u="sng" dirty="0"/>
              <a:t>Bxdz/ ∫Bx(0,0,z)</a:t>
            </a:r>
            <a:r>
              <a:rPr lang="en-US" sz="1400" u="sng" dirty="0" err="1"/>
              <a:t>dz</a:t>
            </a:r>
            <a:r>
              <a:rPr lang="en-US" sz="1400" u="sng" dirty="0"/>
              <a:t>  [%]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7184" y="3886200"/>
            <a:ext cx="4116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u="sng" dirty="0"/>
              <a:t>Horizontal field </a:t>
            </a:r>
            <a:r>
              <a:rPr lang="en-GB" sz="1400" u="sng" dirty="0" smtClean="0"/>
              <a:t>distribution along z-axis at X=Y=0 mm</a:t>
            </a:r>
          </a:p>
          <a:p>
            <a:pPr algn="ctr"/>
            <a:r>
              <a:rPr lang="en-US" sz="1400" u="sng" dirty="0" smtClean="0">
                <a:latin typeface="Calibri"/>
              </a:rPr>
              <a:t>∫Bx(0,0,z)</a:t>
            </a:r>
            <a:r>
              <a:rPr lang="en-US" sz="1400" u="sng" dirty="0" err="1" smtClean="0">
                <a:latin typeface="Calibri"/>
              </a:rPr>
              <a:t>dz</a:t>
            </a:r>
            <a:r>
              <a:rPr lang="en-US" sz="1400" u="sng" dirty="0" smtClean="0">
                <a:latin typeface="Calibri"/>
              </a:rPr>
              <a:t>= 24.6×10</a:t>
            </a:r>
            <a:r>
              <a:rPr lang="en-US" sz="1400" u="sng" baseline="30000" dirty="0" smtClean="0">
                <a:latin typeface="Calibri"/>
              </a:rPr>
              <a:t>-3</a:t>
            </a:r>
            <a:r>
              <a:rPr lang="en-US" sz="1400" u="sng" dirty="0" smtClean="0">
                <a:latin typeface="Calibri"/>
              </a:rPr>
              <a:t> [</a:t>
            </a:r>
            <a:r>
              <a:rPr lang="en-US" sz="1400" u="sng" dirty="0" err="1" smtClean="0">
                <a:latin typeface="Calibri"/>
              </a:rPr>
              <a:t>T×m</a:t>
            </a:r>
            <a:r>
              <a:rPr lang="en-US" sz="1400" u="sng" dirty="0" smtClean="0">
                <a:latin typeface="Calibri"/>
              </a:rPr>
              <a:t>]</a:t>
            </a:r>
            <a:endParaRPr lang="en-US" sz="1400" u="sng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00200"/>
            <a:ext cx="2142857" cy="22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43000"/>
            <a:ext cx="2952146" cy="481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Mechanical structure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417144" cy="52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E39"/>
                </a:solidFill>
              </a:rPr>
              <a:t>Permanent magnet with retractable device</a:t>
            </a:r>
            <a:endParaRPr lang="en-US" sz="3600" dirty="0">
              <a:solidFill>
                <a:srgbClr val="007E39"/>
              </a:solidFill>
            </a:endParaRPr>
          </a:p>
        </p:txBody>
      </p:sp>
      <p:pic>
        <p:nvPicPr>
          <p:cNvPr id="4" name="Content Placeholder 3" descr="RetracDev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299" y="1268760"/>
            <a:ext cx="4354749" cy="5256584"/>
          </a:xfrm>
        </p:spPr>
      </p:pic>
      <p:sp>
        <p:nvSpPr>
          <p:cNvPr id="10" name="TextBox 9"/>
          <p:cNvSpPr txBox="1"/>
          <p:nvPr/>
        </p:nvSpPr>
        <p:spPr>
          <a:xfrm>
            <a:off x="5220072" y="2329716"/>
            <a:ext cx="373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BLUE … magnet yoke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3113093"/>
            <a:ext cx="373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GREY … magnet poles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3913892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RED … magnet shimming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777988"/>
            <a:ext cx="373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E02BF"/>
                </a:solidFill>
              </a:rPr>
              <a:t>PURPLE … Pt foil</a:t>
            </a:r>
            <a:endParaRPr lang="en-US" sz="2800" dirty="0">
              <a:solidFill>
                <a:srgbClr val="CE02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I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Status of 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-atoms</a:t>
            </a:r>
            <a:endParaRPr lang="en-GB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48400" y="114300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6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276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7616" y="4949823"/>
            <a:ext cx="15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 – relative momentum in the </a:t>
            </a:r>
            <a:r>
              <a:rPr lang="el-GR" dirty="0" smtClean="0"/>
              <a:t>π</a:t>
            </a:r>
            <a:r>
              <a:rPr lang="en-GB" dirty="0" smtClean="0"/>
              <a:t>K </a:t>
            </a:r>
            <a:r>
              <a:rPr lang="en-GB" dirty="0" err="1" smtClean="0"/>
              <a:t>c.m.s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81800" y="533400"/>
            <a:ext cx="212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. Benelli,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116642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Callout 1 (No Border) 13"/>
          <p:cNvSpPr/>
          <p:nvPr/>
        </p:nvSpPr>
        <p:spPr>
          <a:xfrm>
            <a:off x="3810000" y="1187440"/>
            <a:ext cx="1524000" cy="228600"/>
          </a:xfrm>
          <a:prstGeom prst="callout1">
            <a:avLst>
              <a:gd name="adj1" fmla="val 52485"/>
              <a:gd name="adj2" fmla="val -1104"/>
              <a:gd name="adj3" fmla="val 435392"/>
              <a:gd name="adj4" fmla="val -6363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5" name="Line Callout 1 (No Border) 14"/>
          <p:cNvSpPr/>
          <p:nvPr/>
        </p:nvSpPr>
        <p:spPr>
          <a:xfrm>
            <a:off x="2971800" y="2743200"/>
            <a:ext cx="1524000" cy="228600"/>
          </a:xfrm>
          <a:prstGeom prst="callout1">
            <a:avLst>
              <a:gd name="adj1" fmla="val 52485"/>
              <a:gd name="adj2" fmla="val -1104"/>
              <a:gd name="adj3" fmla="val 112500"/>
              <a:gd name="adj4" fmla="val -57851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Line Callout 1 (No Border) 15"/>
          <p:cNvSpPr/>
          <p:nvPr/>
        </p:nvSpPr>
        <p:spPr>
          <a:xfrm>
            <a:off x="3733800" y="1676400"/>
            <a:ext cx="2057400" cy="228600"/>
          </a:xfrm>
          <a:prstGeom prst="callout1">
            <a:avLst>
              <a:gd name="adj1" fmla="val 52485"/>
              <a:gd name="adj2" fmla="val -1104"/>
              <a:gd name="adj3" fmla="val 387199"/>
              <a:gd name="adj4" fmla="val -48774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II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Status of 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-atoms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114300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6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79438" y="5334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. Benelli,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616" y="4949823"/>
            <a:ext cx="15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 – relative momentum in the </a:t>
            </a:r>
            <a:r>
              <a:rPr lang="el-GR" dirty="0" smtClean="0"/>
              <a:t>π</a:t>
            </a:r>
            <a:r>
              <a:rPr lang="en-GB" dirty="0" smtClean="0"/>
              <a:t>K </a:t>
            </a:r>
            <a:r>
              <a:rPr lang="en-GB" dirty="0" err="1" smtClean="0"/>
              <a:t>c.m.s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6486"/>
            <a:ext cx="5181600" cy="53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(No Border) 10"/>
          <p:cNvSpPr/>
          <p:nvPr/>
        </p:nvSpPr>
        <p:spPr>
          <a:xfrm>
            <a:off x="3487737" y="1231286"/>
            <a:ext cx="1541463" cy="228600"/>
          </a:xfrm>
          <a:prstGeom prst="callout1">
            <a:avLst>
              <a:gd name="adj1" fmla="val 52485"/>
              <a:gd name="adj2" fmla="val -1104"/>
              <a:gd name="adj3" fmla="val 435392"/>
              <a:gd name="adj4" fmla="val -6363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2819400" y="2776068"/>
            <a:ext cx="1524000" cy="207818"/>
          </a:xfrm>
          <a:prstGeom prst="callout1">
            <a:avLst>
              <a:gd name="adj1" fmla="val 52485"/>
              <a:gd name="adj2" fmla="val -1104"/>
              <a:gd name="adj3" fmla="val 112500"/>
              <a:gd name="adj4" fmla="val -57851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Line Callout 1 (No Border) 12"/>
          <p:cNvSpPr/>
          <p:nvPr/>
        </p:nvSpPr>
        <p:spPr>
          <a:xfrm>
            <a:off x="3733800" y="1524000"/>
            <a:ext cx="2057400" cy="158262"/>
          </a:xfrm>
          <a:prstGeom prst="callout1">
            <a:avLst>
              <a:gd name="adj1" fmla="val 52485"/>
              <a:gd name="adj2" fmla="val -1104"/>
              <a:gd name="adj3" fmla="val 459727"/>
              <a:gd name="adj4" fmla="val -42181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III. The status of 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l-GR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dirty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and </a:t>
            </a:r>
            <a:r>
              <a:rPr lang="el-GR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</a:t>
            </a:r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atoms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 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4359"/>
            <a:ext cx="5372100" cy="54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79438" y="620713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. Benelli,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114300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6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616" y="4949823"/>
            <a:ext cx="15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 – relative momentum in the </a:t>
            </a:r>
            <a:r>
              <a:rPr lang="el-GR" dirty="0" smtClean="0"/>
              <a:t>π</a:t>
            </a:r>
            <a:r>
              <a:rPr lang="en-GB" dirty="0" smtClean="0"/>
              <a:t>K </a:t>
            </a:r>
            <a:r>
              <a:rPr lang="en-GB" dirty="0" err="1" smtClean="0"/>
              <a:t>c.m.s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Line Callout 1 (No Border) 9"/>
          <p:cNvSpPr/>
          <p:nvPr/>
        </p:nvSpPr>
        <p:spPr>
          <a:xfrm>
            <a:off x="3429000" y="1371600"/>
            <a:ext cx="1524000" cy="228600"/>
          </a:xfrm>
          <a:prstGeom prst="callout1">
            <a:avLst>
              <a:gd name="adj1" fmla="val 52485"/>
              <a:gd name="adj2" fmla="val -1104"/>
              <a:gd name="adj3" fmla="val 435392"/>
              <a:gd name="adj4" fmla="val -6363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Line Callout 1 (No Border) 10"/>
          <p:cNvSpPr/>
          <p:nvPr/>
        </p:nvSpPr>
        <p:spPr>
          <a:xfrm>
            <a:off x="2743200" y="2971800"/>
            <a:ext cx="1524000" cy="228600"/>
          </a:xfrm>
          <a:prstGeom prst="callout1">
            <a:avLst>
              <a:gd name="adj1" fmla="val 52485"/>
              <a:gd name="adj2" fmla="val -1104"/>
              <a:gd name="adj3" fmla="val 112500"/>
              <a:gd name="adj4" fmla="val -57851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3657600" y="1716075"/>
            <a:ext cx="2057400" cy="188925"/>
          </a:xfrm>
          <a:prstGeom prst="callout1">
            <a:avLst>
              <a:gd name="adj1" fmla="val 52485"/>
              <a:gd name="adj2" fmla="val -1104"/>
              <a:gd name="adj3" fmla="val 387199"/>
              <a:gd name="adj4" fmla="val -48774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7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1D9B27-2A86-455A-907F-537B1792F50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" y="1561233"/>
            <a:ext cx="9144000" cy="4616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Long-lived </a:t>
            </a:r>
            <a:r>
              <a:rPr lang="el-GR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l-GR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atoms : data taking in 2011 for their observation and data processing schedule in 2012.</a:t>
            </a:r>
          </a:p>
          <a:p>
            <a:pPr marL="633413" indent="-457200">
              <a:spcBef>
                <a:spcPct val="30000"/>
              </a:spcBef>
              <a:buFontTx/>
              <a:buAutoNum type="arabicPeriod"/>
              <a:tabLst>
                <a:tab pos="633413" algn="l"/>
              </a:tabLs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Status of the run 2012 preparation for the long-lived </a:t>
            </a:r>
            <a:r>
              <a:rPr lang="el-GR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l-GR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atom observation.</a:t>
            </a:r>
          </a:p>
          <a:p>
            <a:pPr marL="633413" indent="-457200">
              <a:spcBef>
                <a:spcPct val="30000"/>
              </a:spcBef>
              <a:tabLst>
                <a:tab pos="633413" algn="l"/>
              </a:tabLs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3.   Status and schedule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of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data (2008-10)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analysis of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800" b="1" i="1" baseline="30000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l-GR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l-GR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sz="28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l-GR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800" b="1" baseline="30000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l-GR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l-GR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atoms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in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2012.</a:t>
            </a:r>
          </a:p>
          <a:p>
            <a:pPr marL="690563" indent="-514350">
              <a:spcBef>
                <a:spcPct val="30000"/>
              </a:spcBef>
              <a:buAutoNum type="arabicPeriod" startAt="4"/>
              <a:tabLst>
                <a:tab pos="633413" algn="l"/>
              </a:tabLs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Multiple-scattering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measurement during 2011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run</a:t>
            </a:r>
          </a:p>
          <a:p>
            <a:pPr marL="690563" indent="-514350">
              <a:spcBef>
                <a:spcPct val="30000"/>
              </a:spcBef>
              <a:tabLst>
                <a:tab pos="633413" algn="l"/>
              </a:tabLs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     and data processing schedule.</a:t>
            </a:r>
          </a:p>
          <a:p>
            <a:pPr marL="633413" indent="-457200">
              <a:spcBef>
                <a:spcPct val="30000"/>
              </a:spcBef>
              <a:tabLst>
                <a:tab pos="633413" algn="l"/>
              </a:tabLs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5.  Published results of  </a:t>
            </a:r>
            <a:r>
              <a:rPr lang="el-GR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l-GR" sz="2800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atom lifetime   measurement.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Content</a:t>
            </a:r>
            <a:endParaRPr lang="ru-RU" sz="2800" b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IV 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Status 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 </a:t>
            </a:r>
            <a: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atoms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9" y="689559"/>
            <a:ext cx="4780402" cy="47804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8" y="706084"/>
            <a:ext cx="4747352" cy="4747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114" y="5453436"/>
            <a:ext cx="69718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000" baseline="36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Line Callout 1 (No Border) 7"/>
          <p:cNvSpPr/>
          <p:nvPr/>
        </p:nvSpPr>
        <p:spPr>
          <a:xfrm>
            <a:off x="2667000" y="1040635"/>
            <a:ext cx="1524000" cy="228600"/>
          </a:xfrm>
          <a:prstGeom prst="callout1">
            <a:avLst>
              <a:gd name="adj1" fmla="val 52485"/>
              <a:gd name="adj2" fmla="val -1104"/>
              <a:gd name="adj3" fmla="val 319730"/>
              <a:gd name="adj4" fmla="val -5351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Line Callout 1 (No Border) 8"/>
          <p:cNvSpPr/>
          <p:nvPr/>
        </p:nvSpPr>
        <p:spPr>
          <a:xfrm>
            <a:off x="2362200" y="2271770"/>
            <a:ext cx="1524000" cy="228600"/>
          </a:xfrm>
          <a:prstGeom prst="callout1">
            <a:avLst>
              <a:gd name="adj1" fmla="val 52485"/>
              <a:gd name="adj2" fmla="val -1104"/>
              <a:gd name="adj3" fmla="val 137495"/>
              <a:gd name="adj4" fmla="val -80277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Line Callout 1 (No Border) 9"/>
          <p:cNvSpPr/>
          <p:nvPr/>
        </p:nvSpPr>
        <p:spPr>
          <a:xfrm>
            <a:off x="2400300" y="1495999"/>
            <a:ext cx="2057400" cy="228600"/>
          </a:xfrm>
          <a:prstGeom prst="callout1">
            <a:avLst>
              <a:gd name="adj1" fmla="val 52485"/>
              <a:gd name="adj2" fmla="val -1104"/>
              <a:gd name="adj3" fmla="val 479736"/>
              <a:gd name="adj4" fmla="val -35175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9438" y="5334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. Benelli,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6770324" y="1193035"/>
            <a:ext cx="1524000" cy="228600"/>
          </a:xfrm>
          <a:prstGeom prst="callout1">
            <a:avLst>
              <a:gd name="adj1" fmla="val 52485"/>
              <a:gd name="adj2" fmla="val -1104"/>
              <a:gd name="adj3" fmla="val 319730"/>
              <a:gd name="adj4" fmla="val -5351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Line Callout 1 (No Border) 12"/>
          <p:cNvSpPr/>
          <p:nvPr/>
        </p:nvSpPr>
        <p:spPr>
          <a:xfrm>
            <a:off x="5829300" y="2157470"/>
            <a:ext cx="1524000" cy="228600"/>
          </a:xfrm>
          <a:prstGeom prst="callout1">
            <a:avLst>
              <a:gd name="adj1" fmla="val 52485"/>
              <a:gd name="adj2" fmla="val -1104"/>
              <a:gd name="adj3" fmla="val 164361"/>
              <a:gd name="adj4" fmla="val -46247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Line Callout 1 (No Border) 13"/>
          <p:cNvSpPr/>
          <p:nvPr/>
        </p:nvSpPr>
        <p:spPr>
          <a:xfrm>
            <a:off x="6612416" y="1724599"/>
            <a:ext cx="2057400" cy="228600"/>
          </a:xfrm>
          <a:prstGeom prst="callout1">
            <a:avLst>
              <a:gd name="adj1" fmla="val 52485"/>
              <a:gd name="adj2" fmla="val -1104"/>
              <a:gd name="adj3" fmla="val 387199"/>
              <a:gd name="adj4" fmla="val -48774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Amplitude distributions for one slab of </a:t>
            </a:r>
            <a:r>
              <a:rPr lang="en-US" sz="2700" dirty="0" err="1" smtClean="0"/>
              <a:t>preshower</a:t>
            </a:r>
            <a:r>
              <a:rPr lang="en-US" sz="2700" dirty="0" smtClean="0"/>
              <a:t> detector for </a:t>
            </a:r>
            <a:r>
              <a:rPr lang="en-US" sz="2700" dirty="0" err="1" smtClean="0"/>
              <a:t>pions</a:t>
            </a:r>
            <a:r>
              <a:rPr lang="en-US" sz="2700" dirty="0" smtClean="0"/>
              <a:t> (upper) and electrons (lower). Red line presents criterion for electrons.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ampl_prsh_r4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5503342" cy="550334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Amplitude distributions for one slab of right arm of </a:t>
            </a:r>
            <a:r>
              <a:rPr lang="en-US" sz="2700" dirty="0" err="1" smtClean="0"/>
              <a:t>preshower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(X-projection) versus amplitude in left arm (Y-projection). Red line </a:t>
            </a:r>
            <a:br>
              <a:rPr lang="en-US" sz="2700" dirty="0" smtClean="0"/>
            </a:br>
            <a:r>
              <a:rPr lang="en-US" sz="2700" dirty="0" smtClean="0"/>
              <a:t>presents criterion for </a:t>
            </a:r>
            <a:r>
              <a:rPr lang="en-US" sz="2700" dirty="0" err="1" smtClean="0"/>
              <a:t>e+e</a:t>
            </a:r>
            <a:r>
              <a:rPr lang="en-US" sz="2700" dirty="0" smtClean="0"/>
              <a:t>- pairs.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ampl_prsh_r4l4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965" y="1340768"/>
            <a:ext cx="5864203" cy="528518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qt_ee_pipi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9"/>
            <a:ext cx="5157192" cy="5157192"/>
          </a:xfr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9109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Transverse momentum distributions for </a:t>
            </a:r>
            <a:r>
              <a:rPr lang="en-US" sz="2400" dirty="0" err="1" smtClean="0"/>
              <a:t>e+e</a:t>
            </a:r>
            <a:r>
              <a:rPr lang="en-US" sz="2400" dirty="0" smtClean="0"/>
              <a:t>- (upper) and </a:t>
            </a:r>
            <a:r>
              <a:rPr lang="en-US" sz="2400" dirty="0" err="1" smtClean="0"/>
              <a:t>pi+pi</a:t>
            </a:r>
            <a:r>
              <a:rPr lang="en-US" sz="2400" dirty="0" smtClean="0"/>
              <a:t>- (lower).</a:t>
            </a:r>
          </a:p>
          <a:p>
            <a:r>
              <a:rPr lang="en-US" sz="2400" dirty="0" smtClean="0"/>
              <a:t>All events are in black, events after amplitude criterion are in red</a:t>
            </a:r>
          </a:p>
          <a:p>
            <a:r>
              <a:rPr lang="en-US" sz="2400" dirty="0" smtClean="0"/>
              <a:t>and events after subtraction of weighted electron-like pairs are in </a:t>
            </a:r>
          </a:p>
          <a:p>
            <a:r>
              <a:rPr lang="en-US" sz="2400" dirty="0" smtClean="0"/>
              <a:t>magenta.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x_ee_pipi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5301208" cy="5301208"/>
          </a:xfrm>
        </p:spPr>
      </p:pic>
      <p:sp>
        <p:nvSpPr>
          <p:cNvPr id="5" name="TextBox 4"/>
          <p:cNvSpPr txBox="1"/>
          <p:nvPr/>
        </p:nvSpPr>
        <p:spPr>
          <a:xfrm>
            <a:off x="39776" y="0"/>
            <a:ext cx="91042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Coordinated difference at X-plane of </a:t>
            </a:r>
            <a:r>
              <a:rPr lang="en-US" sz="2400" dirty="0" err="1" smtClean="0"/>
              <a:t>ScFi</a:t>
            </a:r>
            <a:r>
              <a:rPr lang="en-US" sz="2400" dirty="0" smtClean="0"/>
              <a:t> detector distributions for </a:t>
            </a:r>
            <a:r>
              <a:rPr lang="en-US" sz="2400" dirty="0" err="1" smtClean="0"/>
              <a:t>e+e</a:t>
            </a:r>
            <a:r>
              <a:rPr lang="en-US" sz="2400" dirty="0" smtClean="0"/>
              <a:t>-</a:t>
            </a:r>
          </a:p>
          <a:p>
            <a:r>
              <a:rPr lang="en-US" sz="2400" dirty="0" smtClean="0"/>
              <a:t>(upper) and </a:t>
            </a:r>
            <a:r>
              <a:rPr lang="en-US" sz="2400" dirty="0" err="1" smtClean="0"/>
              <a:t>pi+pi</a:t>
            </a:r>
            <a:r>
              <a:rPr lang="en-US" sz="2400" dirty="0" smtClean="0"/>
              <a:t>- (lower). All events are in black, events after</a:t>
            </a:r>
          </a:p>
          <a:p>
            <a:r>
              <a:rPr lang="en-US" sz="2400" dirty="0" smtClean="0"/>
              <a:t>amplitude criterion are in red and events after subtraction of weighted</a:t>
            </a:r>
          </a:p>
          <a:p>
            <a:r>
              <a:rPr lang="en-US" sz="2400" dirty="0" smtClean="0"/>
              <a:t>electron-like pairs are in magenta.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DEDB44F-69C3-48F6-84E8-28910CA28AB0}" type="slidenum">
              <a:rPr lang="ru-RU" sz="1400">
                <a:solidFill>
                  <a:schemeClr val="tx1"/>
                </a:solidFill>
              </a:rPr>
              <a:pPr algn="r"/>
              <a:t>35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4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l-GR" sz="24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data</a:t>
            </a:r>
            <a:endParaRPr lang="ru-RU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512" y="827420"/>
            <a:ext cx="86409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Statistics </a:t>
            </a:r>
            <a:r>
              <a:rPr lang="en-US" dirty="0"/>
              <a:t>for measurement of |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ru-RU" dirty="0"/>
              <a:t>-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| scattering length difference </a:t>
            </a:r>
            <a:r>
              <a:rPr lang="en-US" dirty="0" smtClean="0"/>
              <a:t>and </a:t>
            </a:r>
            <a:r>
              <a:rPr lang="en-US" dirty="0"/>
              <a:t>expected precision</a:t>
            </a:r>
            <a:endParaRPr lang="ru-RU" baseline="-25000" dirty="0"/>
          </a:p>
        </p:txBody>
      </p:sp>
      <p:graphicFrame>
        <p:nvGraphicFramePr>
          <p:cNvPr id="73931" name="Group 203"/>
          <p:cNvGraphicFramePr>
            <a:graphicFrameLocks noGrp="1"/>
          </p:cNvGraphicFramePr>
          <p:nvPr/>
        </p:nvGraphicFramePr>
        <p:xfrm>
          <a:off x="0" y="1363663"/>
          <a:ext cx="9144000" cy="2984183"/>
        </p:xfrm>
        <a:graphic>
          <a:graphicData uri="http://schemas.openxmlformats.org/drawingml/2006/table">
            <a:tbl>
              <a:tblPr/>
              <a:tblGrid>
                <a:gridCol w="1643063"/>
                <a:gridCol w="1463675"/>
                <a:gridCol w="1965325"/>
                <a:gridCol w="1082675"/>
                <a:gridCol w="1643062"/>
                <a:gridCol w="134620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el-G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 MS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C3E3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2001-2003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Arial" charset="0"/>
                        </a:rPr>
                        <a:t>4.3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C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2008-2010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Arial" charset="0"/>
                        </a:rPr>
                        <a:t>4.3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2001-2003 2008-2010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(2.1)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(1.25)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Arial" charset="0"/>
                        </a:rPr>
                        <a:t>3.7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Arial" charset="0"/>
                        </a:rPr>
                        <a:t>(3.0)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5" name="Text Box 104"/>
          <p:cNvSpPr txBox="1">
            <a:spLocks noChangeArrowheads="1"/>
          </p:cNvSpPr>
          <p:nvPr/>
        </p:nvSpPr>
        <p:spPr bwMode="auto">
          <a:xfrm>
            <a:off x="247612" y="4653136"/>
            <a:ext cx="86850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* </a:t>
            </a:r>
            <a:r>
              <a:rPr lang="en-US" dirty="0">
                <a:solidFill>
                  <a:srgbClr val="006699"/>
                </a:solidFill>
              </a:rPr>
              <a:t>There is 40% of data with a higher background </a:t>
            </a:r>
            <a:r>
              <a:rPr lang="en-US" dirty="0" smtClean="0">
                <a:solidFill>
                  <a:srgbClr val="006699"/>
                </a:solidFill>
              </a:rPr>
              <a:t>whose </a:t>
            </a:r>
            <a:r>
              <a:rPr lang="en-US" dirty="0">
                <a:solidFill>
                  <a:srgbClr val="006699"/>
                </a:solidFill>
              </a:rPr>
              <a:t>implication </a:t>
            </a:r>
            <a:r>
              <a:rPr lang="en-US" dirty="0" smtClean="0">
                <a:solidFill>
                  <a:srgbClr val="006699"/>
                </a:solidFill>
              </a:rPr>
              <a:t>is </a:t>
            </a:r>
            <a:r>
              <a:rPr lang="en-US" dirty="0">
                <a:solidFill>
                  <a:srgbClr val="006699"/>
                </a:solidFill>
              </a:rPr>
              <a:t>under </a:t>
            </a:r>
            <a:r>
              <a:rPr lang="en-US" dirty="0" smtClean="0">
                <a:solidFill>
                  <a:srgbClr val="006699"/>
                </a:solidFill>
              </a:rPr>
              <a:t>investigation. </a:t>
            </a:r>
            <a:endParaRPr lang="ru-RU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5DF3F71-6779-4387-9047-67C6148A6F41}" type="slidenum">
              <a:rPr lang="ru-RU" sz="1400">
                <a:solidFill>
                  <a:schemeClr val="tx1"/>
                </a:solidFill>
              </a:rPr>
              <a:pPr algn="r"/>
              <a:t>36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Plan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of data analysis of </a:t>
            </a:r>
            <a:r>
              <a:rPr lang="el-GR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 and </a:t>
            </a:r>
            <a:r>
              <a:rPr lang="el-GR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ππ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atoms in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2012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44525" y="61325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219075" y="901700"/>
            <a:ext cx="8728075" cy="5539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endParaRPr lang="en-US" dirty="0"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Run </a:t>
            </a:r>
            <a:r>
              <a:rPr lang="en-US" sz="2800" dirty="0" smtClean="0"/>
              <a:t>2008 data analysis without and with </a:t>
            </a:r>
            <a:r>
              <a:rPr lang="en-US" sz="2800" dirty="0" err="1" smtClean="0"/>
              <a:t>e+e</a:t>
            </a:r>
            <a:r>
              <a:rPr lang="en-US" sz="2800" dirty="0" smtClean="0"/>
              <a:t>- </a:t>
            </a:r>
            <a:r>
              <a:rPr lang="en-US" sz="2800" dirty="0" smtClean="0"/>
              <a:t>background </a:t>
            </a:r>
            <a:r>
              <a:rPr lang="en-US" sz="2800" dirty="0" smtClean="0"/>
              <a:t>subtraction: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May </a:t>
            </a:r>
            <a:r>
              <a:rPr lang="en-US" sz="2800" dirty="0" smtClean="0"/>
              <a:t>2012</a:t>
            </a:r>
            <a:endParaRPr lang="en-US" sz="2800" dirty="0"/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/>
              <a:t>2.  Runs 2008, 2009 and 2010 data analysis </a:t>
            </a:r>
            <a:r>
              <a:rPr lang="en-US" sz="2800" dirty="0" smtClean="0"/>
              <a:t>(all data) </a:t>
            </a:r>
            <a:r>
              <a:rPr lang="en-US" sz="2800" dirty="0" smtClean="0"/>
              <a:t>without and with </a:t>
            </a:r>
            <a:r>
              <a:rPr lang="en-US" sz="2800" dirty="0" err="1" smtClean="0"/>
              <a:t>e+e</a:t>
            </a:r>
            <a:r>
              <a:rPr lang="en-US" sz="2800" dirty="0" smtClean="0"/>
              <a:t>- background subtraction: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June </a:t>
            </a:r>
            <a:r>
              <a:rPr lang="en-US" sz="2800" dirty="0" smtClean="0"/>
              <a:t>2012.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/>
              <a:t>3. </a:t>
            </a:r>
            <a:r>
              <a:rPr lang="en-US" sz="2800" dirty="0" smtClean="0"/>
              <a:t>Run </a:t>
            </a:r>
            <a:r>
              <a:rPr lang="en-US" sz="2800" dirty="0" smtClean="0"/>
              <a:t>2008, 2009 and 2010 data </a:t>
            </a:r>
            <a:r>
              <a:rPr lang="en-US" sz="2800" dirty="0" smtClean="0"/>
              <a:t>analysis, taking into </a:t>
            </a:r>
            <a:r>
              <a:rPr lang="en-US" sz="2800" dirty="0" smtClean="0"/>
              <a:t>account </a:t>
            </a:r>
            <a:r>
              <a:rPr lang="en-US" sz="2800" dirty="0" smtClean="0"/>
              <a:t>non-</a:t>
            </a:r>
            <a:r>
              <a:rPr lang="en-US" sz="2800" dirty="0" err="1" smtClean="0"/>
              <a:t>pointlike</a:t>
            </a:r>
            <a:r>
              <a:rPr lang="en-US" sz="2800" dirty="0" smtClean="0"/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dirty="0" smtClean="0"/>
              <a:t>- and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</a:rPr>
              <a:t>K</a:t>
            </a:r>
            <a:r>
              <a:rPr lang="en-US" sz="2800" dirty="0" smtClean="0"/>
              <a:t>-</a:t>
            </a:r>
            <a:r>
              <a:rPr lang="en-US" sz="2800" dirty="0" smtClean="0"/>
              <a:t> mesons </a:t>
            </a:r>
            <a:r>
              <a:rPr lang="en-US" sz="2800" dirty="0" smtClean="0"/>
              <a:t>production:  October 2012.</a:t>
            </a:r>
            <a:endParaRPr lang="en-US" sz="2800" dirty="0"/>
          </a:p>
          <a:p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06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Published r</a:t>
            </a:r>
            <a:r>
              <a:rPr lang="ro-R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esults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on </a:t>
            </a:r>
            <a:r>
              <a:rPr lang="el-G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 π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atom</a:t>
            </a:r>
            <a:r>
              <a:rPr lang="ro-R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: </a:t>
            </a:r>
            <a:r>
              <a:rPr lang="ro-R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lifetime &amp; scattering length</a:t>
            </a:r>
            <a:endParaRPr lang="ro-RO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  <a:sym typeface="Symbol" pitchFamily="18" charset="2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107950" y="1214438"/>
          <a:ext cx="8917665" cy="1948726"/>
        </p:xfrm>
        <a:graphic>
          <a:graphicData uri="http://schemas.openxmlformats.org/drawingml/2006/table">
            <a:tbl>
              <a:tblPr/>
              <a:tblGrid>
                <a:gridCol w="1164145"/>
                <a:gridCol w="2708751"/>
                <a:gridCol w="3153186"/>
                <a:gridCol w="1891583"/>
              </a:tblGrid>
              <a:tr h="947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DIRAC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de-DE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1s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(10</a:t>
                      </a: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-15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    stat    syst    theo*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</a:t>
                      </a:r>
                      <a:endParaRPr kumimoji="0" lang="de-DE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 B 619 (2005)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2001-03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D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D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D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 B 704 (2011)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D01"/>
                    </a:solidFill>
                  </a:tcPr>
                </a:tc>
              </a:tr>
            </a:tbl>
          </a:graphicData>
        </a:graphic>
      </p:graphicFrame>
      <p:sp>
        <p:nvSpPr>
          <p:cNvPr id="2093" name="Textfeld 14"/>
          <p:cNvSpPr txBox="1">
            <a:spLocks noChangeArrowheads="1"/>
          </p:cNvSpPr>
          <p:nvPr/>
        </p:nvSpPr>
        <p:spPr bwMode="auto">
          <a:xfrm>
            <a:off x="4376738" y="533558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ea typeface="ＭＳ Ｐゴシック" charset="-128"/>
            </a:endParaRPr>
          </a:p>
        </p:txBody>
      </p:sp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1316038" y="2244725"/>
          <a:ext cx="539750" cy="317500"/>
        </p:xfrm>
        <a:graphic>
          <a:graphicData uri="http://schemas.openxmlformats.org/presentationml/2006/ole">
            <p:oleObj spid="_x0000_s1134" name="Формула" r:id="rId4" imgW="304404" imgH="177569" progId="Equation.3">
              <p:embed/>
            </p:oleObj>
          </a:graphicData>
        </a:graphic>
      </p:graphicFrame>
      <p:graphicFrame>
        <p:nvGraphicFramePr>
          <p:cNvPr id="2051" name="Object 29"/>
          <p:cNvGraphicFramePr>
            <a:graphicFrameLocks noChangeAspect="1"/>
          </p:cNvGraphicFramePr>
          <p:nvPr/>
        </p:nvGraphicFramePr>
        <p:xfrm>
          <a:off x="3340100" y="2189163"/>
          <a:ext cx="663575" cy="463550"/>
        </p:xfrm>
        <a:graphic>
          <a:graphicData uri="http://schemas.openxmlformats.org/presentationml/2006/ole">
            <p:oleObj spid="_x0000_s1135" name="Формула" r:id="rId5" imgW="355446" imgH="241195" progId="Equation.3">
              <p:embed/>
            </p:oleObj>
          </a:graphicData>
        </a:graphic>
      </p:graphicFrame>
      <p:graphicFrame>
        <p:nvGraphicFramePr>
          <p:cNvPr id="2052" name="Object 30"/>
          <p:cNvGraphicFramePr>
            <a:graphicFrameLocks noChangeAspect="1"/>
          </p:cNvGraphicFramePr>
          <p:nvPr/>
        </p:nvGraphicFramePr>
        <p:xfrm>
          <a:off x="4017963" y="2268538"/>
          <a:ext cx="633412" cy="285750"/>
        </p:xfrm>
        <a:graphic>
          <a:graphicData uri="http://schemas.openxmlformats.org/presentationml/2006/ole">
            <p:oleObj spid="_x0000_s1136" name="Формула" r:id="rId6" imgW="393359" imgH="177646" progId="Equation.3">
              <p:embed/>
            </p:oleObj>
          </a:graphicData>
        </a:graphic>
      </p:graphicFrame>
      <p:graphicFrame>
        <p:nvGraphicFramePr>
          <p:cNvPr id="2053" name="Object 31"/>
          <p:cNvGraphicFramePr>
            <a:graphicFrameLocks noChangeAspect="1"/>
          </p:cNvGraphicFramePr>
          <p:nvPr/>
        </p:nvGraphicFramePr>
        <p:xfrm>
          <a:off x="6408738" y="2179638"/>
          <a:ext cx="714375" cy="438150"/>
        </p:xfrm>
        <a:graphic>
          <a:graphicData uri="http://schemas.openxmlformats.org/presentationml/2006/ole">
            <p:oleObj spid="_x0000_s1137" name="Formel" r:id="rId7" imgW="406400" imgH="241300" progId="Equation.3">
              <p:embed/>
            </p:oleObj>
          </a:graphicData>
        </a:graphic>
      </p:graphicFrame>
      <p:graphicFrame>
        <p:nvGraphicFramePr>
          <p:cNvPr id="2054" name="Object 32"/>
          <p:cNvGraphicFramePr>
            <a:graphicFrameLocks noChangeAspect="1"/>
          </p:cNvGraphicFramePr>
          <p:nvPr/>
        </p:nvGraphicFramePr>
        <p:xfrm>
          <a:off x="1290638" y="2720975"/>
          <a:ext cx="541337" cy="317500"/>
        </p:xfrm>
        <a:graphic>
          <a:graphicData uri="http://schemas.openxmlformats.org/presentationml/2006/ole">
            <p:oleObj spid="_x0000_s1138" name="Формула" r:id="rId8" imgW="304404" imgH="177569" progId="Equation.3">
              <p:embed/>
            </p:oleObj>
          </a:graphicData>
        </a:graphic>
      </p:graphicFrame>
      <p:graphicFrame>
        <p:nvGraphicFramePr>
          <p:cNvPr id="2055" name="Object 33"/>
          <p:cNvGraphicFramePr>
            <a:graphicFrameLocks noChangeAspect="1"/>
          </p:cNvGraphicFramePr>
          <p:nvPr/>
        </p:nvGraphicFramePr>
        <p:xfrm>
          <a:off x="3302000" y="2652713"/>
          <a:ext cx="693738" cy="487362"/>
        </p:xfrm>
        <a:graphic>
          <a:graphicData uri="http://schemas.openxmlformats.org/presentationml/2006/ole">
            <p:oleObj spid="_x0000_s1139" name="Формула" r:id="rId9" imgW="355446" imgH="241195" progId="Equation.3">
              <p:embed/>
            </p:oleObj>
          </a:graphicData>
        </a:graphic>
      </p:graphicFrame>
      <p:graphicFrame>
        <p:nvGraphicFramePr>
          <p:cNvPr id="2056" name="Object 34"/>
          <p:cNvGraphicFramePr>
            <a:graphicFrameLocks noChangeAspect="1"/>
          </p:cNvGraphicFramePr>
          <p:nvPr/>
        </p:nvGraphicFramePr>
        <p:xfrm>
          <a:off x="3997325" y="2730500"/>
          <a:ext cx="795338" cy="306388"/>
        </p:xfrm>
        <a:graphic>
          <a:graphicData uri="http://schemas.openxmlformats.org/presentationml/2006/ole">
            <p:oleObj spid="_x0000_s1140" name="Формула" r:id="rId10" imgW="457002" imgH="177723" progId="Equation.3">
              <p:embed/>
            </p:oleObj>
          </a:graphicData>
        </a:graphic>
      </p:graphicFrame>
      <p:graphicFrame>
        <p:nvGraphicFramePr>
          <p:cNvPr id="2057" name="Object 35"/>
          <p:cNvGraphicFramePr>
            <a:graphicFrameLocks noChangeAspect="1"/>
          </p:cNvGraphicFramePr>
          <p:nvPr/>
        </p:nvGraphicFramePr>
        <p:xfrm>
          <a:off x="6321425" y="2678113"/>
          <a:ext cx="830263" cy="452437"/>
        </p:xfrm>
        <a:graphic>
          <a:graphicData uri="http://schemas.openxmlformats.org/presentationml/2006/ole">
            <p:oleObj spid="_x0000_s1141" name="Formel" r:id="rId11" imgW="457200" imgH="241300" progId="Equation.3">
              <p:embed/>
            </p:oleObj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285750" y="3976688"/>
          <a:ext cx="8604250" cy="1889958"/>
        </p:xfrm>
        <a:graphic>
          <a:graphicData uri="http://schemas.openxmlformats.org/drawingml/2006/table">
            <a:tbl>
              <a:tblPr/>
              <a:tblGrid>
                <a:gridCol w="1136650"/>
                <a:gridCol w="1411335"/>
                <a:gridCol w="4146487"/>
                <a:gridCol w="1909778"/>
              </a:tblGrid>
              <a:tr h="939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K-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decay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EPJ C64 (2009) 589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9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e4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EPJ C70 (2010) 635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8" name="Object 59"/>
          <p:cNvGraphicFramePr>
            <a:graphicFrameLocks noChangeAspect="1"/>
          </p:cNvGraphicFramePr>
          <p:nvPr/>
        </p:nvGraphicFramePr>
        <p:xfrm>
          <a:off x="2847975" y="5500688"/>
          <a:ext cx="2574925" cy="290512"/>
        </p:xfrm>
        <a:graphic>
          <a:graphicData uri="http://schemas.openxmlformats.org/presentationml/2006/ole">
            <p:oleObj spid="_x0000_s1142" name="Формула" r:id="rId12" imgW="1561422" imgH="177723" progId="Equation.3">
              <p:embed/>
            </p:oleObj>
          </a:graphicData>
        </a:graphic>
      </p:graphicFrame>
      <p:sp>
        <p:nvSpPr>
          <p:cNvPr id="2116" name="Textfeld 42"/>
          <p:cNvSpPr txBox="1">
            <a:spLocks noChangeArrowheads="1"/>
          </p:cNvSpPr>
          <p:nvPr/>
        </p:nvSpPr>
        <p:spPr bwMode="auto">
          <a:xfrm>
            <a:off x="4714875" y="3290888"/>
            <a:ext cx="430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ea typeface="ＭＳ Ｐゴシック" charset="-128"/>
              </a:rPr>
              <a:t>* theoretical uncertainty included in systematic error</a:t>
            </a:r>
          </a:p>
        </p:txBody>
      </p:sp>
      <p:graphicFrame>
        <p:nvGraphicFramePr>
          <p:cNvPr id="2059" name="Object 63"/>
          <p:cNvGraphicFramePr>
            <a:graphicFrameLocks noChangeAspect="1"/>
          </p:cNvGraphicFramePr>
          <p:nvPr/>
        </p:nvGraphicFramePr>
        <p:xfrm>
          <a:off x="1855788" y="2100263"/>
          <a:ext cx="657225" cy="600075"/>
        </p:xfrm>
        <a:graphic>
          <a:graphicData uri="http://schemas.openxmlformats.org/presentationml/2006/ole">
            <p:oleObj spid="_x0000_s1143" name="Формула" r:id="rId13" imgW="279279" imgH="253890" progId="Equation.3">
              <p:embed/>
            </p:oleObj>
          </a:graphicData>
        </a:graphic>
      </p:graphicFrame>
      <p:graphicFrame>
        <p:nvGraphicFramePr>
          <p:cNvPr id="2060" name="Object 64"/>
          <p:cNvGraphicFramePr>
            <a:graphicFrameLocks noChangeAspect="1"/>
          </p:cNvGraphicFramePr>
          <p:nvPr/>
        </p:nvGraphicFramePr>
        <p:xfrm>
          <a:off x="2436813" y="2112963"/>
          <a:ext cx="639762" cy="584200"/>
        </p:xfrm>
        <a:graphic>
          <a:graphicData uri="http://schemas.openxmlformats.org/presentationml/2006/ole">
            <p:oleObj spid="_x0000_s1144" name="Формула" r:id="rId14" imgW="279279" imgH="253890" progId="Equation.3">
              <p:embed/>
            </p:oleObj>
          </a:graphicData>
        </a:graphic>
      </p:graphicFrame>
      <p:graphicFrame>
        <p:nvGraphicFramePr>
          <p:cNvPr id="2061" name="Object 65"/>
          <p:cNvGraphicFramePr>
            <a:graphicFrameLocks noChangeAspect="1"/>
          </p:cNvGraphicFramePr>
          <p:nvPr/>
        </p:nvGraphicFramePr>
        <p:xfrm>
          <a:off x="1803400" y="2576513"/>
          <a:ext cx="719138" cy="657225"/>
        </p:xfrm>
        <a:graphic>
          <a:graphicData uri="http://schemas.openxmlformats.org/presentationml/2006/ole">
            <p:oleObj spid="_x0000_s1145" name="Формула" r:id="rId15" imgW="279279" imgH="253890" progId="Equation.3">
              <p:embed/>
            </p:oleObj>
          </a:graphicData>
        </a:graphic>
      </p:graphicFrame>
      <p:graphicFrame>
        <p:nvGraphicFramePr>
          <p:cNvPr id="2062" name="Object 66"/>
          <p:cNvGraphicFramePr>
            <a:graphicFrameLocks noChangeAspect="1"/>
          </p:cNvGraphicFramePr>
          <p:nvPr/>
        </p:nvGraphicFramePr>
        <p:xfrm>
          <a:off x="2432050" y="2584450"/>
          <a:ext cx="730250" cy="665163"/>
        </p:xfrm>
        <a:graphic>
          <a:graphicData uri="http://schemas.openxmlformats.org/presentationml/2006/ole">
            <p:oleObj spid="_x0000_s1146" name="Формула" r:id="rId16" imgW="279279" imgH="253890" progId="Equation.3">
              <p:embed/>
            </p:oleObj>
          </a:graphicData>
        </a:graphic>
      </p:graphicFrame>
      <p:graphicFrame>
        <p:nvGraphicFramePr>
          <p:cNvPr id="2063" name="Object 67"/>
          <p:cNvGraphicFramePr>
            <a:graphicFrameLocks noChangeAspect="1"/>
          </p:cNvGraphicFramePr>
          <p:nvPr/>
        </p:nvGraphicFramePr>
        <p:xfrm>
          <a:off x="4579938" y="2120900"/>
          <a:ext cx="762000" cy="608013"/>
        </p:xfrm>
        <a:graphic>
          <a:graphicData uri="http://schemas.openxmlformats.org/presentationml/2006/ole">
            <p:oleObj spid="_x0000_s1147" name="Формула" r:id="rId17" imgW="317225" imgH="253780" progId="Equation.3">
              <p:embed/>
            </p:oleObj>
          </a:graphicData>
        </a:graphic>
      </p:graphicFrame>
      <p:graphicFrame>
        <p:nvGraphicFramePr>
          <p:cNvPr id="2064" name="Object 68"/>
          <p:cNvGraphicFramePr>
            <a:graphicFrameLocks noChangeAspect="1"/>
          </p:cNvGraphicFramePr>
          <p:nvPr/>
        </p:nvGraphicFramePr>
        <p:xfrm>
          <a:off x="5300663" y="2132013"/>
          <a:ext cx="712787" cy="569912"/>
        </p:xfrm>
        <a:graphic>
          <a:graphicData uri="http://schemas.openxmlformats.org/presentationml/2006/ole">
            <p:oleObj spid="_x0000_s1148" name="Формула" r:id="rId18" imgW="317225" imgH="253780" progId="Equation.3">
              <p:embed/>
            </p:oleObj>
          </a:graphicData>
        </a:graphic>
      </p:graphicFrame>
      <p:graphicFrame>
        <p:nvGraphicFramePr>
          <p:cNvPr id="2065" name="Object 69"/>
          <p:cNvGraphicFramePr>
            <a:graphicFrameLocks noChangeAspect="1"/>
          </p:cNvGraphicFramePr>
          <p:nvPr/>
        </p:nvGraphicFramePr>
        <p:xfrm>
          <a:off x="5395913" y="2632075"/>
          <a:ext cx="774700" cy="530225"/>
        </p:xfrm>
        <a:graphic>
          <a:graphicData uri="http://schemas.openxmlformats.org/presentationml/2006/ole">
            <p:oleObj spid="_x0000_s1149" name="Формула" r:id="rId19" imgW="368140" imgH="253890" progId="Equation.3">
              <p:embed/>
            </p:oleObj>
          </a:graphicData>
        </a:graphic>
      </p:graphicFrame>
      <p:graphicFrame>
        <p:nvGraphicFramePr>
          <p:cNvPr id="2066" name="Object 70"/>
          <p:cNvGraphicFramePr>
            <a:graphicFrameLocks noChangeAspect="1"/>
          </p:cNvGraphicFramePr>
          <p:nvPr/>
        </p:nvGraphicFramePr>
        <p:xfrm>
          <a:off x="4699000" y="2635250"/>
          <a:ext cx="801688" cy="549275"/>
        </p:xfrm>
        <a:graphic>
          <a:graphicData uri="http://schemas.openxmlformats.org/presentationml/2006/ole">
            <p:oleObj spid="_x0000_s1150" name="Формула" r:id="rId20" imgW="368140" imgH="253890" progId="Equation.3">
              <p:embed/>
            </p:oleObj>
          </a:graphicData>
        </a:graphic>
      </p:graphicFrame>
      <p:graphicFrame>
        <p:nvGraphicFramePr>
          <p:cNvPr id="2067" name="Object 71"/>
          <p:cNvGraphicFramePr>
            <a:graphicFrameLocks noChangeAspect="1"/>
          </p:cNvGraphicFramePr>
          <p:nvPr/>
        </p:nvGraphicFramePr>
        <p:xfrm>
          <a:off x="2851150" y="5003800"/>
          <a:ext cx="3522663" cy="330200"/>
        </p:xfrm>
        <a:graphic>
          <a:graphicData uri="http://schemas.openxmlformats.org/presentationml/2006/ole">
            <p:oleObj spid="_x0000_s1151" name="Формула" r:id="rId21" imgW="21209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4350" y="1230313"/>
          <a:ext cx="8277225" cy="4913731"/>
        </p:xfrm>
        <a:graphic>
          <a:graphicData uri="http://schemas.openxmlformats.org/drawingml/2006/table">
            <a:tbl>
              <a:tblPr/>
              <a:tblGrid>
                <a:gridCol w="1204913"/>
                <a:gridCol w="1022350"/>
                <a:gridCol w="1168400"/>
                <a:gridCol w="1168400"/>
                <a:gridCol w="1230312"/>
                <a:gridCol w="1106488"/>
                <a:gridCol w="1376362"/>
              </a:tblGrid>
              <a:tr h="49688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Yield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dimeson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 atoms per one proton-Ni interaction,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 detectable by DIRAC upgrade setup at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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=5.7º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24 GeV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450 GeV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1.1·10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0.52·10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-10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0.29·10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-10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0.13·10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-7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0.10·10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-8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0.71·10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-9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3.4·10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16.·10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9.·10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1.3·10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-7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-8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7.1·10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-9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π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6.2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 multiplier due to different spill duration ~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B6BC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B6BCF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26828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Total gain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15.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25.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32.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080000" y="2293938"/>
            <a:ext cx="3719513" cy="3851275"/>
          </a:xfrm>
          <a:prstGeom prst="rect">
            <a:avLst/>
          </a:prstGeom>
          <a:solidFill>
            <a:srgbClr val="FF0000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</a:rPr>
              <a:t>DIRAC </a:t>
            </a:r>
            <a:r>
              <a:rPr lang="en-US" sz="3200" dirty="0" smtClean="0">
                <a:solidFill>
                  <a:srgbClr val="FFFF00"/>
                </a:solidFill>
                <a:latin typeface="Imprint MT Shadow" pitchFamily="82" charset="0"/>
              </a:rPr>
              <a:t>prospect </a:t>
            </a: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</a:rPr>
              <a:t>at </a:t>
            </a:r>
            <a:r>
              <a:rPr lang="en-US" sz="3200" dirty="0" smtClean="0">
                <a:solidFill>
                  <a:srgbClr val="FFFF00"/>
                </a:solidFill>
                <a:latin typeface="Imprint MT Shadow" pitchFamily="82" charset="0"/>
              </a:rPr>
              <a:t>CERN SPS</a:t>
            </a:r>
            <a:endParaRPr lang="ru-RU" sz="3200" dirty="0">
              <a:solidFill>
                <a:srgbClr val="FFFF00"/>
              </a:solidFill>
              <a:latin typeface="Imprint MT Shadow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060848"/>
            <a:ext cx="691266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Thank you for your attention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2"/>
          <p:cNvSpPr>
            <a:spLocks noChangeArrowheads="1"/>
          </p:cNvSpPr>
          <p:nvPr/>
        </p:nvSpPr>
        <p:spPr bwMode="auto">
          <a:xfrm>
            <a:off x="922338" y="2613025"/>
            <a:ext cx="606425" cy="12065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15363" name="Rectangle 44"/>
          <p:cNvSpPr>
            <a:spLocks noChangeArrowheads="1"/>
          </p:cNvSpPr>
          <p:nvPr/>
        </p:nvSpPr>
        <p:spPr bwMode="auto">
          <a:xfrm>
            <a:off x="1511300" y="2981325"/>
            <a:ext cx="531813" cy="3429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15364" name="AutoShape 2"/>
          <p:cNvSpPr>
            <a:spLocks noChangeArrowheads="1"/>
          </p:cNvSpPr>
          <p:nvPr/>
        </p:nvSpPr>
        <p:spPr bwMode="auto">
          <a:xfrm flipH="1" flipV="1">
            <a:off x="314325" y="4648200"/>
            <a:ext cx="5076825" cy="1162050"/>
          </a:xfrm>
          <a:prstGeom prst="wedgeRoundRectCallout">
            <a:avLst>
              <a:gd name="adj1" fmla="val 19699"/>
              <a:gd name="adj2" fmla="val 16734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defTabSz="912813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365" name="Oval 49"/>
          <p:cNvSpPr>
            <a:spLocks noChangeArrowheads="1"/>
          </p:cNvSpPr>
          <p:nvPr/>
        </p:nvSpPr>
        <p:spPr bwMode="auto">
          <a:xfrm>
            <a:off x="5932488" y="703263"/>
            <a:ext cx="3076575" cy="3092450"/>
          </a:xfrm>
          <a:prstGeom prst="ellipse">
            <a:avLst/>
          </a:prstGeom>
          <a:solidFill>
            <a:srgbClr val="FFCC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15366" name="Oval 48"/>
          <p:cNvSpPr>
            <a:spLocks noChangeArrowheads="1"/>
          </p:cNvSpPr>
          <p:nvPr/>
        </p:nvSpPr>
        <p:spPr bwMode="auto">
          <a:xfrm>
            <a:off x="5875338" y="2705100"/>
            <a:ext cx="3076575" cy="3092450"/>
          </a:xfrm>
          <a:prstGeom prst="ellipse">
            <a:avLst/>
          </a:prstGeom>
          <a:solidFill>
            <a:srgbClr val="FFCC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pic>
        <p:nvPicPr>
          <p:cNvPr id="15367" name="Picture 6" descr="NewSetUp_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Freeform 7"/>
          <p:cNvSpPr>
            <a:spLocks/>
          </p:cNvSpPr>
          <p:nvPr/>
        </p:nvSpPr>
        <p:spPr bwMode="auto">
          <a:xfrm>
            <a:off x="6300788" y="2736850"/>
            <a:ext cx="419100" cy="334963"/>
          </a:xfrm>
          <a:custGeom>
            <a:avLst/>
            <a:gdLst>
              <a:gd name="T0" fmla="*/ 2147483647 w 264"/>
              <a:gd name="T1" fmla="*/ 0 h 211"/>
              <a:gd name="T2" fmla="*/ 0 w 264"/>
              <a:gd name="T3" fmla="*/ 2147483647 h 211"/>
              <a:gd name="T4" fmla="*/ 2147483647 w 264"/>
              <a:gd name="T5" fmla="*/ 2147483647 h 211"/>
              <a:gd name="T6" fmla="*/ 2147483647 w 264"/>
              <a:gd name="T7" fmla="*/ 2147483647 h 211"/>
              <a:gd name="T8" fmla="*/ 2147483647 w 264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11"/>
              <a:gd name="T17" fmla="*/ 264 w 264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11">
                <a:moveTo>
                  <a:pt x="197" y="0"/>
                </a:moveTo>
                <a:lnTo>
                  <a:pt x="0" y="46"/>
                </a:lnTo>
                <a:lnTo>
                  <a:pt x="63" y="211"/>
                </a:lnTo>
                <a:lnTo>
                  <a:pt x="264" y="211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 rot="21433250" flipV="1">
            <a:off x="6324600" y="3375025"/>
            <a:ext cx="406400" cy="339725"/>
          </a:xfrm>
          <a:custGeom>
            <a:avLst/>
            <a:gdLst>
              <a:gd name="T0" fmla="*/ 2147483647 w 264"/>
              <a:gd name="T1" fmla="*/ 0 h 211"/>
              <a:gd name="T2" fmla="*/ 0 w 264"/>
              <a:gd name="T3" fmla="*/ 2147483647 h 211"/>
              <a:gd name="T4" fmla="*/ 2147483647 w 264"/>
              <a:gd name="T5" fmla="*/ 2147483647 h 211"/>
              <a:gd name="T6" fmla="*/ 2147483647 w 264"/>
              <a:gd name="T7" fmla="*/ 2147483647 h 211"/>
              <a:gd name="T8" fmla="*/ 2147483647 w 264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11"/>
              <a:gd name="T17" fmla="*/ 264 w 264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11">
                <a:moveTo>
                  <a:pt x="197" y="0"/>
                </a:moveTo>
                <a:lnTo>
                  <a:pt x="0" y="46"/>
                </a:lnTo>
                <a:lnTo>
                  <a:pt x="63" y="211"/>
                </a:lnTo>
                <a:lnTo>
                  <a:pt x="264" y="211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45238" y="2674938"/>
            <a:ext cx="636587" cy="1081087"/>
            <a:chOff x="3997" y="1685"/>
            <a:chExt cx="401" cy="68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 rot="842849">
              <a:off x="4001" y="2215"/>
              <a:ext cx="90" cy="90"/>
              <a:chOff x="3879" y="2145"/>
              <a:chExt cx="90" cy="90"/>
            </a:xfrm>
          </p:grpSpPr>
          <p:sp>
            <p:nvSpPr>
              <p:cNvPr id="15401" name="Rectangle 11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402" name="Oval 12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sp>
          <p:nvSpPr>
            <p:cNvPr id="15384" name="Freeform 13"/>
            <p:cNvSpPr>
              <a:spLocks/>
            </p:cNvSpPr>
            <p:nvPr/>
          </p:nvSpPr>
          <p:spPr bwMode="auto">
            <a:xfrm>
              <a:off x="4167" y="1685"/>
              <a:ext cx="230" cy="226"/>
            </a:xfrm>
            <a:custGeom>
              <a:avLst/>
              <a:gdLst>
                <a:gd name="T0" fmla="*/ 57 w 230"/>
                <a:gd name="T1" fmla="*/ 196 h 229"/>
                <a:gd name="T2" fmla="*/ 0 w 230"/>
                <a:gd name="T3" fmla="*/ 36 h 229"/>
                <a:gd name="T4" fmla="*/ 162 w 230"/>
                <a:gd name="T5" fmla="*/ 0 h 229"/>
                <a:gd name="T6" fmla="*/ 230 w 230"/>
                <a:gd name="T7" fmla="*/ 182 h 229"/>
                <a:gd name="T8" fmla="*/ 57 w 230"/>
                <a:gd name="T9" fmla="*/ 196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29"/>
                <a:gd name="T17" fmla="*/ 230 w 23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29">
                  <a:moveTo>
                    <a:pt x="57" y="229"/>
                  </a:moveTo>
                  <a:lnTo>
                    <a:pt x="0" y="36"/>
                  </a:lnTo>
                  <a:lnTo>
                    <a:pt x="162" y="0"/>
                  </a:lnTo>
                  <a:lnTo>
                    <a:pt x="230" y="211"/>
                  </a:lnTo>
                  <a:lnTo>
                    <a:pt x="57" y="229"/>
                  </a:lnTo>
                  <a:close/>
                </a:path>
              </a:pathLst>
            </a:custGeom>
            <a:gradFill rotWithShape="1">
              <a:gsLst>
                <a:gs pos="0">
                  <a:srgbClr val="A2D1B9"/>
                </a:gs>
                <a:gs pos="100000">
                  <a:srgbClr val="339966"/>
                </a:gs>
              </a:gsLst>
              <a:lin ang="0" scaled="1"/>
            </a:gradFill>
            <a:ln w="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14"/>
            <p:cNvSpPr>
              <a:spLocks/>
            </p:cNvSpPr>
            <p:nvPr/>
          </p:nvSpPr>
          <p:spPr bwMode="auto">
            <a:xfrm>
              <a:off x="4173" y="2141"/>
              <a:ext cx="225" cy="225"/>
            </a:xfrm>
            <a:custGeom>
              <a:avLst/>
              <a:gdLst>
                <a:gd name="T0" fmla="*/ 0 w 225"/>
                <a:gd name="T1" fmla="*/ 189 h 225"/>
                <a:gd name="T2" fmla="*/ 161 w 225"/>
                <a:gd name="T3" fmla="*/ 225 h 225"/>
                <a:gd name="T4" fmla="*/ 225 w 225"/>
                <a:gd name="T5" fmla="*/ 19 h 225"/>
                <a:gd name="T6" fmla="*/ 50 w 225"/>
                <a:gd name="T7" fmla="*/ 0 h 225"/>
                <a:gd name="T8" fmla="*/ 0 w 225"/>
                <a:gd name="T9" fmla="*/ 189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225"/>
                <a:gd name="T17" fmla="*/ 225 w 225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225">
                  <a:moveTo>
                    <a:pt x="0" y="189"/>
                  </a:moveTo>
                  <a:lnTo>
                    <a:pt x="161" y="225"/>
                  </a:lnTo>
                  <a:lnTo>
                    <a:pt x="225" y="19"/>
                  </a:lnTo>
                  <a:lnTo>
                    <a:pt x="50" y="0"/>
                  </a:lnTo>
                  <a:lnTo>
                    <a:pt x="0" y="189"/>
                  </a:lnTo>
                  <a:close/>
                </a:path>
              </a:pathLst>
            </a:custGeom>
            <a:gradFill rotWithShape="1">
              <a:gsLst>
                <a:gs pos="0">
                  <a:srgbClr val="A2D1B9"/>
                </a:gs>
                <a:gs pos="100000">
                  <a:srgbClr val="339966"/>
                </a:gs>
              </a:gsLst>
              <a:lin ang="0" scaled="1"/>
            </a:gradFill>
            <a:ln w="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843738">
              <a:off x="4116" y="2146"/>
              <a:ext cx="90" cy="90"/>
              <a:chOff x="3879" y="2145"/>
              <a:chExt cx="90" cy="90"/>
            </a:xfrm>
          </p:grpSpPr>
          <p:sp>
            <p:nvSpPr>
              <p:cNvPr id="15399" name="Rectangle 16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400" name="Oval 17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841129">
              <a:off x="4024" y="2124"/>
              <a:ext cx="90" cy="90"/>
              <a:chOff x="3879" y="2145"/>
              <a:chExt cx="90" cy="90"/>
            </a:xfrm>
          </p:grpSpPr>
          <p:sp>
            <p:nvSpPr>
              <p:cNvPr id="15397" name="Rectangle 19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398" name="Oval 20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rot="-1028141">
              <a:off x="4115" y="1817"/>
              <a:ext cx="90" cy="90"/>
              <a:chOff x="3879" y="2145"/>
              <a:chExt cx="90" cy="90"/>
            </a:xfrm>
          </p:grpSpPr>
          <p:sp>
            <p:nvSpPr>
              <p:cNvPr id="15395" name="Rectangle 22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396" name="Oval 23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 rot="-1028141">
              <a:off x="4027" y="1845"/>
              <a:ext cx="90" cy="90"/>
              <a:chOff x="3879" y="2145"/>
              <a:chExt cx="90" cy="90"/>
            </a:xfrm>
          </p:grpSpPr>
          <p:sp>
            <p:nvSpPr>
              <p:cNvPr id="15393" name="Rectangle 25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394" name="Oval 26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 rot="-1028141">
              <a:off x="3997" y="1758"/>
              <a:ext cx="90" cy="90"/>
              <a:chOff x="3879" y="2145"/>
              <a:chExt cx="90" cy="90"/>
            </a:xfrm>
          </p:grpSpPr>
          <p:sp>
            <p:nvSpPr>
              <p:cNvPr id="15391" name="Rectangle 28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392" name="Oval 29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</p:grpSp>
      <p:sp>
        <p:nvSpPr>
          <p:cNvPr id="15371" name="Rectangle 30"/>
          <p:cNvSpPr>
            <a:spLocks noChangeArrowheads="1"/>
          </p:cNvSpPr>
          <p:nvPr/>
        </p:nvSpPr>
        <p:spPr bwMode="auto">
          <a:xfrm>
            <a:off x="146050" y="2205038"/>
            <a:ext cx="841375" cy="666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pic>
        <p:nvPicPr>
          <p:cNvPr id="15372" name="Picture 31" descr="Patch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2224088"/>
            <a:ext cx="855663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73" name="Line 33"/>
          <p:cNvSpPr>
            <a:spLocks noChangeShapeType="1"/>
          </p:cNvSpPr>
          <p:nvPr/>
        </p:nvSpPr>
        <p:spPr bwMode="auto">
          <a:xfrm>
            <a:off x="6729413" y="2665413"/>
            <a:ext cx="57150" cy="173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34"/>
          <p:cNvSpPr>
            <a:spLocks noChangeShapeType="1"/>
          </p:cNvSpPr>
          <p:nvPr/>
        </p:nvSpPr>
        <p:spPr bwMode="auto">
          <a:xfrm>
            <a:off x="6494463" y="2689225"/>
            <a:ext cx="134937" cy="2492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35"/>
          <p:cNvSpPr>
            <a:spLocks noChangeShapeType="1"/>
          </p:cNvSpPr>
          <p:nvPr/>
        </p:nvSpPr>
        <p:spPr bwMode="auto">
          <a:xfrm>
            <a:off x="6351588" y="2603500"/>
            <a:ext cx="101600" cy="292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Rectangle 50"/>
          <p:cNvSpPr>
            <a:spLocks noChangeArrowheads="1"/>
          </p:cNvSpPr>
          <p:nvPr/>
        </p:nvSpPr>
        <p:spPr bwMode="auto">
          <a:xfrm>
            <a:off x="381000" y="6115050"/>
            <a:ext cx="644525" cy="47625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15377" name="Text Box 51"/>
          <p:cNvSpPr txBox="1">
            <a:spLocks noChangeArrowheads="1"/>
          </p:cNvSpPr>
          <p:nvPr/>
        </p:nvSpPr>
        <p:spPr bwMode="auto">
          <a:xfrm>
            <a:off x="1014413" y="6162675"/>
            <a:ext cx="2008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b="1">
                <a:latin typeface="Times New Roman" pitchFamily="18" charset="0"/>
              </a:rPr>
              <a:t>Modifided parts</a:t>
            </a:r>
            <a:r>
              <a:rPr lang="en-US" b="1">
                <a:solidFill>
                  <a:schemeClr val="tx1"/>
                </a:solidFill>
              </a:rPr>
              <a:t> 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5378" name="AutoShape 55"/>
          <p:cNvSpPr>
            <a:spLocks noChangeArrowheads="1"/>
          </p:cNvSpPr>
          <p:nvPr/>
        </p:nvSpPr>
        <p:spPr bwMode="auto">
          <a:xfrm rot="-7207720">
            <a:off x="6252369" y="3266282"/>
            <a:ext cx="490537" cy="482600"/>
          </a:xfrm>
          <a:prstGeom prst="diamond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sp>
        <p:nvSpPr>
          <p:cNvPr id="22547" name="TextBox 4"/>
          <p:cNvSpPr txBox="1">
            <a:spLocks noChangeArrowheads="1"/>
          </p:cNvSpPr>
          <p:nvPr/>
        </p:nvSpPr>
        <p:spPr bwMode="auto">
          <a:xfrm>
            <a:off x="3132138" y="5903913"/>
            <a:ext cx="500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MDC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microdrift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gas chambers,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SFD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scintillating fiber detector,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IH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ionization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DC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drift chambers 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VH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vertical hodoscopes,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HH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horizontal hodoscopes,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Ch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nitrogen Cherenkov , </a:t>
            </a:r>
            <a:r>
              <a:rPr lang="en-US" sz="1400" b="1" dirty="0" err="1">
                <a:solidFill>
                  <a:srgbClr val="0033CC"/>
                </a:solidFill>
                <a:latin typeface="+mn-lt"/>
                <a:cs typeface="Times New Roman" pitchFamily="18" charset="0"/>
              </a:rPr>
              <a:t>PSh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preshower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detectors , </a:t>
            </a:r>
            <a:r>
              <a:rPr lang="en-US" sz="1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Mu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detectors</a:t>
            </a:r>
            <a:endParaRPr lang="en-US" sz="1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62975" y="6245225"/>
            <a:ext cx="328613" cy="476250"/>
          </a:xfrm>
          <a:noFill/>
        </p:spPr>
        <p:txBody>
          <a:bodyPr/>
          <a:lstStyle/>
          <a:p>
            <a:fld id="{D0A06004-F607-400C-AAE4-3046F766488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5381" name="Rectangle 45"/>
          <p:cNvSpPr>
            <a:spLocks noChangeArrowheads="1"/>
          </p:cNvSpPr>
          <p:nvPr/>
        </p:nvSpPr>
        <p:spPr bwMode="auto">
          <a:xfrm>
            <a:off x="863600" y="930275"/>
            <a:ext cx="2836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Upgraded DIRAC setup</a:t>
            </a: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2438" indent="-452438" algn="ctr">
              <a:lnSpc>
                <a:spcPct val="130000"/>
              </a:lnSpc>
              <a:buFont typeface="Arial" charset="0"/>
              <a:buNone/>
              <a:tabLst>
                <a:tab pos="452438" algn="l"/>
              </a:tabLs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setup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0200" y="1203325"/>
          <a:ext cx="8432800" cy="25209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25600"/>
                <a:gridCol w="1625600"/>
                <a:gridCol w="1625600"/>
                <a:gridCol w="1790700"/>
                <a:gridCol w="1765300"/>
              </a:tblGrid>
              <a:tr h="6605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6201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01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01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514" name="Object 37"/>
          <p:cNvGraphicFramePr>
            <a:graphicFrameLocks noChangeAspect="1"/>
          </p:cNvGraphicFramePr>
          <p:nvPr/>
        </p:nvGraphicFramePr>
        <p:xfrm>
          <a:off x="815975" y="1281113"/>
          <a:ext cx="695325" cy="490537"/>
        </p:xfrm>
        <a:graphic>
          <a:graphicData uri="http://schemas.openxmlformats.org/presentationml/2006/ole">
            <p:oleObj spid="_x0000_s27788" name="Equation" r:id="rId3" imgW="329040" imgH="228240" progId="Equation.3">
              <p:embed/>
            </p:oleObj>
          </a:graphicData>
        </a:graphic>
      </p:graphicFrame>
      <p:graphicFrame>
        <p:nvGraphicFramePr>
          <p:cNvPr id="20515" name="Object 9"/>
          <p:cNvGraphicFramePr>
            <a:graphicFrameLocks noChangeAspect="1"/>
          </p:cNvGraphicFramePr>
          <p:nvPr/>
        </p:nvGraphicFramePr>
        <p:xfrm>
          <a:off x="3808413" y="1303338"/>
          <a:ext cx="1179512" cy="436562"/>
        </p:xfrm>
        <a:graphic>
          <a:graphicData uri="http://schemas.openxmlformats.org/presentationml/2006/ole">
            <p:oleObj spid="_x0000_s27789" name="Equation" r:id="rId4" imgW="676440" imgH="237600" progId="Equation.3">
              <p:embed/>
            </p:oleObj>
          </a:graphicData>
        </a:graphic>
      </p:graphicFrame>
      <p:graphicFrame>
        <p:nvGraphicFramePr>
          <p:cNvPr id="20516" name="Object 9"/>
          <p:cNvGraphicFramePr>
            <a:graphicFrameLocks noChangeAspect="1"/>
          </p:cNvGraphicFramePr>
          <p:nvPr/>
        </p:nvGraphicFramePr>
        <p:xfrm>
          <a:off x="2217738" y="1303338"/>
          <a:ext cx="1135062" cy="436562"/>
        </p:xfrm>
        <a:graphic>
          <a:graphicData uri="http://schemas.openxmlformats.org/presentationml/2006/ole">
            <p:oleObj spid="_x0000_s27790" name="Equation" r:id="rId5" imgW="649080" imgH="237600" progId="Equation.3">
              <p:embed/>
            </p:oleObj>
          </a:graphicData>
        </a:graphic>
      </p:graphicFrame>
      <p:graphicFrame>
        <p:nvGraphicFramePr>
          <p:cNvPr id="205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68550254"/>
              </p:ext>
            </p:extLst>
          </p:nvPr>
        </p:nvGraphicFramePr>
        <p:xfrm>
          <a:off x="5467350" y="1295400"/>
          <a:ext cx="1258888" cy="431800"/>
        </p:xfrm>
        <a:graphic>
          <a:graphicData uri="http://schemas.openxmlformats.org/presentationml/2006/ole">
            <p:oleObj spid="_x0000_s27791" name="Equation" r:id="rId6" imgW="736280" imgH="253890" progId="Equation.3">
              <p:embed/>
            </p:oleObj>
          </a:graphicData>
        </a:graphic>
      </p:graphicFrame>
      <p:graphicFrame>
        <p:nvGraphicFramePr>
          <p:cNvPr id="205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8793549"/>
              </p:ext>
            </p:extLst>
          </p:nvPr>
        </p:nvGraphicFramePr>
        <p:xfrm>
          <a:off x="7332663" y="1316038"/>
          <a:ext cx="1090612" cy="436562"/>
        </p:xfrm>
        <a:graphic>
          <a:graphicData uri="http://schemas.openxmlformats.org/presentationml/2006/ole">
            <p:oleObj spid="_x0000_s27792" name="Equation" r:id="rId7" imgW="634725" imgH="253890" progId="Equation.3">
              <p:embed/>
            </p:oleObj>
          </a:graphicData>
        </a:graphic>
      </p:graphicFrame>
      <p:graphicFrame>
        <p:nvGraphicFramePr>
          <p:cNvPr id="20519" name="Object 37"/>
          <p:cNvGraphicFramePr>
            <a:graphicFrameLocks noChangeAspect="1"/>
          </p:cNvGraphicFramePr>
          <p:nvPr/>
        </p:nvGraphicFramePr>
        <p:xfrm>
          <a:off x="815975" y="1954213"/>
          <a:ext cx="669925" cy="490537"/>
        </p:xfrm>
        <a:graphic>
          <a:graphicData uri="http://schemas.openxmlformats.org/presentationml/2006/ole">
            <p:oleObj spid="_x0000_s27793" name="Equation" r:id="rId8" imgW="319680" imgH="228240" progId="Equation.3">
              <p:embed/>
            </p:oleObj>
          </a:graphicData>
        </a:graphic>
      </p:graphicFrame>
      <p:graphicFrame>
        <p:nvGraphicFramePr>
          <p:cNvPr id="20520" name="Object 37"/>
          <p:cNvGraphicFramePr>
            <a:graphicFrameLocks noChangeAspect="1"/>
          </p:cNvGraphicFramePr>
          <p:nvPr/>
        </p:nvGraphicFramePr>
        <p:xfrm>
          <a:off x="790575" y="2551113"/>
          <a:ext cx="722313" cy="490537"/>
        </p:xfrm>
        <a:graphic>
          <a:graphicData uri="http://schemas.openxmlformats.org/presentationml/2006/ole">
            <p:oleObj spid="_x0000_s27794" name="Equation" r:id="rId9" imgW="347400" imgH="228240" progId="Equation.3">
              <p:embed/>
            </p:oleObj>
          </a:graphicData>
        </a:graphic>
      </p:graphicFrame>
      <p:graphicFrame>
        <p:nvGraphicFramePr>
          <p:cNvPr id="20521" name="Object 37"/>
          <p:cNvGraphicFramePr>
            <a:graphicFrameLocks noChangeAspect="1"/>
          </p:cNvGraphicFramePr>
          <p:nvPr/>
        </p:nvGraphicFramePr>
        <p:xfrm>
          <a:off x="828675" y="3173413"/>
          <a:ext cx="669925" cy="490537"/>
        </p:xfrm>
        <a:graphic>
          <a:graphicData uri="http://schemas.openxmlformats.org/presentationml/2006/ole">
            <p:oleObj spid="_x0000_s27795" name="Equation" r:id="rId10" imgW="319680" imgH="228240" progId="Equation.3">
              <p:embed/>
            </p:oleObj>
          </a:graphicData>
        </a:graphic>
      </p:graphicFrame>
      <p:graphicFrame>
        <p:nvGraphicFramePr>
          <p:cNvPr id="20522" name="Object 37"/>
          <p:cNvGraphicFramePr>
            <a:graphicFrameLocks noChangeAspect="1"/>
          </p:cNvGraphicFramePr>
          <p:nvPr/>
        </p:nvGraphicFramePr>
        <p:xfrm>
          <a:off x="2554288" y="2019300"/>
          <a:ext cx="952500" cy="360363"/>
        </p:xfrm>
        <a:graphic>
          <a:graphicData uri="http://schemas.openxmlformats.org/presentationml/2006/ole">
            <p:oleObj spid="_x0000_s27796" name="Equation" r:id="rId11" imgW="456840" imgH="164520" progId="Equation.3">
              <p:embed/>
            </p:oleObj>
          </a:graphicData>
        </a:graphic>
      </p:graphicFrame>
      <p:graphicFrame>
        <p:nvGraphicFramePr>
          <p:cNvPr id="20523" name="Object 37"/>
          <p:cNvGraphicFramePr>
            <a:graphicFrameLocks noChangeAspect="1"/>
          </p:cNvGraphicFramePr>
          <p:nvPr/>
        </p:nvGraphicFramePr>
        <p:xfrm>
          <a:off x="2541588" y="2654300"/>
          <a:ext cx="952500" cy="334963"/>
        </p:xfrm>
        <a:graphic>
          <a:graphicData uri="http://schemas.openxmlformats.org/presentationml/2006/ole">
            <p:oleObj spid="_x0000_s27797" name="Equation" r:id="rId12" imgW="456840" imgH="155160" progId="Equation.3">
              <p:embed/>
            </p:oleObj>
          </a:graphicData>
        </a:graphic>
      </p:graphicFrame>
      <p:graphicFrame>
        <p:nvGraphicFramePr>
          <p:cNvPr id="20524" name="Object 37"/>
          <p:cNvGraphicFramePr>
            <a:graphicFrameLocks noChangeAspect="1"/>
          </p:cNvGraphicFramePr>
          <p:nvPr/>
        </p:nvGraphicFramePr>
        <p:xfrm>
          <a:off x="2541588" y="3289300"/>
          <a:ext cx="952500" cy="334963"/>
        </p:xfrm>
        <a:graphic>
          <a:graphicData uri="http://schemas.openxmlformats.org/presentationml/2006/ole">
            <p:oleObj spid="_x0000_s27798" name="Equation" r:id="rId13" imgW="456840" imgH="155160" progId="Equation.3">
              <p:embed/>
            </p:oleObj>
          </a:graphicData>
        </a:graphic>
      </p:graphicFrame>
      <p:graphicFrame>
        <p:nvGraphicFramePr>
          <p:cNvPr id="20525" name="Object 37"/>
          <p:cNvGraphicFramePr>
            <a:graphicFrameLocks noChangeAspect="1"/>
          </p:cNvGraphicFramePr>
          <p:nvPr/>
        </p:nvGraphicFramePr>
        <p:xfrm>
          <a:off x="5638800" y="2044700"/>
          <a:ext cx="1262063" cy="334963"/>
        </p:xfrm>
        <a:graphic>
          <a:graphicData uri="http://schemas.openxmlformats.org/presentationml/2006/ole">
            <p:oleObj spid="_x0000_s27799" name="Equation" r:id="rId14" imgW="612360" imgH="155160" progId="Equation.3">
              <p:embed/>
            </p:oleObj>
          </a:graphicData>
        </a:graphic>
      </p:graphicFrame>
      <p:graphicFrame>
        <p:nvGraphicFramePr>
          <p:cNvPr id="20526" name="Object 37"/>
          <p:cNvGraphicFramePr>
            <a:graphicFrameLocks noChangeAspect="1"/>
          </p:cNvGraphicFramePr>
          <p:nvPr/>
        </p:nvGraphicFramePr>
        <p:xfrm>
          <a:off x="4141788" y="3302000"/>
          <a:ext cx="952500" cy="334963"/>
        </p:xfrm>
        <a:graphic>
          <a:graphicData uri="http://schemas.openxmlformats.org/presentationml/2006/ole">
            <p:oleObj spid="_x0000_s27800" name="Equation" r:id="rId15" imgW="456840" imgH="155160" progId="Equation.3">
              <p:embed/>
            </p:oleObj>
          </a:graphicData>
        </a:graphic>
      </p:graphicFrame>
      <p:graphicFrame>
        <p:nvGraphicFramePr>
          <p:cNvPr id="20527" name="Object 37"/>
          <p:cNvGraphicFramePr>
            <a:graphicFrameLocks noChangeAspect="1"/>
          </p:cNvGraphicFramePr>
          <p:nvPr/>
        </p:nvGraphicFramePr>
        <p:xfrm>
          <a:off x="4167188" y="2667000"/>
          <a:ext cx="927100" cy="334963"/>
        </p:xfrm>
        <a:graphic>
          <a:graphicData uri="http://schemas.openxmlformats.org/presentationml/2006/ole">
            <p:oleObj spid="_x0000_s27801" name="Equation" r:id="rId16" imgW="447840" imgH="155160" progId="Equation.3">
              <p:embed/>
            </p:oleObj>
          </a:graphicData>
        </a:graphic>
      </p:graphicFrame>
      <p:graphicFrame>
        <p:nvGraphicFramePr>
          <p:cNvPr id="20528" name="Object 37"/>
          <p:cNvGraphicFramePr>
            <a:graphicFrameLocks noChangeAspect="1"/>
          </p:cNvGraphicFramePr>
          <p:nvPr/>
        </p:nvGraphicFramePr>
        <p:xfrm>
          <a:off x="4154488" y="2044700"/>
          <a:ext cx="952500" cy="334963"/>
        </p:xfrm>
        <a:graphic>
          <a:graphicData uri="http://schemas.openxmlformats.org/presentationml/2006/ole">
            <p:oleObj spid="_x0000_s27802" name="Equation" r:id="rId17" imgW="456840" imgH="155160" progId="Equation.3">
              <p:embed/>
            </p:oleObj>
          </a:graphicData>
        </a:graphic>
      </p:graphicFrame>
      <p:graphicFrame>
        <p:nvGraphicFramePr>
          <p:cNvPr id="20529" name="Object 37"/>
          <p:cNvGraphicFramePr>
            <a:graphicFrameLocks noChangeAspect="1"/>
          </p:cNvGraphicFramePr>
          <p:nvPr/>
        </p:nvGraphicFramePr>
        <p:xfrm>
          <a:off x="5332413" y="2667000"/>
          <a:ext cx="1571625" cy="334963"/>
        </p:xfrm>
        <a:graphic>
          <a:graphicData uri="http://schemas.openxmlformats.org/presentationml/2006/ole">
            <p:oleObj spid="_x0000_s27803" name="Equation" r:id="rId18" imgW="758520" imgH="155160" progId="Equation.3">
              <p:embed/>
            </p:oleObj>
          </a:graphicData>
        </a:graphic>
      </p:graphicFrame>
      <p:graphicFrame>
        <p:nvGraphicFramePr>
          <p:cNvPr id="20530" name="Object 37"/>
          <p:cNvGraphicFramePr>
            <a:graphicFrameLocks noChangeAspect="1"/>
          </p:cNvGraphicFramePr>
          <p:nvPr/>
        </p:nvGraphicFramePr>
        <p:xfrm>
          <a:off x="7556500" y="2057400"/>
          <a:ext cx="1108075" cy="334963"/>
        </p:xfrm>
        <a:graphic>
          <a:graphicData uri="http://schemas.openxmlformats.org/presentationml/2006/ole">
            <p:oleObj spid="_x0000_s27804" name="Equation" r:id="rId19" imgW="530280" imgH="155160" progId="Equation.3">
              <p:embed/>
            </p:oleObj>
          </a:graphicData>
        </a:graphic>
      </p:graphicFrame>
      <p:graphicFrame>
        <p:nvGraphicFramePr>
          <p:cNvPr id="20531" name="Object 37"/>
          <p:cNvGraphicFramePr>
            <a:graphicFrameLocks noChangeAspect="1"/>
          </p:cNvGraphicFramePr>
          <p:nvPr/>
        </p:nvGraphicFramePr>
        <p:xfrm>
          <a:off x="7404100" y="2679700"/>
          <a:ext cx="1262063" cy="334963"/>
        </p:xfrm>
        <a:graphic>
          <a:graphicData uri="http://schemas.openxmlformats.org/presentationml/2006/ole">
            <p:oleObj spid="_x0000_s27805" name="Equation" r:id="rId20" imgW="612360" imgH="155160" progId="Equation.3">
              <p:embed/>
            </p:oleObj>
          </a:graphicData>
        </a:graphic>
      </p:graphicFrame>
      <p:graphicFrame>
        <p:nvGraphicFramePr>
          <p:cNvPr id="20532" name="Object 37"/>
          <p:cNvGraphicFramePr>
            <a:graphicFrameLocks noChangeAspect="1"/>
          </p:cNvGraphicFramePr>
          <p:nvPr/>
        </p:nvGraphicFramePr>
        <p:xfrm>
          <a:off x="5626100" y="3238500"/>
          <a:ext cx="1287463" cy="412750"/>
        </p:xfrm>
        <a:graphic>
          <a:graphicData uri="http://schemas.openxmlformats.org/presentationml/2006/ole">
            <p:oleObj spid="_x0000_s27806" name="Equation" r:id="rId21" imgW="621360" imgH="191880" progId="Equation.3">
              <p:embed/>
            </p:oleObj>
          </a:graphicData>
        </a:graphic>
      </p:graphicFrame>
      <p:graphicFrame>
        <p:nvGraphicFramePr>
          <p:cNvPr id="20533" name="Object 37"/>
          <p:cNvGraphicFramePr>
            <a:graphicFrameLocks noChangeAspect="1"/>
          </p:cNvGraphicFramePr>
          <p:nvPr/>
        </p:nvGraphicFramePr>
        <p:xfrm>
          <a:off x="7429500" y="3213100"/>
          <a:ext cx="1235075" cy="412750"/>
        </p:xfrm>
        <a:graphic>
          <a:graphicData uri="http://schemas.openxmlformats.org/presentationml/2006/ole">
            <p:oleObj spid="_x0000_s27807" name="Equation" r:id="rId22" imgW="594000" imgH="191880" progId="Equation.3">
              <p:embed/>
            </p:oleObj>
          </a:graphicData>
        </a:graphic>
      </p:graphicFrame>
      <p:sp>
        <p:nvSpPr>
          <p:cNvPr id="20534" name="TextBox 4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Values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for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rPr>
              <a:t>en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ergy shifts and lifetimes of π</a:t>
            </a:r>
            <a:r>
              <a:rPr lang="en-US" sz="2800" b="1" baseline="30000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+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π</a:t>
            </a:r>
            <a:r>
              <a:rPr lang="en-US" sz="2800" b="1" baseline="30000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−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 atom </a:t>
            </a:r>
          </a:p>
        </p:txBody>
      </p:sp>
      <p:graphicFrame>
        <p:nvGraphicFramePr>
          <p:cNvPr id="20535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4080491"/>
              </p:ext>
            </p:extLst>
          </p:nvPr>
        </p:nvGraphicFramePr>
        <p:xfrm>
          <a:off x="1600200" y="4344988"/>
          <a:ext cx="7221538" cy="704850"/>
        </p:xfrm>
        <a:graphic>
          <a:graphicData uri="http://schemas.openxmlformats.org/presentationml/2006/ole">
            <p:oleObj spid="_x0000_s27808" name="Equation" r:id="rId23" imgW="3300480" imgH="319680" progId="Equation.3">
              <p:embed/>
            </p:oleObj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35758" y="4382763"/>
            <a:ext cx="503238" cy="360363"/>
            <a:chOff x="1016000" y="4851400"/>
            <a:chExt cx="503238" cy="36036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016000" y="5186363"/>
              <a:ext cx="503238" cy="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28700" y="4851400"/>
              <a:ext cx="0" cy="360363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537" name="TextBox 46"/>
          <p:cNvSpPr txBox="1">
            <a:spLocks noChangeArrowheads="1"/>
          </p:cNvSpPr>
          <p:nvPr/>
        </p:nvSpPr>
        <p:spPr bwMode="auto">
          <a:xfrm>
            <a:off x="217488" y="776288"/>
            <a:ext cx="367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Helvetica" charset="0"/>
              </a:rPr>
              <a:t>[J.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</a:rPr>
              <a:t>Schweizer</a:t>
            </a:r>
            <a:r>
              <a:rPr lang="en-US" sz="1800" dirty="0">
                <a:solidFill>
                  <a:schemeClr val="tx1"/>
                </a:solidFill>
                <a:latin typeface="Helvetica" charset="0"/>
              </a:rPr>
              <a:t>, PL B587 (2004) 33]</a:t>
            </a:r>
          </a:p>
        </p:txBody>
      </p:sp>
      <p:graphicFrame>
        <p:nvGraphicFramePr>
          <p:cNvPr id="20538" name="Object 9"/>
          <p:cNvGraphicFramePr>
            <a:graphicFrameLocks noChangeAspect="1"/>
          </p:cNvGraphicFramePr>
          <p:nvPr/>
        </p:nvGraphicFramePr>
        <p:xfrm>
          <a:off x="600075" y="6170613"/>
          <a:ext cx="2205038" cy="446087"/>
        </p:xfrm>
        <a:graphic>
          <a:graphicData uri="http://schemas.openxmlformats.org/presentationml/2006/ole">
            <p:oleObj spid="_x0000_s27809" name="Equation" r:id="rId24" imgW="1269449" imgH="253890" progId="Equation.3">
              <p:embed/>
            </p:oleObj>
          </a:graphicData>
        </a:graphic>
      </p:graphicFrame>
      <p:sp>
        <p:nvSpPr>
          <p:cNvPr id="20539" name="TextBox 1"/>
          <p:cNvSpPr txBox="1">
            <a:spLocks noChangeArrowheads="1"/>
          </p:cNvSpPr>
          <p:nvPr/>
        </p:nvSpPr>
        <p:spPr bwMode="auto">
          <a:xfrm>
            <a:off x="311150" y="61531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*)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60363" y="6135688"/>
            <a:ext cx="825500" cy="317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05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4408176"/>
              </p:ext>
            </p:extLst>
          </p:nvPr>
        </p:nvGraphicFramePr>
        <p:xfrm>
          <a:off x="2630488" y="5118100"/>
          <a:ext cx="4240212" cy="850900"/>
        </p:xfrm>
        <a:graphic>
          <a:graphicData uri="http://schemas.openxmlformats.org/presentationml/2006/ole">
            <p:oleObj spid="_x0000_s27810" name="Equation" r:id="rId25" imgW="2781300" imgH="558800" progId="Equation.3">
              <p:embed/>
            </p:oleObj>
          </a:graphicData>
        </a:graphic>
      </p:graphicFrame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7086600" y="620712"/>
            <a:ext cx="124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J. </a:t>
            </a:r>
            <a:r>
              <a:rPr lang="en-US" b="1" dirty="0" err="1" smtClean="0">
                <a:solidFill>
                  <a:schemeClr val="accent1"/>
                </a:solidFill>
              </a:rPr>
              <a:t>Schacher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49812-F9FB-48C0-9A35-94F88755F9A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8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17550" indent="-452438" algn="ctr" defTabSz="811213">
              <a:defRPr/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Observation of long-lived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3200" b="1" i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π</a:t>
            </a:r>
            <a:r>
              <a:rPr lang="en-US" sz="3200" b="1" baseline="3000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l-GR" sz="3200" b="1" i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π</a:t>
            </a:r>
            <a:r>
              <a:rPr lang="el-GR" sz="3200" b="1" baseline="3000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−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atoms</a:t>
            </a:r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4556125" y="3571875"/>
          <a:ext cx="3916363" cy="514350"/>
        </p:xfrm>
        <a:graphic>
          <a:graphicData uri="http://schemas.openxmlformats.org/presentationml/2006/ole">
            <p:oleObj spid="_x0000_s2080" name="Equation" r:id="rId3" imgW="1752600" imgH="241300" progId="">
              <p:embed/>
            </p:oleObj>
          </a:graphicData>
        </a:graphic>
      </p:graphicFrame>
      <p:graphicFrame>
        <p:nvGraphicFramePr>
          <p:cNvPr id="3075" name="Object 41"/>
          <p:cNvGraphicFramePr>
            <a:graphicFrameLocks noChangeAspect="1"/>
          </p:cNvGraphicFramePr>
          <p:nvPr/>
        </p:nvGraphicFramePr>
        <p:xfrm>
          <a:off x="5908675" y="1598613"/>
          <a:ext cx="2713038" cy="433387"/>
        </p:xfrm>
        <a:graphic>
          <a:graphicData uri="http://schemas.openxmlformats.org/presentationml/2006/ole">
            <p:oleObj spid="_x0000_s2081" name="Equation" r:id="rId4" imgW="1218671" imgH="203112" progId="">
              <p:embed/>
            </p:oleObj>
          </a:graphicData>
        </a:graphic>
      </p:graphicFrame>
      <p:graphicFrame>
        <p:nvGraphicFramePr>
          <p:cNvPr id="3076" name="Object 44"/>
          <p:cNvGraphicFramePr>
            <a:graphicFrameLocks noChangeAspect="1"/>
          </p:cNvGraphicFramePr>
          <p:nvPr/>
        </p:nvGraphicFramePr>
        <p:xfrm>
          <a:off x="5056188" y="4406900"/>
          <a:ext cx="2789237" cy="541338"/>
        </p:xfrm>
        <a:graphic>
          <a:graphicData uri="http://schemas.openxmlformats.org/presentationml/2006/ole">
            <p:oleObj spid="_x0000_s2082" name="Equation" r:id="rId5" imgW="1333500" imgH="254000" progId="">
              <p:embed/>
            </p:oleObj>
          </a:graphicData>
        </a:graphic>
      </p:graphicFrame>
      <p:graphicFrame>
        <p:nvGraphicFramePr>
          <p:cNvPr id="3077" name="Object 45"/>
          <p:cNvGraphicFramePr>
            <a:graphicFrameLocks noChangeAspect="1"/>
          </p:cNvGraphicFramePr>
          <p:nvPr/>
        </p:nvGraphicFramePr>
        <p:xfrm>
          <a:off x="4962525" y="2490788"/>
          <a:ext cx="3152775" cy="839787"/>
        </p:xfrm>
        <a:graphic>
          <a:graphicData uri="http://schemas.openxmlformats.org/presentationml/2006/ole">
            <p:oleObj spid="_x0000_s2083" name="Equation" r:id="rId6" imgW="1435100" imgH="393700" progId="">
              <p:embed/>
            </p:oleObj>
          </a:graphicData>
        </a:graphic>
      </p:graphicFrame>
      <p:graphicFrame>
        <p:nvGraphicFramePr>
          <p:cNvPr id="3078" name="Object 46"/>
          <p:cNvGraphicFramePr>
            <a:graphicFrameLocks noChangeAspect="1"/>
          </p:cNvGraphicFramePr>
          <p:nvPr/>
        </p:nvGraphicFramePr>
        <p:xfrm>
          <a:off x="701675" y="5518150"/>
          <a:ext cx="7497763" cy="596900"/>
        </p:xfrm>
        <a:graphic>
          <a:graphicData uri="http://schemas.openxmlformats.org/presentationml/2006/ole">
            <p:oleObj spid="_x0000_s2084" name="Equation" r:id="rId7" imgW="3441700" imgH="279400" progId="">
              <p:embed/>
            </p:oleObj>
          </a:graphicData>
        </a:graphic>
      </p:graphicFrame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558800" y="1676400"/>
            <a:ext cx="473328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8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decay dominated by 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annihilation 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process:</a:t>
            </a:r>
          </a:p>
        </p:txBody>
      </p:sp>
      <p:sp>
        <p:nvSpPr>
          <p:cNvPr id="3081" name="TextBox 13"/>
          <p:cNvSpPr txBox="1">
            <a:spLocks noChangeArrowheads="1"/>
          </p:cNvSpPr>
          <p:nvPr/>
        </p:nvSpPr>
        <p:spPr bwMode="auto">
          <a:xfrm>
            <a:off x="598488" y="2586038"/>
            <a:ext cx="3602037" cy="6413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8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lifetime depends on the </a:t>
            </a:r>
            <a:r>
              <a:rPr lang="el-GR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scattering length difference |</a:t>
            </a:r>
            <a:r>
              <a:rPr lang="en-US" sz="1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a</a:t>
            </a:r>
            <a:r>
              <a:rPr lang="en-US" sz="1800" i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78313" y="2921000"/>
            <a:ext cx="592137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638175" y="3646488"/>
            <a:ext cx="2571750" cy="3667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Energy shift contributions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48038" y="3825875"/>
            <a:ext cx="103663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5" name="TextBox 23"/>
          <p:cNvSpPr txBox="1">
            <a:spLocks noChangeArrowheads="1"/>
          </p:cNvSpPr>
          <p:nvPr/>
        </p:nvSpPr>
        <p:spPr bwMode="auto">
          <a:xfrm>
            <a:off x="627063" y="4543425"/>
            <a:ext cx="3003550" cy="3667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Strong interaction contribution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863975" y="4737100"/>
            <a:ext cx="982663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408613" y="1863725"/>
            <a:ext cx="460375" cy="79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8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031049-E7C2-48FB-8142-226A99720130}" type="slidenum">
              <a:rPr lang="ru-RU" sz="1400">
                <a:solidFill>
                  <a:schemeClr val="tx1"/>
                </a:solidFill>
              </a:rPr>
              <a:pPr algn="r"/>
              <a:t>41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3089" name="Text Box 19"/>
          <p:cNvSpPr txBox="1">
            <a:spLocks noChangeArrowheads="1"/>
          </p:cNvSpPr>
          <p:nvPr/>
        </p:nvSpPr>
        <p:spPr bwMode="auto">
          <a:xfrm>
            <a:off x="492125" y="857250"/>
            <a:ext cx="79676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…opens future possibility to measure the energy splitting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E(ns-np).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C6051-9874-42EA-8E25-385F2D6DC5BE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8825" y="998538"/>
            <a:ext cx="707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and F for Be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380038" y="2071688"/>
          <a:ext cx="3581400" cy="569912"/>
        </p:xfrm>
        <a:graphic>
          <a:graphicData uri="http://schemas.openxmlformats.org/presentationml/2006/ole">
            <p:oleObj spid="_x0000_s3104" name="Equation" r:id="rId3" imgW="1244600" imgH="279400" progId="Equation.3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513388" y="2774950"/>
          <a:ext cx="3171825" cy="915988"/>
        </p:xfrm>
        <a:graphic>
          <a:graphicData uri="http://schemas.openxmlformats.org/presentationml/2006/ole">
            <p:oleObj spid="_x0000_s3105" name="Equation" r:id="rId4" imgW="1473200" imgH="520700" progId="Equation.3">
              <p:embed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6240463" y="3868738"/>
          <a:ext cx="2359025" cy="457200"/>
        </p:xfrm>
        <a:graphic>
          <a:graphicData uri="http://schemas.openxmlformats.org/presentationml/2006/ole">
            <p:oleObj spid="_x0000_s3106" name="Equation" r:id="rId5" imgW="1104900" imgH="241300" progId="">
              <p:embed/>
            </p:oleObj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6229350" y="4992688"/>
          <a:ext cx="2363788" cy="457200"/>
        </p:xfrm>
        <a:graphic>
          <a:graphicData uri="http://schemas.openxmlformats.org/presentationml/2006/ole">
            <p:oleObj spid="_x0000_s3107" name="Equation" r:id="rId6" imgW="1168400" imgH="241300" progId="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232525" y="4437063"/>
          <a:ext cx="2493963" cy="457200"/>
        </p:xfrm>
        <a:graphic>
          <a:graphicData uri="http://schemas.openxmlformats.org/presentationml/2006/ole">
            <p:oleObj spid="_x0000_s3108" name="Equation" r:id="rId7" imgW="1168400" imgH="241300" progId="">
              <p:embed/>
            </p:oleObj>
          </a:graphicData>
        </a:graphic>
      </p:graphicFrame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992188" y="2471738"/>
            <a:ext cx="3054350" cy="3121025"/>
            <a:chOff x="720" y="1937"/>
            <a:chExt cx="1459" cy="1629"/>
          </a:xfrm>
        </p:grpSpPr>
        <p:sp>
          <p:nvSpPr>
            <p:cNvPr id="6158" name="Oval 63"/>
            <p:cNvSpPr>
              <a:spLocks noChangeArrowheads="1"/>
            </p:cNvSpPr>
            <p:nvPr/>
          </p:nvSpPr>
          <p:spPr bwMode="auto">
            <a:xfrm>
              <a:off x="836" y="2485"/>
              <a:ext cx="790" cy="799"/>
            </a:xfrm>
            <a:prstGeom prst="ellipse">
              <a:avLst/>
            </a:prstGeom>
            <a:solidFill>
              <a:srgbClr val="3366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62"/>
            <p:cNvSpPr>
              <a:spLocks noChangeArrowheads="1"/>
            </p:cNvSpPr>
            <p:nvPr/>
          </p:nvSpPr>
          <p:spPr bwMode="auto">
            <a:xfrm>
              <a:off x="840" y="2638"/>
              <a:ext cx="778" cy="497"/>
            </a:xfrm>
            <a:prstGeom prst="ellipse">
              <a:avLst/>
            </a:prstGeom>
            <a:solidFill>
              <a:srgbClr val="FFCC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64"/>
            <p:cNvSpPr>
              <a:spLocks noChangeShapeType="1"/>
            </p:cNvSpPr>
            <p:nvPr/>
          </p:nvSpPr>
          <p:spPr bwMode="auto">
            <a:xfrm>
              <a:off x="1245" y="2889"/>
              <a:ext cx="8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61" name="Line 65"/>
            <p:cNvSpPr>
              <a:spLocks noChangeShapeType="1"/>
            </p:cNvSpPr>
            <p:nvPr/>
          </p:nvSpPr>
          <p:spPr bwMode="auto">
            <a:xfrm flipV="1">
              <a:off x="1240" y="2076"/>
              <a:ext cx="0" cy="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62" name="Line 66"/>
            <p:cNvSpPr>
              <a:spLocks noChangeShapeType="1"/>
            </p:cNvSpPr>
            <p:nvPr/>
          </p:nvSpPr>
          <p:spPr bwMode="auto">
            <a:xfrm flipH="1">
              <a:off x="720" y="2885"/>
              <a:ext cx="520" cy="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63" name="Text Box 67"/>
            <p:cNvSpPr txBox="1">
              <a:spLocks noChangeArrowheads="1"/>
            </p:cNvSpPr>
            <p:nvPr/>
          </p:nvSpPr>
          <p:spPr bwMode="auto">
            <a:xfrm>
              <a:off x="769" y="3359"/>
              <a:ext cx="222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Q</a:t>
              </a:r>
              <a:r>
                <a:rPr lang="en-US" baseline="-25000"/>
                <a:t>x</a:t>
              </a:r>
              <a:endParaRPr lang="ru-RU" baseline="-25000"/>
            </a:p>
          </p:txBody>
        </p:sp>
        <p:sp>
          <p:nvSpPr>
            <p:cNvPr id="6164" name="Text Box 68"/>
            <p:cNvSpPr txBox="1">
              <a:spLocks noChangeArrowheads="1"/>
            </p:cNvSpPr>
            <p:nvPr/>
          </p:nvSpPr>
          <p:spPr bwMode="auto">
            <a:xfrm>
              <a:off x="1953" y="2936"/>
              <a:ext cx="226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Q</a:t>
              </a:r>
              <a:r>
                <a:rPr lang="en-US" baseline="-25000"/>
                <a:t>L</a:t>
              </a:r>
              <a:endParaRPr lang="ru-RU" baseline="-25000"/>
            </a:p>
          </p:txBody>
        </p:sp>
        <p:sp>
          <p:nvSpPr>
            <p:cNvPr id="6165" name="Text Box 69"/>
            <p:cNvSpPr txBox="1">
              <a:spLocks noChangeArrowheads="1"/>
            </p:cNvSpPr>
            <p:nvPr/>
          </p:nvSpPr>
          <p:spPr bwMode="auto">
            <a:xfrm>
              <a:off x="1294" y="1937"/>
              <a:ext cx="335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Q</a:t>
              </a:r>
              <a:r>
                <a:rPr lang="en-US" baseline="-25000"/>
                <a:t>y</a:t>
              </a:r>
              <a:endParaRPr lang="ru-RU" baseline="-25000"/>
            </a:p>
          </p:txBody>
        </p:sp>
      </p:grpSp>
      <p:sp>
        <p:nvSpPr>
          <p:cNvPr id="6154" name="AutoShape 11"/>
          <p:cNvSpPr>
            <a:spLocks/>
          </p:cNvSpPr>
          <p:nvPr/>
        </p:nvSpPr>
        <p:spPr bwMode="auto">
          <a:xfrm>
            <a:off x="3554413" y="2606675"/>
            <a:ext cx="1524000" cy="457200"/>
          </a:xfrm>
          <a:prstGeom prst="borderCallout2">
            <a:avLst>
              <a:gd name="adj1" fmla="val 25000"/>
              <a:gd name="adj2" fmla="val -5000"/>
              <a:gd name="adj3" fmla="val 25000"/>
              <a:gd name="adj4" fmla="val -43125"/>
              <a:gd name="adj5" fmla="val 228472"/>
              <a:gd name="adj6" fmla="val -8260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&lt;1MeV/c</a:t>
            </a:r>
          </a:p>
        </p:txBody>
      </p:sp>
      <p:sp>
        <p:nvSpPr>
          <p:cNvPr id="6155" name="AutoShape 10"/>
          <p:cNvSpPr>
            <a:spLocks/>
          </p:cNvSpPr>
          <p:nvPr/>
        </p:nvSpPr>
        <p:spPr bwMode="auto">
          <a:xfrm>
            <a:off x="161925" y="3190875"/>
            <a:ext cx="838200" cy="457200"/>
          </a:xfrm>
          <a:prstGeom prst="borderCallout2">
            <a:avLst>
              <a:gd name="adj1" fmla="val 25000"/>
              <a:gd name="adj2" fmla="val 109093"/>
              <a:gd name="adj3" fmla="val 25000"/>
              <a:gd name="adj4" fmla="val 138449"/>
              <a:gd name="adj5" fmla="val 202431"/>
              <a:gd name="adj6" fmla="val 1687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&lt;2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30238" indent="-454025" algn="ctr">
              <a:lnSpc>
                <a:spcPct val="130000"/>
              </a:lnSpc>
              <a:buFont typeface="Arial" charset="0"/>
              <a:buNone/>
              <a:tabLst>
                <a:tab pos="633413" algn="l"/>
              </a:tabLst>
              <a:defRPr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Simulation of long-lived </a:t>
            </a: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b="1" i="1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observation 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6054725" y="3910013"/>
            <a:ext cx="241300" cy="15763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 parameters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838200"/>
          <a:ext cx="8763000" cy="5120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953000"/>
                <a:gridCol w="3810000"/>
              </a:tblGrid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Magnet Type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Permanent Magnet Dipole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1+1(spare)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Magnet Height × Width × Length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170 mm × 130 mm × 66 mm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Magnet mass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8.6 kg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Full horizontal aperture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60 mm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Good Field Region(GFR) Horizontal × Vertical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20 mm × 30 mm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Magnetic</a:t>
                      </a:r>
                      <a:r>
                        <a:rPr lang="en-US" sz="15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field characteristics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Nominal integrated horizontal field ∫B</a:t>
                      </a:r>
                      <a:r>
                        <a:rPr lang="en-GB" sz="1500" baseline="-25000" dirty="0">
                          <a:latin typeface="Times New Roman" pitchFamily="18" charset="0"/>
                          <a:cs typeface="Times New Roman" pitchFamily="18" charset="0"/>
                        </a:rPr>
                        <a:t>x(0,0,Z)</a:t>
                      </a:r>
                      <a:r>
                        <a:rPr lang="en-GB" sz="1500" dirty="0" err="1">
                          <a:latin typeface="Times New Roman" pitchFamily="18" charset="0"/>
                          <a:cs typeface="Times New Roman" pitchFamily="18" charset="0"/>
                        </a:rPr>
                        <a:t>dz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24.6 </a:t>
                      </a: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×10</a:t>
                      </a:r>
                      <a:r>
                        <a:rPr lang="en-GB" sz="15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-3 </a:t>
                      </a: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T×m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 pitchFamily="18" charset="0"/>
                          <a:cs typeface="Times New Roman" pitchFamily="18" charset="0"/>
                        </a:rPr>
                        <a:t>Horizontal field in magnet center B</a:t>
                      </a:r>
                      <a:r>
                        <a:rPr lang="en-GB" sz="1500" baseline="-25000">
                          <a:latin typeface="Times New Roman" pitchFamily="18" charset="0"/>
                          <a:cs typeface="Times New Roman" pitchFamily="18" charset="0"/>
                        </a:rPr>
                        <a:t>x(0,0,0)</a:t>
                      </a:r>
                      <a:endParaRPr lang="en-US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0.255 T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Magnetic length ∫B</a:t>
                      </a:r>
                      <a:r>
                        <a:rPr lang="en-GB" sz="1500" baseline="-25000" dirty="0">
                          <a:latin typeface="Times New Roman" pitchFamily="18" charset="0"/>
                          <a:cs typeface="Times New Roman" pitchFamily="18" charset="0"/>
                        </a:rPr>
                        <a:t>x(0,0,Z)</a:t>
                      </a:r>
                      <a:r>
                        <a:rPr lang="en-GB" sz="1500" dirty="0" err="1">
                          <a:latin typeface="Times New Roman" pitchFamily="18" charset="0"/>
                          <a:cs typeface="Times New Roman" pitchFamily="18" charset="0"/>
                        </a:rPr>
                        <a:t>dz</a:t>
                      </a: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 / B</a:t>
                      </a:r>
                      <a:r>
                        <a:rPr lang="en-GB" sz="1500" baseline="-25000" dirty="0">
                          <a:latin typeface="Times New Roman" pitchFamily="18" charset="0"/>
                          <a:cs typeface="Times New Roman" pitchFamily="18" charset="0"/>
                        </a:rPr>
                        <a:t>x(0,0,0)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96.5 mm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Integrated field homogeneity inside </a:t>
                      </a: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GFR ∆∫</a:t>
                      </a:r>
                      <a:r>
                        <a:rPr lang="en-GB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GB" sz="15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GB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dz</a:t>
                      </a: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/ ∫B</a:t>
                      </a:r>
                      <a:r>
                        <a:rPr lang="en-GB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x(0,0,Z)</a:t>
                      </a:r>
                      <a:r>
                        <a:rPr lang="en-GB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dz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&lt; ±2%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Components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Permanent magnet blocks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Sm2Co17, “Recoma 30S” or equivalent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Pole and Return Yoke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Low carbon steel: AISI </a:t>
                      </a: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1010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Central inserts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Stainless </a:t>
                      </a: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steel: </a:t>
                      </a: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316L+N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Cover plates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Aluminum: </a:t>
                      </a:r>
                      <a:r>
                        <a:rPr lang="en-GB" sz="1500" dirty="0">
                          <a:latin typeface="Times New Roman" pitchFamily="18" charset="0"/>
                          <a:cs typeface="Times New Roman" pitchFamily="18" charset="0"/>
                        </a:rPr>
                        <a:t>EN-AW-6082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564" marR="4156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38C15-578D-4FFE-AF8B-3E2B206B2B5A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3" name="Rectangle 2"/>
          <p:cNvSpPr/>
          <p:nvPr/>
        </p:nvSpPr>
        <p:spPr>
          <a:xfrm>
            <a:off x="33462" y="857796"/>
            <a:ext cx="8784976" cy="5976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6868" name="Picture 13" descr="Mag1.png"/>
          <p:cNvPicPr>
            <a:picLocks noChangeAspect="1"/>
          </p:cNvPicPr>
          <p:nvPr/>
        </p:nvPicPr>
        <p:blipFill>
          <a:blip r:embed="rId2" cstate="print"/>
          <a:srcRect l="5536" t="27065" r="5536" b="22144"/>
          <a:stretch>
            <a:fillRect/>
          </a:stretch>
        </p:blipFill>
        <p:spPr bwMode="auto">
          <a:xfrm>
            <a:off x="317500" y="1241425"/>
            <a:ext cx="776922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RAC+Bertolucci-2010-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4770" y="3647212"/>
            <a:ext cx="4582444" cy="28425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freezing" dir="t">
              <a:rot lat="0" lon="0" rev="0"/>
            </a:lightRig>
          </a:scene3d>
          <a:sp3d prstMaterial="softEdge">
            <a:bevelB prst="relaxedInset"/>
          </a:sp3d>
        </p:spPr>
      </p:pic>
      <p:sp>
        <p:nvSpPr>
          <p:cNvPr id="6" name="Line Callout 2 (Accent Bar) 5"/>
          <p:cNvSpPr/>
          <p:nvPr/>
        </p:nvSpPr>
        <p:spPr>
          <a:xfrm>
            <a:off x="3276600" y="3141663"/>
            <a:ext cx="1800225" cy="215900"/>
          </a:xfrm>
          <a:prstGeom prst="accentCallout2">
            <a:avLst>
              <a:gd name="adj1" fmla="val 8062"/>
              <a:gd name="adj2" fmla="val -465"/>
              <a:gd name="adj3" fmla="val -56236"/>
              <a:gd name="adj4" fmla="val -8718"/>
              <a:gd name="adj5" fmla="val -83586"/>
              <a:gd name="adj6" fmla="val -2029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secondary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4932363" y="2781300"/>
            <a:ext cx="1223962" cy="215900"/>
          </a:xfrm>
          <a:prstGeom prst="accentCallout2">
            <a:avLst>
              <a:gd name="adj1" fmla="val -3802"/>
              <a:gd name="adj2" fmla="val -997"/>
              <a:gd name="adj3" fmla="val -26354"/>
              <a:gd name="adj4" fmla="val -23605"/>
              <a:gd name="adj5" fmla="val -90582"/>
              <a:gd name="adj6" fmla="val -3661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beam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888" y="2974975"/>
            <a:ext cx="36036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9" name="Line Callout 2 (Accent Bar) 8"/>
          <p:cNvSpPr/>
          <p:nvPr/>
        </p:nvSpPr>
        <p:spPr>
          <a:xfrm>
            <a:off x="5292725" y="908050"/>
            <a:ext cx="1079500" cy="217488"/>
          </a:xfrm>
          <a:prstGeom prst="accentCallout2">
            <a:avLst>
              <a:gd name="adj1" fmla="val 96815"/>
              <a:gd name="adj2" fmla="val 45495"/>
              <a:gd name="adj3" fmla="val 268559"/>
              <a:gd name="adj4" fmla="val 47173"/>
              <a:gd name="adj5" fmla="val 423027"/>
              <a:gd name="adj6" fmla="val 596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5292725" y="908050"/>
            <a:ext cx="1079500" cy="217488"/>
          </a:xfrm>
          <a:prstGeom prst="accentCallout2">
            <a:avLst>
              <a:gd name="adj1" fmla="val 107224"/>
              <a:gd name="adj2" fmla="val 100314"/>
              <a:gd name="adj3" fmla="val 209576"/>
              <a:gd name="adj4" fmla="val 129749"/>
              <a:gd name="adj5" fmla="val 357105"/>
              <a:gd name="adj6" fmla="val 15952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Callout 2 (Accent Bar) 10"/>
          <p:cNvSpPr/>
          <p:nvPr/>
        </p:nvSpPr>
        <p:spPr>
          <a:xfrm>
            <a:off x="5292725" y="908050"/>
            <a:ext cx="1079500" cy="217488"/>
          </a:xfrm>
          <a:prstGeom prst="accentCallout2">
            <a:avLst>
              <a:gd name="adj1" fmla="val 107224"/>
              <a:gd name="adj2" fmla="val -303"/>
              <a:gd name="adj3" fmla="val 285906"/>
              <a:gd name="adj4" fmla="val -18055"/>
              <a:gd name="adj5" fmla="val 587943"/>
              <a:gd name="adj6" fmla="val -3132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Resonators</a:t>
            </a:r>
          </a:p>
        </p:txBody>
      </p:sp>
      <p:sp>
        <p:nvSpPr>
          <p:cNvPr id="12" name="Line Callout 2 (Accent Bar) 11"/>
          <p:cNvSpPr/>
          <p:nvPr/>
        </p:nvSpPr>
        <p:spPr>
          <a:xfrm>
            <a:off x="3103563" y="1662113"/>
            <a:ext cx="1543050" cy="504825"/>
          </a:xfrm>
          <a:prstGeom prst="accentCallout2">
            <a:avLst>
              <a:gd name="adj1" fmla="val 96815"/>
              <a:gd name="adj2" fmla="val 100194"/>
              <a:gd name="adj3" fmla="val 153648"/>
              <a:gd name="adj4" fmla="val 63862"/>
              <a:gd name="adj5" fmla="val 192542"/>
              <a:gd name="adj6" fmla="val 5875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en-US" sz="1400" b="1" i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7" name="TextBox 22"/>
          <p:cNvSpPr txBox="1">
            <a:spLocks noChangeArrowheads="1"/>
          </p:cNvSpPr>
          <p:nvPr/>
        </p:nvSpPr>
        <p:spPr bwMode="auto">
          <a:xfrm>
            <a:off x="4699000" y="6092825"/>
            <a:ext cx="66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1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sz="1800" b="1" baseline="-25000">
                <a:solidFill>
                  <a:srgbClr val="0D0D0D"/>
                </a:solidFill>
                <a:latin typeface="Book Antiqua" pitchFamily="18" charset="0"/>
                <a:cs typeface="Arial" charset="0"/>
              </a:rPr>
              <a:t>res1</a:t>
            </a:r>
            <a:endParaRPr lang="en-US" sz="1800" b="1">
              <a:solidFill>
                <a:srgbClr val="0D0D0D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6878" name="TextBox 23"/>
          <p:cNvSpPr txBox="1">
            <a:spLocks noChangeArrowheads="1"/>
          </p:cNvSpPr>
          <p:nvPr/>
        </p:nvSpPr>
        <p:spPr bwMode="auto">
          <a:xfrm>
            <a:off x="5651500" y="60928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1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sz="1800" b="1" baseline="-25000">
                <a:solidFill>
                  <a:srgbClr val="0D0D0D"/>
                </a:solidFill>
                <a:latin typeface="Book Antiqua" pitchFamily="18" charset="0"/>
                <a:cs typeface="Arial" charset="0"/>
              </a:rPr>
              <a:t>res2</a:t>
            </a:r>
            <a:endParaRPr lang="en-US" sz="1800" b="1">
              <a:solidFill>
                <a:srgbClr val="0D0D0D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6879" name="TextBox 24"/>
          <p:cNvSpPr txBox="1">
            <a:spLocks noChangeArrowheads="1"/>
          </p:cNvSpPr>
          <p:nvPr/>
        </p:nvSpPr>
        <p:spPr bwMode="auto">
          <a:xfrm>
            <a:off x="6588125" y="60928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1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sz="1800" b="1" baseline="-25000">
                <a:solidFill>
                  <a:srgbClr val="0D0D0D"/>
                </a:solidFill>
                <a:latin typeface="Book Antiqua" pitchFamily="18" charset="0"/>
                <a:cs typeface="Arial" charset="0"/>
              </a:rPr>
              <a:t>res3</a:t>
            </a:r>
            <a:endParaRPr lang="en-US" sz="1800" b="1">
              <a:solidFill>
                <a:srgbClr val="0D0D0D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6880" name="TextBox 25"/>
          <p:cNvSpPr txBox="1">
            <a:spLocks noChangeArrowheads="1"/>
          </p:cNvSpPr>
          <p:nvPr/>
        </p:nvSpPr>
        <p:spPr bwMode="auto">
          <a:xfrm>
            <a:off x="7451725" y="6092825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1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sz="1800" b="1" baseline="-25000">
                <a:solidFill>
                  <a:srgbClr val="0D0D0D"/>
                </a:solidFill>
                <a:latin typeface="Book Antiqua" pitchFamily="18" charset="0"/>
                <a:cs typeface="Arial" charset="0"/>
              </a:rPr>
              <a:t>res4</a:t>
            </a:r>
            <a:endParaRPr lang="en-US" sz="1800" b="1">
              <a:solidFill>
                <a:srgbClr val="0D0D0D"/>
              </a:solidFill>
              <a:latin typeface="Book Antiqua" pitchFamily="18" charset="0"/>
              <a:cs typeface="Arial" charset="0"/>
            </a:endParaRPr>
          </a:p>
        </p:txBody>
      </p:sp>
      <p:cxnSp>
        <p:nvCxnSpPr>
          <p:cNvPr id="36881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5994401" y="1717675"/>
            <a:ext cx="360362" cy="325437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2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7074693" y="1431132"/>
            <a:ext cx="360363" cy="323850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3" name="Straight Arrow Connector 34"/>
          <p:cNvCxnSpPr>
            <a:cxnSpLocks noChangeShapeType="1"/>
          </p:cNvCxnSpPr>
          <p:nvPr/>
        </p:nvCxnSpPr>
        <p:spPr bwMode="auto">
          <a:xfrm>
            <a:off x="6084888" y="2133600"/>
            <a:ext cx="503237" cy="142875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4" name="Straight Arrow Connector 35"/>
          <p:cNvCxnSpPr>
            <a:cxnSpLocks noChangeShapeType="1"/>
          </p:cNvCxnSpPr>
          <p:nvPr/>
        </p:nvCxnSpPr>
        <p:spPr bwMode="auto">
          <a:xfrm>
            <a:off x="7092950" y="1844675"/>
            <a:ext cx="503238" cy="144463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5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7866856" y="1215232"/>
            <a:ext cx="360363" cy="323850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6" name="Straight Arrow Connector 42"/>
          <p:cNvCxnSpPr>
            <a:cxnSpLocks noChangeShapeType="1"/>
          </p:cNvCxnSpPr>
          <p:nvPr/>
        </p:nvCxnSpPr>
        <p:spPr bwMode="auto">
          <a:xfrm>
            <a:off x="7885113" y="1628775"/>
            <a:ext cx="503237" cy="144463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7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5072857" y="1934369"/>
            <a:ext cx="360362" cy="323850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8" name="Straight Arrow Connector 46"/>
          <p:cNvCxnSpPr>
            <a:cxnSpLocks noChangeShapeType="1"/>
          </p:cNvCxnSpPr>
          <p:nvPr/>
        </p:nvCxnSpPr>
        <p:spPr bwMode="auto">
          <a:xfrm>
            <a:off x="5076825" y="2335213"/>
            <a:ext cx="503238" cy="142875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6889" name="TextBox 47"/>
          <p:cNvSpPr txBox="1">
            <a:spLocks noChangeArrowheads="1"/>
          </p:cNvSpPr>
          <p:nvPr/>
        </p:nvSpPr>
        <p:spPr bwMode="auto">
          <a:xfrm>
            <a:off x="5326063" y="1531938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27" name="Line Callout 2 (Accent Bar) 26"/>
          <p:cNvSpPr/>
          <p:nvPr/>
        </p:nvSpPr>
        <p:spPr>
          <a:xfrm>
            <a:off x="7308850" y="2205038"/>
            <a:ext cx="792163" cy="215900"/>
          </a:xfrm>
          <a:prstGeom prst="accentCallout2">
            <a:avLst>
              <a:gd name="adj1" fmla="val -3802"/>
              <a:gd name="adj2" fmla="val 103218"/>
              <a:gd name="adj3" fmla="val -118522"/>
              <a:gd name="adj4" fmla="val 89043"/>
              <a:gd name="adj5" fmla="val -206644"/>
              <a:gd name="adj6" fmla="val 8446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 foil</a:t>
            </a:r>
          </a:p>
        </p:txBody>
      </p:sp>
      <p:sp>
        <p:nvSpPr>
          <p:cNvPr id="36891" name="TextBox 47"/>
          <p:cNvSpPr txBox="1">
            <a:spLocks noChangeArrowheads="1"/>
          </p:cNvSpPr>
          <p:nvPr/>
        </p:nvSpPr>
        <p:spPr bwMode="auto">
          <a:xfrm>
            <a:off x="6211888" y="12954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2" name="TextBox 47"/>
          <p:cNvSpPr txBox="1">
            <a:spLocks noChangeArrowheads="1"/>
          </p:cNvSpPr>
          <p:nvPr/>
        </p:nvSpPr>
        <p:spPr bwMode="auto">
          <a:xfrm>
            <a:off x="5532438" y="2208213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3" name="TextBox 47"/>
          <p:cNvSpPr txBox="1">
            <a:spLocks noChangeArrowheads="1"/>
          </p:cNvSpPr>
          <p:nvPr/>
        </p:nvSpPr>
        <p:spPr bwMode="auto">
          <a:xfrm>
            <a:off x="6521450" y="20320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4" name="TextBox 47"/>
          <p:cNvSpPr txBox="1">
            <a:spLocks noChangeArrowheads="1"/>
          </p:cNvSpPr>
          <p:nvPr/>
        </p:nvSpPr>
        <p:spPr bwMode="auto">
          <a:xfrm>
            <a:off x="7286625" y="10160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5" name="TextBox 47"/>
          <p:cNvSpPr txBox="1">
            <a:spLocks noChangeArrowheads="1"/>
          </p:cNvSpPr>
          <p:nvPr/>
        </p:nvSpPr>
        <p:spPr bwMode="auto">
          <a:xfrm>
            <a:off x="7524750" y="1768475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6" name="TextBox 47"/>
          <p:cNvSpPr txBox="1">
            <a:spLocks noChangeArrowheads="1"/>
          </p:cNvSpPr>
          <p:nvPr/>
        </p:nvSpPr>
        <p:spPr bwMode="auto">
          <a:xfrm>
            <a:off x="8158163" y="866775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36897" name="TextBox 47"/>
          <p:cNvSpPr txBox="1">
            <a:spLocks noChangeArrowheads="1"/>
          </p:cNvSpPr>
          <p:nvPr/>
        </p:nvSpPr>
        <p:spPr bwMode="auto">
          <a:xfrm>
            <a:off x="8321675" y="1514475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-</a:t>
            </a:r>
          </a:p>
        </p:txBody>
      </p:sp>
      <p:sp>
        <p:nvSpPr>
          <p:cNvPr id="36898" name="Text Box 47"/>
          <p:cNvSpPr txBox="1">
            <a:spLocks noChangeArrowheads="1"/>
          </p:cNvSpPr>
          <p:nvPr/>
        </p:nvSpPr>
        <p:spPr bwMode="auto">
          <a:xfrm>
            <a:off x="3071813" y="1727200"/>
            <a:ext cx="16573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1">
                <a:solidFill>
                  <a:srgbClr val="660066"/>
                </a:solidFill>
                <a:latin typeface="Times New Roman" pitchFamily="18" charset="0"/>
              </a:rPr>
              <a:t>A</a:t>
            </a:r>
            <a:r>
              <a:rPr lang="en-GB" sz="1800" i="1" baseline="30000">
                <a:solidFill>
                  <a:srgbClr val="660066"/>
                </a:solidFill>
                <a:latin typeface="Times New Roman" pitchFamily="18" charset="0"/>
              </a:rPr>
              <a:t>*</a:t>
            </a:r>
            <a:r>
              <a:rPr lang="en-GB" sz="1800" i="1" baseline="-2500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en-GB" sz="1800" i="1" baseline="-250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   </a:t>
            </a:r>
            <a:r>
              <a:rPr lang="en-GB" sz="1800" i="1">
                <a:solidFill>
                  <a:srgbClr val="660066"/>
                </a:solidFill>
                <a:latin typeface="Times New Roman" pitchFamily="18" charset="0"/>
              </a:rPr>
              <a:t>A*</a:t>
            </a:r>
            <a:r>
              <a:rPr lang="en-GB" sz="1800" i="1" baseline="-250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</a:t>
            </a:r>
            <a:r>
              <a:rPr lang="en-GB" sz="1800">
                <a:latin typeface="Times New Roman" pitchFamily="18" charset="0"/>
                <a:sym typeface="Symbol" pitchFamily="18" charset="2"/>
              </a:rPr>
              <a:t> </a:t>
            </a:r>
            <a:r>
              <a:rPr lang="en-GB" sz="1800" i="1">
                <a:solidFill>
                  <a:srgbClr val="660066"/>
                </a:solidFill>
                <a:latin typeface="Times New Roman" pitchFamily="18" charset="0"/>
              </a:rPr>
              <a:t>A*</a:t>
            </a:r>
            <a:r>
              <a:rPr lang="en-GB" sz="1800" i="1" baseline="-250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K</a:t>
            </a:r>
            <a:r>
              <a:rPr lang="en-GB" sz="18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Resonant method</a:t>
            </a:r>
            <a:endParaRPr lang="en-GB" sz="3200" b="1" dirty="0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17B0F-0345-46BA-8646-E57992B3C4FD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35843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3841AC-720C-4810-83A5-9AE7ED095948}" type="slidenum">
              <a:rPr lang="ru-RU" sz="1400">
                <a:solidFill>
                  <a:schemeClr val="tx1"/>
                </a:solidFill>
              </a:rPr>
              <a:pPr algn="r"/>
              <a:t>45</a:t>
            </a:fld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35844" name="Content Placeholder 3" descr="Fig 2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757238"/>
            <a:ext cx="7243762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b="1" dirty="0">
              <a:ln w="6350">
                <a:noFill/>
              </a:ln>
              <a:solidFill>
                <a:srgbClr val="FF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Resonant enhancement</a:t>
            </a:r>
            <a:endParaRPr lang="en-GB" sz="3200" b="1" dirty="0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8552B1-777F-4163-81B0-A2F2836DB045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37891" name="TextBox 115"/>
          <p:cNvSpPr txBox="1">
            <a:spLocks noChangeArrowheads="1"/>
          </p:cNvSpPr>
          <p:nvPr/>
        </p:nvSpPr>
        <p:spPr bwMode="auto">
          <a:xfrm>
            <a:off x="1190625" y="5795963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ro-RO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yield strongly increases </a:t>
            </a:r>
            <a:r>
              <a:rPr lang="en-GB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o-RO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ro-RO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</a:t>
            </a:r>
          </a:p>
        </p:txBody>
      </p:sp>
      <p:cxnSp>
        <p:nvCxnSpPr>
          <p:cNvPr id="37892" name="Straight Connector 9"/>
          <p:cNvCxnSpPr>
            <a:cxnSpLocks noChangeShapeType="1"/>
          </p:cNvCxnSpPr>
          <p:nvPr/>
        </p:nvCxnSpPr>
        <p:spPr bwMode="auto">
          <a:xfrm>
            <a:off x="1692275" y="2141538"/>
            <a:ext cx="1169988" cy="8572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37893" name="Straight Connector 18"/>
          <p:cNvCxnSpPr>
            <a:cxnSpLocks noChangeShapeType="1"/>
          </p:cNvCxnSpPr>
          <p:nvPr/>
        </p:nvCxnSpPr>
        <p:spPr bwMode="auto">
          <a:xfrm>
            <a:off x="1600200" y="1811338"/>
            <a:ext cx="1401763" cy="11112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7894" name="Straight Arrow Connector 23"/>
          <p:cNvCxnSpPr>
            <a:cxnSpLocks noChangeShapeType="1"/>
          </p:cNvCxnSpPr>
          <p:nvPr/>
        </p:nvCxnSpPr>
        <p:spPr bwMode="auto">
          <a:xfrm flipV="1">
            <a:off x="2952750" y="1347788"/>
            <a:ext cx="1828800" cy="4746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5" name="Straight Arrow Connector 27"/>
          <p:cNvCxnSpPr>
            <a:cxnSpLocks noChangeShapeType="1"/>
          </p:cNvCxnSpPr>
          <p:nvPr/>
        </p:nvCxnSpPr>
        <p:spPr bwMode="auto">
          <a:xfrm>
            <a:off x="2965450" y="1762125"/>
            <a:ext cx="1766888" cy="7191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6" name="Oval 31"/>
          <p:cNvSpPr>
            <a:spLocks noChangeArrowheads="1"/>
          </p:cNvSpPr>
          <p:nvPr/>
        </p:nvSpPr>
        <p:spPr bwMode="auto">
          <a:xfrm>
            <a:off x="2774950" y="1628775"/>
            <a:ext cx="385763" cy="3714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7897" name="TextBox 96"/>
          <p:cNvSpPr txBox="1">
            <a:spLocks noChangeArrowheads="1"/>
          </p:cNvSpPr>
          <p:nvPr/>
        </p:nvSpPr>
        <p:spPr bwMode="auto">
          <a:xfrm>
            <a:off x="1525588" y="16859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37898" name="TextBox 97"/>
          <p:cNvSpPr txBox="1">
            <a:spLocks noChangeArrowheads="1"/>
          </p:cNvSpPr>
          <p:nvPr/>
        </p:nvSpPr>
        <p:spPr bwMode="auto">
          <a:xfrm>
            <a:off x="2606675" y="2008188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</a:p>
        </p:txBody>
      </p:sp>
      <p:sp>
        <p:nvSpPr>
          <p:cNvPr id="37899" name="TextBox 98"/>
          <p:cNvSpPr txBox="1">
            <a:spLocks noChangeArrowheads="1"/>
          </p:cNvSpPr>
          <p:nvPr/>
        </p:nvSpPr>
        <p:spPr bwMode="auto">
          <a:xfrm>
            <a:off x="4773613" y="1077913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00" name="TextBox 99"/>
          <p:cNvSpPr txBox="1">
            <a:spLocks noChangeArrowheads="1"/>
          </p:cNvSpPr>
          <p:nvPr/>
        </p:nvSpPr>
        <p:spPr bwMode="auto">
          <a:xfrm>
            <a:off x="4718050" y="222885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7901" name="TextBox 100"/>
          <p:cNvSpPr txBox="1">
            <a:spLocks noChangeArrowheads="1"/>
          </p:cNvSpPr>
          <p:nvPr/>
        </p:nvSpPr>
        <p:spPr bwMode="auto">
          <a:xfrm>
            <a:off x="1593850" y="1012825"/>
            <a:ext cx="247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Strong interaction</a:t>
            </a:r>
          </a:p>
        </p:txBody>
      </p:sp>
      <p:sp>
        <p:nvSpPr>
          <p:cNvPr id="37902" name="Line 13"/>
          <p:cNvSpPr>
            <a:spLocks noChangeShapeType="1"/>
          </p:cNvSpPr>
          <p:nvPr/>
        </p:nvSpPr>
        <p:spPr bwMode="auto">
          <a:xfrm flipV="1">
            <a:off x="1965325" y="1812925"/>
            <a:ext cx="481013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37903" name="Straight Arrow Connector 25"/>
          <p:cNvCxnSpPr>
            <a:cxnSpLocks noChangeShapeType="1"/>
          </p:cNvCxnSpPr>
          <p:nvPr/>
        </p:nvCxnSpPr>
        <p:spPr bwMode="auto">
          <a:xfrm>
            <a:off x="3475038" y="3927475"/>
            <a:ext cx="1719262" cy="9509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7904" name="Straight Connector 56"/>
          <p:cNvCxnSpPr>
            <a:cxnSpLocks noChangeShapeType="1"/>
          </p:cNvCxnSpPr>
          <p:nvPr/>
        </p:nvCxnSpPr>
        <p:spPr bwMode="auto">
          <a:xfrm flipV="1">
            <a:off x="3233738" y="3632200"/>
            <a:ext cx="1609725" cy="25400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7905" name="Straight Arrow Connector 57"/>
          <p:cNvCxnSpPr>
            <a:cxnSpLocks noChangeShapeType="1"/>
          </p:cNvCxnSpPr>
          <p:nvPr/>
        </p:nvCxnSpPr>
        <p:spPr bwMode="auto">
          <a:xfrm flipV="1">
            <a:off x="4859338" y="3303588"/>
            <a:ext cx="1427162" cy="3286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06" name="Straight Arrow Connector 58"/>
          <p:cNvCxnSpPr>
            <a:cxnSpLocks noChangeShapeType="1"/>
          </p:cNvCxnSpPr>
          <p:nvPr/>
        </p:nvCxnSpPr>
        <p:spPr bwMode="auto">
          <a:xfrm>
            <a:off x="4830763" y="3641725"/>
            <a:ext cx="1422400" cy="3571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Freeform 21"/>
          <p:cNvSpPr/>
          <p:nvPr/>
        </p:nvSpPr>
        <p:spPr bwMode="auto">
          <a:xfrm>
            <a:off x="5734050" y="3413125"/>
            <a:ext cx="158750" cy="487363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575300" y="3475038"/>
            <a:ext cx="115888" cy="346075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7909" name="Oval 61"/>
          <p:cNvSpPr>
            <a:spLocks noChangeArrowheads="1"/>
          </p:cNvSpPr>
          <p:nvPr/>
        </p:nvSpPr>
        <p:spPr bwMode="auto">
          <a:xfrm>
            <a:off x="4684713" y="3436938"/>
            <a:ext cx="377825" cy="379412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37910" name="Straight Connector 83"/>
          <p:cNvCxnSpPr>
            <a:cxnSpLocks noChangeShapeType="1"/>
          </p:cNvCxnSpPr>
          <p:nvPr/>
        </p:nvCxnSpPr>
        <p:spPr bwMode="auto">
          <a:xfrm flipV="1">
            <a:off x="214313" y="4387850"/>
            <a:ext cx="1609725" cy="23813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7911" name="Straight Arrow Connector 84"/>
          <p:cNvCxnSpPr>
            <a:cxnSpLocks noChangeShapeType="1"/>
          </p:cNvCxnSpPr>
          <p:nvPr/>
        </p:nvCxnSpPr>
        <p:spPr bwMode="auto">
          <a:xfrm flipV="1">
            <a:off x="1824038" y="3925888"/>
            <a:ext cx="1922462" cy="4619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12" name="Straight Arrow Connector 85"/>
          <p:cNvCxnSpPr>
            <a:cxnSpLocks noChangeShapeType="1"/>
          </p:cNvCxnSpPr>
          <p:nvPr/>
        </p:nvCxnSpPr>
        <p:spPr bwMode="auto">
          <a:xfrm>
            <a:off x="1811338" y="4411663"/>
            <a:ext cx="1903412" cy="4905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Freeform 27"/>
          <p:cNvSpPr/>
          <p:nvPr/>
        </p:nvSpPr>
        <p:spPr bwMode="auto">
          <a:xfrm>
            <a:off x="2714625" y="4167188"/>
            <a:ext cx="158750" cy="488950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555875" y="4229100"/>
            <a:ext cx="115888" cy="347663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7915" name="Oval 88"/>
          <p:cNvSpPr>
            <a:spLocks noChangeArrowheads="1"/>
          </p:cNvSpPr>
          <p:nvPr/>
        </p:nvSpPr>
        <p:spPr bwMode="auto">
          <a:xfrm>
            <a:off x="1665288" y="4192588"/>
            <a:ext cx="377825" cy="37782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7916" name="TextBox 101"/>
          <p:cNvSpPr txBox="1">
            <a:spLocks noChangeArrowheads="1"/>
          </p:cNvSpPr>
          <p:nvPr/>
        </p:nvSpPr>
        <p:spPr bwMode="auto">
          <a:xfrm>
            <a:off x="115888" y="2813050"/>
            <a:ext cx="501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 small Q there are Coulomb pairs :</a:t>
            </a:r>
          </a:p>
        </p:txBody>
      </p:sp>
      <p:sp>
        <p:nvSpPr>
          <p:cNvPr id="37917" name="TextBox 102"/>
          <p:cNvSpPr txBox="1">
            <a:spLocks noChangeArrowheads="1"/>
          </p:cNvSpPr>
          <p:nvPr/>
        </p:nvSpPr>
        <p:spPr bwMode="auto">
          <a:xfrm>
            <a:off x="5900738" y="3414713"/>
            <a:ext cx="31273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300" b="1" i="1">
                <a:solidFill>
                  <a:srgbClr val="660033"/>
                </a:solidFill>
                <a:latin typeface="Times New Roman" pitchFamily="18" charset="0"/>
              </a:rPr>
              <a:t>pp, pK</a:t>
            </a:r>
            <a:r>
              <a:rPr lang="en-US" sz="2300" b="1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2300" b="1" i="1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300" b="1" i="1" baseline="30000">
                <a:solidFill>
                  <a:srgbClr val="660033"/>
                </a:solidFill>
                <a:latin typeface="Times New Roman" pitchFamily="18" charset="0"/>
              </a:rPr>
              <a:t>+</a:t>
            </a:r>
            <a:r>
              <a:rPr lang="en-US" sz="2300" b="1" i="1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300" b="1" i="1" baseline="30000">
                <a:solidFill>
                  <a:srgbClr val="660033"/>
                </a:solidFill>
                <a:latin typeface="Times New Roman" pitchFamily="18" charset="0"/>
              </a:rPr>
              <a:t>-</a:t>
            </a:r>
            <a:r>
              <a:rPr lang="en-US" sz="2300" b="1" i="1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l-GR" sz="2300" b="1" i="1">
                <a:solidFill>
                  <a:srgbClr val="660033"/>
                </a:solidFill>
                <a:latin typeface="Times New Roman" pitchFamily="18" charset="0"/>
              </a:rPr>
              <a:t>π</a:t>
            </a:r>
            <a:r>
              <a:rPr lang="en-US" sz="2300" b="1" i="1">
                <a:solidFill>
                  <a:srgbClr val="660033"/>
                </a:solidFill>
                <a:latin typeface="Times New Roman" pitchFamily="18" charset="0"/>
              </a:rPr>
              <a:t>µ </a:t>
            </a:r>
            <a:r>
              <a:rPr lang="ro-RO" sz="23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C-pairs</a:t>
            </a:r>
          </a:p>
        </p:txBody>
      </p:sp>
      <p:sp>
        <p:nvSpPr>
          <p:cNvPr id="37918" name="TextBox 103"/>
          <p:cNvSpPr txBox="1">
            <a:spLocks noChangeArrowheads="1"/>
          </p:cNvSpPr>
          <p:nvPr/>
        </p:nvSpPr>
        <p:spPr bwMode="auto">
          <a:xfrm>
            <a:off x="5976938" y="4887913"/>
            <a:ext cx="305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 b="1" i="1">
                <a:solidFill>
                  <a:srgbClr val="660033"/>
                </a:solidFill>
                <a:latin typeface="Times New Roman" pitchFamily="18" charset="0"/>
              </a:rPr>
              <a:t>pp, pK</a:t>
            </a:r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2400" b="1" i="1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400" b="1" i="1" baseline="30000">
                <a:solidFill>
                  <a:srgbClr val="660033"/>
                </a:solidFill>
                <a:latin typeface="Times New Roman" pitchFamily="18" charset="0"/>
              </a:rPr>
              <a:t>+</a:t>
            </a:r>
            <a:r>
              <a:rPr lang="en-US" sz="2400" b="1" i="1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400" b="1" i="1" baseline="30000">
                <a:solidFill>
                  <a:srgbClr val="660033"/>
                </a:solidFill>
                <a:latin typeface="Times New Roman" pitchFamily="18" charset="0"/>
              </a:rPr>
              <a:t>-</a:t>
            </a:r>
            <a:r>
              <a:rPr lang="en-US" sz="2400" b="1" i="1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l-GR" sz="2400" b="1" i="1">
                <a:solidFill>
                  <a:srgbClr val="660033"/>
                </a:solidFill>
                <a:latin typeface="Times New Roman" pitchFamily="18" charset="0"/>
              </a:rPr>
              <a:t>π</a:t>
            </a:r>
            <a:r>
              <a:rPr lang="en-US" sz="2400" b="1" i="1">
                <a:solidFill>
                  <a:srgbClr val="660033"/>
                </a:solidFill>
                <a:latin typeface="Times New Roman" pitchFamily="18" charset="0"/>
              </a:rPr>
              <a:t>µ </a:t>
            </a:r>
            <a:r>
              <a:rPr lang="ro-RO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atoms</a:t>
            </a:r>
          </a:p>
        </p:txBody>
      </p:sp>
      <p:cxnSp>
        <p:nvCxnSpPr>
          <p:cNvPr id="37919" name="Straight Connector 72"/>
          <p:cNvCxnSpPr>
            <a:cxnSpLocks noChangeShapeType="1"/>
          </p:cNvCxnSpPr>
          <p:nvPr/>
        </p:nvCxnSpPr>
        <p:spPr bwMode="auto">
          <a:xfrm>
            <a:off x="4810125" y="5165725"/>
            <a:ext cx="1100138" cy="3095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920" name="Straight Connector 70"/>
          <p:cNvCxnSpPr>
            <a:cxnSpLocks noChangeShapeType="1"/>
          </p:cNvCxnSpPr>
          <p:nvPr/>
        </p:nvCxnSpPr>
        <p:spPr bwMode="auto">
          <a:xfrm flipV="1">
            <a:off x="4840288" y="4886325"/>
            <a:ext cx="1022350" cy="2794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921" name="Straight Connector 63"/>
          <p:cNvCxnSpPr>
            <a:cxnSpLocks noChangeShapeType="1"/>
          </p:cNvCxnSpPr>
          <p:nvPr/>
        </p:nvCxnSpPr>
        <p:spPr bwMode="auto">
          <a:xfrm flipV="1">
            <a:off x="3205163" y="5167313"/>
            <a:ext cx="1609725" cy="23812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7" name="Freeform 36"/>
          <p:cNvSpPr/>
          <p:nvPr/>
        </p:nvSpPr>
        <p:spPr bwMode="auto">
          <a:xfrm>
            <a:off x="5703888" y="4946650"/>
            <a:ext cx="158750" cy="488950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545138" y="5008563"/>
            <a:ext cx="115887" cy="347662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7924" name="Oval 68"/>
          <p:cNvSpPr>
            <a:spLocks noChangeArrowheads="1"/>
          </p:cNvSpPr>
          <p:nvPr/>
        </p:nvSpPr>
        <p:spPr bwMode="auto">
          <a:xfrm>
            <a:off x="4656138" y="4972050"/>
            <a:ext cx="377825" cy="37782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37925" name="Straight Arrow Connector 75"/>
          <p:cNvCxnSpPr>
            <a:cxnSpLocks noChangeShapeType="1"/>
          </p:cNvCxnSpPr>
          <p:nvPr/>
        </p:nvCxnSpPr>
        <p:spPr bwMode="auto">
          <a:xfrm flipV="1">
            <a:off x="5862638" y="4883150"/>
            <a:ext cx="717550" cy="31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26" name="Straight Arrow Connector 77"/>
          <p:cNvCxnSpPr>
            <a:cxnSpLocks noChangeShapeType="1"/>
          </p:cNvCxnSpPr>
          <p:nvPr/>
        </p:nvCxnSpPr>
        <p:spPr bwMode="auto">
          <a:xfrm>
            <a:off x="5908675" y="5461000"/>
            <a:ext cx="665163" cy="285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927" name="Line 13"/>
          <p:cNvSpPr>
            <a:spLocks noChangeShapeType="1"/>
          </p:cNvSpPr>
          <p:nvPr/>
        </p:nvSpPr>
        <p:spPr bwMode="auto">
          <a:xfrm flipV="1">
            <a:off x="495300" y="4403725"/>
            <a:ext cx="481013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Line 13"/>
          <p:cNvSpPr>
            <a:spLocks noChangeShapeType="1"/>
          </p:cNvSpPr>
          <p:nvPr/>
        </p:nvSpPr>
        <p:spPr bwMode="auto">
          <a:xfrm flipV="1">
            <a:off x="3602038" y="3648075"/>
            <a:ext cx="481012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Line 13"/>
          <p:cNvSpPr>
            <a:spLocks noChangeShapeType="1"/>
          </p:cNvSpPr>
          <p:nvPr/>
        </p:nvSpPr>
        <p:spPr bwMode="auto">
          <a:xfrm flipV="1">
            <a:off x="3609975" y="5183188"/>
            <a:ext cx="481013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o-RO" sz="3200" b="1" dirty="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Coulomb pairs and atoms</a:t>
            </a:r>
            <a:endParaRPr lang="ru-RU" sz="3200" b="1" dirty="0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31" name="Line 59"/>
          <p:cNvSpPr>
            <a:spLocks noChangeShapeType="1"/>
          </p:cNvSpPr>
          <p:nvPr/>
        </p:nvSpPr>
        <p:spPr bwMode="auto">
          <a:xfrm>
            <a:off x="5199063" y="9683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32" name="Line 60"/>
          <p:cNvSpPr>
            <a:spLocks noChangeShapeType="1"/>
          </p:cNvSpPr>
          <p:nvPr/>
        </p:nvSpPr>
        <p:spPr bwMode="auto">
          <a:xfrm>
            <a:off x="5846763" y="9556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33" name="TextBox 98"/>
          <p:cNvSpPr txBox="1">
            <a:spLocks noChangeArrowheads="1"/>
          </p:cNvSpPr>
          <p:nvPr/>
        </p:nvSpPr>
        <p:spPr bwMode="auto">
          <a:xfrm>
            <a:off x="5292725" y="10937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en-GB" sz="24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34" name="TextBox 98"/>
          <p:cNvSpPr txBox="1">
            <a:spLocks noChangeArrowheads="1"/>
          </p:cNvSpPr>
          <p:nvPr/>
        </p:nvSpPr>
        <p:spPr bwMode="auto">
          <a:xfrm>
            <a:off x="7239000" y="1090613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35" name="Line 64"/>
          <p:cNvSpPr>
            <a:spLocks noChangeShapeType="1"/>
          </p:cNvSpPr>
          <p:nvPr/>
        </p:nvSpPr>
        <p:spPr bwMode="auto">
          <a:xfrm>
            <a:off x="6483350" y="95408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36" name="Line 65"/>
          <p:cNvSpPr>
            <a:spLocks noChangeShapeType="1"/>
          </p:cNvSpPr>
          <p:nvPr/>
        </p:nvSpPr>
        <p:spPr bwMode="auto">
          <a:xfrm>
            <a:off x="7131050" y="98425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37" name="TextBox 99"/>
          <p:cNvSpPr txBox="1">
            <a:spLocks noChangeArrowheads="1"/>
          </p:cNvSpPr>
          <p:nvPr/>
        </p:nvSpPr>
        <p:spPr bwMode="auto">
          <a:xfrm>
            <a:off x="5307013" y="22288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7938" name="TextBox 98"/>
          <p:cNvSpPr txBox="1">
            <a:spLocks noChangeArrowheads="1"/>
          </p:cNvSpPr>
          <p:nvPr/>
        </p:nvSpPr>
        <p:spPr bwMode="auto">
          <a:xfrm>
            <a:off x="6535738" y="11080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en-GB" sz="24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39" name="TextBox 98"/>
          <p:cNvSpPr txBox="1">
            <a:spLocks noChangeArrowheads="1"/>
          </p:cNvSpPr>
          <p:nvPr/>
        </p:nvSpPr>
        <p:spPr bwMode="auto">
          <a:xfrm>
            <a:off x="6570663" y="222885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en-GB" sz="24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en-GB" sz="2400" baseline="30000">
                <a:solidFill>
                  <a:schemeClr val="tx2"/>
                </a:solidFill>
              </a:rPr>
              <a:t>-</a:t>
            </a:r>
            <a:endParaRPr lang="ro-RO" sz="2400" baseline="30000">
              <a:solidFill>
                <a:schemeClr val="tx2"/>
              </a:solidFill>
            </a:endParaRPr>
          </a:p>
        </p:txBody>
      </p:sp>
      <p:sp>
        <p:nvSpPr>
          <p:cNvPr id="37940" name="TextBox 99"/>
          <p:cNvSpPr txBox="1">
            <a:spLocks noChangeArrowheads="1"/>
          </p:cNvSpPr>
          <p:nvPr/>
        </p:nvSpPr>
        <p:spPr bwMode="auto">
          <a:xfrm>
            <a:off x="7229475" y="219868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ro-RO" sz="2400" baseline="30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7941" name="TextBox 98"/>
          <p:cNvSpPr txBox="1">
            <a:spLocks noChangeArrowheads="1"/>
          </p:cNvSpPr>
          <p:nvPr/>
        </p:nvSpPr>
        <p:spPr bwMode="auto">
          <a:xfrm>
            <a:off x="5938838" y="1090613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42" name="TextBox 98"/>
          <p:cNvSpPr txBox="1">
            <a:spLocks noChangeArrowheads="1"/>
          </p:cNvSpPr>
          <p:nvPr/>
        </p:nvSpPr>
        <p:spPr bwMode="auto">
          <a:xfrm>
            <a:off x="5937250" y="2227263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en-GB" sz="24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en-GB" sz="2400" baseline="30000">
                <a:solidFill>
                  <a:schemeClr val="tx2"/>
                </a:solidFill>
              </a:rPr>
              <a:t>-</a:t>
            </a:r>
            <a:endParaRPr lang="ro-RO" sz="2400" baseline="30000">
              <a:solidFill>
                <a:schemeClr val="tx2"/>
              </a:solidFill>
            </a:endParaRPr>
          </a:p>
        </p:txBody>
      </p:sp>
      <p:sp>
        <p:nvSpPr>
          <p:cNvPr id="37943" name="Line 72"/>
          <p:cNvSpPr>
            <a:spLocks noChangeShapeType="1"/>
          </p:cNvSpPr>
          <p:nvPr/>
        </p:nvSpPr>
        <p:spPr bwMode="auto">
          <a:xfrm>
            <a:off x="7751763" y="9683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44" name="TextBox 99"/>
          <p:cNvSpPr txBox="1">
            <a:spLocks noChangeArrowheads="1"/>
          </p:cNvSpPr>
          <p:nvPr/>
        </p:nvSpPr>
        <p:spPr bwMode="auto">
          <a:xfrm>
            <a:off x="7788275" y="1039813"/>
            <a:ext cx="54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GB" sz="2400" baseline="30000">
                <a:solidFill>
                  <a:schemeClr val="tx2"/>
                </a:solidFill>
              </a:rPr>
              <a:t>+</a:t>
            </a:r>
            <a:endParaRPr lang="ro-RO" sz="2400" baseline="30000">
              <a:solidFill>
                <a:schemeClr val="tx2"/>
              </a:solidFill>
            </a:endParaRPr>
          </a:p>
        </p:txBody>
      </p:sp>
      <p:sp>
        <p:nvSpPr>
          <p:cNvPr id="37945" name="TextBox 99"/>
          <p:cNvSpPr txBox="1">
            <a:spLocks noChangeArrowheads="1"/>
          </p:cNvSpPr>
          <p:nvPr/>
        </p:nvSpPr>
        <p:spPr bwMode="auto">
          <a:xfrm>
            <a:off x="7799388" y="21907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7946" name="Line 65"/>
          <p:cNvSpPr>
            <a:spLocks noChangeShapeType="1"/>
          </p:cNvSpPr>
          <p:nvPr/>
        </p:nvSpPr>
        <p:spPr bwMode="auto">
          <a:xfrm>
            <a:off x="8329613" y="97948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AC6F4-F120-455C-B7B0-D9C14DDAF7F8}" type="slidenum">
              <a:rPr lang="ru-RU" smtClean="0"/>
              <a:pPr/>
              <a:t>47</a:t>
            </a:fld>
            <a:endParaRPr lang="ru-RU" smtClean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804988" y="798513"/>
            <a:ext cx="5851525" cy="5919787"/>
            <a:chOff x="1137" y="503"/>
            <a:chExt cx="3686" cy="3729"/>
          </a:xfrm>
        </p:grpSpPr>
        <p:sp>
          <p:nvSpPr>
            <p:cNvPr id="39942" name="Rectangle 9"/>
            <p:cNvSpPr>
              <a:spLocks noChangeArrowheads="1"/>
            </p:cNvSpPr>
            <p:nvPr/>
          </p:nvSpPr>
          <p:spPr bwMode="auto">
            <a:xfrm>
              <a:off x="2013" y="503"/>
              <a:ext cx="1242" cy="3729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43" name="Text Box 11"/>
            <p:cNvSpPr txBox="1">
              <a:spLocks noChangeArrowheads="1"/>
            </p:cNvSpPr>
            <p:nvPr/>
          </p:nvSpPr>
          <p:spPr bwMode="auto">
            <a:xfrm>
              <a:off x="2122" y="510"/>
              <a:ext cx="10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pPr algn="ctr"/>
              <a:r>
                <a:rPr lang="en-US" sz="1600">
                  <a:solidFill>
                    <a:srgbClr val="0000CC"/>
                  </a:solidFill>
                </a:rPr>
                <a:t>Target Ni 98 </a:t>
              </a:r>
              <a:r>
                <a:rPr lang="en-US" sz="1700">
                  <a:solidFill>
                    <a:srgbClr val="0000CC"/>
                  </a:solidFill>
                  <a:sym typeface="Symbol" pitchFamily="18" charset="2"/>
                </a:rPr>
                <a:t></a:t>
              </a:r>
              <a:r>
                <a:rPr lang="en-US" sz="1600">
                  <a:solidFill>
                    <a:srgbClr val="0000CC"/>
                  </a:solidFill>
                </a:rPr>
                <a:t>m</a:t>
              </a:r>
              <a:endParaRPr lang="en-US"/>
            </a:p>
          </p:txBody>
        </p:sp>
        <p:sp>
          <p:nvSpPr>
            <p:cNvPr id="39944" name="Line 12"/>
            <p:cNvSpPr>
              <a:spLocks noChangeShapeType="1"/>
            </p:cNvSpPr>
            <p:nvPr/>
          </p:nvSpPr>
          <p:spPr bwMode="auto">
            <a:xfrm>
              <a:off x="1673" y="1717"/>
              <a:ext cx="53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Line 13"/>
            <p:cNvSpPr>
              <a:spLocks noChangeShapeType="1"/>
            </p:cNvSpPr>
            <p:nvPr/>
          </p:nvSpPr>
          <p:spPr bwMode="auto">
            <a:xfrm>
              <a:off x="1562" y="1717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4"/>
            <p:cNvSpPr>
              <a:spLocks noChangeShapeType="1"/>
            </p:cNvSpPr>
            <p:nvPr/>
          </p:nvSpPr>
          <p:spPr bwMode="auto">
            <a:xfrm flipV="1">
              <a:off x="2229" y="1420"/>
              <a:ext cx="1360" cy="2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Text Box 16"/>
            <p:cNvSpPr txBox="1">
              <a:spLocks noChangeArrowheads="1"/>
            </p:cNvSpPr>
            <p:nvPr/>
          </p:nvSpPr>
          <p:spPr bwMode="auto">
            <a:xfrm>
              <a:off x="2449" y="753"/>
              <a:ext cx="30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l-GR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endParaRPr lang="en-US"/>
            </a:p>
          </p:txBody>
        </p:sp>
        <p:sp>
          <p:nvSpPr>
            <p:cNvPr id="39948" name="Text Box 17"/>
            <p:cNvSpPr txBox="1">
              <a:spLocks noChangeArrowheads="1"/>
            </p:cNvSpPr>
            <p:nvPr/>
          </p:nvSpPr>
          <p:spPr bwMode="auto">
            <a:xfrm>
              <a:off x="1672" y="1502"/>
              <a:ext cx="12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39949" name="Text Box 18"/>
            <p:cNvSpPr txBox="1">
              <a:spLocks noChangeArrowheads="1"/>
            </p:cNvSpPr>
            <p:nvPr/>
          </p:nvSpPr>
          <p:spPr bwMode="auto">
            <a:xfrm>
              <a:off x="1436" y="1742"/>
              <a:ext cx="63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ro-RO" sz="1400">
                  <a:solidFill>
                    <a:srgbClr val="000000"/>
                  </a:solidFill>
                </a:rPr>
                <a:t>24 GeV/c</a:t>
              </a:r>
              <a:endParaRPr lang="ro-RO"/>
            </a:p>
          </p:txBody>
        </p:sp>
        <p:sp>
          <p:nvSpPr>
            <p:cNvPr id="39950" name="Text Box 19"/>
            <p:cNvSpPr txBox="1">
              <a:spLocks noChangeArrowheads="1"/>
            </p:cNvSpPr>
            <p:nvPr/>
          </p:nvSpPr>
          <p:spPr bwMode="auto">
            <a:xfrm>
              <a:off x="1653" y="766"/>
              <a:ext cx="12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2066" name="Line 21"/>
            <p:cNvSpPr>
              <a:spLocks noChangeShapeType="1"/>
            </p:cNvSpPr>
            <p:nvPr/>
          </p:nvSpPr>
          <p:spPr bwMode="auto">
            <a:xfrm>
              <a:off x="2457" y="1821"/>
              <a:ext cx="1132" cy="21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52" name="Text Box 22"/>
            <p:cNvSpPr txBox="1">
              <a:spLocks noChangeArrowheads="1"/>
            </p:cNvSpPr>
            <p:nvPr/>
          </p:nvSpPr>
          <p:spPr bwMode="auto">
            <a:xfrm>
              <a:off x="1409" y="980"/>
              <a:ext cx="66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ro-RO" sz="1400">
                  <a:solidFill>
                    <a:srgbClr val="000000"/>
                  </a:solidFill>
                </a:rPr>
                <a:t>24 GeV/c</a:t>
              </a:r>
              <a:endParaRPr lang="ro-RO"/>
            </a:p>
          </p:txBody>
        </p:sp>
        <p:sp>
          <p:nvSpPr>
            <p:cNvPr id="39953" name="Line 23"/>
            <p:cNvSpPr>
              <a:spLocks noChangeShapeType="1"/>
            </p:cNvSpPr>
            <p:nvPr/>
          </p:nvSpPr>
          <p:spPr bwMode="auto">
            <a:xfrm>
              <a:off x="1820" y="973"/>
              <a:ext cx="36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Line 24"/>
            <p:cNvSpPr>
              <a:spLocks noChangeShapeType="1"/>
            </p:cNvSpPr>
            <p:nvPr/>
          </p:nvSpPr>
          <p:spPr bwMode="auto">
            <a:xfrm>
              <a:off x="1567" y="973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Oval 26"/>
            <p:cNvSpPr>
              <a:spLocks noChangeAspect="1" noChangeArrowheads="1"/>
            </p:cNvSpPr>
            <p:nvPr/>
          </p:nvSpPr>
          <p:spPr bwMode="auto">
            <a:xfrm>
              <a:off x="2193" y="1655"/>
              <a:ext cx="132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455" y="956"/>
              <a:ext cx="29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Oval 31"/>
            <p:cNvSpPr>
              <a:spLocks noChangeAspect="1" noChangeArrowheads="1"/>
            </p:cNvSpPr>
            <p:nvPr/>
          </p:nvSpPr>
          <p:spPr bwMode="auto">
            <a:xfrm>
              <a:off x="2159" y="2436"/>
              <a:ext cx="135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58" name="Line 32"/>
            <p:cNvSpPr>
              <a:spLocks noChangeShapeType="1"/>
            </p:cNvSpPr>
            <p:nvPr/>
          </p:nvSpPr>
          <p:spPr bwMode="auto">
            <a:xfrm flipV="1">
              <a:off x="2838" y="687"/>
              <a:ext cx="751" cy="1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33"/>
            <p:cNvSpPr>
              <a:spLocks noChangeShapeType="1"/>
            </p:cNvSpPr>
            <p:nvPr/>
          </p:nvSpPr>
          <p:spPr bwMode="auto">
            <a:xfrm>
              <a:off x="2849" y="1094"/>
              <a:ext cx="740" cy="1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Text Box 34"/>
            <p:cNvSpPr txBox="1">
              <a:spLocks noChangeArrowheads="1"/>
            </p:cNvSpPr>
            <p:nvPr/>
          </p:nvSpPr>
          <p:spPr bwMode="auto">
            <a:xfrm>
              <a:off x="3500" y="665"/>
              <a:ext cx="2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9961" name="Text Box 36"/>
            <p:cNvSpPr txBox="1">
              <a:spLocks noChangeArrowheads="1"/>
            </p:cNvSpPr>
            <p:nvPr/>
          </p:nvSpPr>
          <p:spPr bwMode="auto">
            <a:xfrm>
              <a:off x="3509" y="1007"/>
              <a:ext cx="26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62" name="Text Box 45"/>
            <p:cNvSpPr txBox="1">
              <a:spLocks noChangeArrowheads="1"/>
            </p:cNvSpPr>
            <p:nvPr/>
          </p:nvSpPr>
          <p:spPr bwMode="auto">
            <a:xfrm>
              <a:off x="3529" y="1522"/>
              <a:ext cx="2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63" name="Text Box 46"/>
            <p:cNvSpPr txBox="1">
              <a:spLocks noChangeArrowheads="1"/>
            </p:cNvSpPr>
            <p:nvPr/>
          </p:nvSpPr>
          <p:spPr bwMode="auto">
            <a:xfrm>
              <a:off x="3522" y="1375"/>
              <a:ext cx="3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V="1">
              <a:off x="2464" y="1726"/>
              <a:ext cx="1125" cy="93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65" name="Straight Connector 68"/>
            <p:cNvCxnSpPr>
              <a:cxnSpLocks noChangeShapeType="1"/>
            </p:cNvCxnSpPr>
            <p:nvPr/>
          </p:nvCxnSpPr>
          <p:spPr bwMode="auto">
            <a:xfrm>
              <a:off x="2305" y="1766"/>
              <a:ext cx="151" cy="65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966" name="Line 12"/>
            <p:cNvSpPr>
              <a:spLocks noChangeShapeType="1"/>
            </p:cNvSpPr>
            <p:nvPr/>
          </p:nvSpPr>
          <p:spPr bwMode="auto">
            <a:xfrm>
              <a:off x="1701" y="2493"/>
              <a:ext cx="458" cy="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14"/>
            <p:cNvSpPr>
              <a:spLocks noChangeShapeType="1"/>
            </p:cNvSpPr>
            <p:nvPr/>
          </p:nvSpPr>
          <p:spPr bwMode="auto">
            <a:xfrm flipV="1">
              <a:off x="2258" y="2215"/>
              <a:ext cx="1331" cy="2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Text Box 17"/>
            <p:cNvSpPr txBox="1">
              <a:spLocks noChangeArrowheads="1"/>
            </p:cNvSpPr>
            <p:nvPr/>
          </p:nvSpPr>
          <p:spPr bwMode="auto">
            <a:xfrm>
              <a:off x="1673" y="2276"/>
              <a:ext cx="12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39969" name="Text Box 18"/>
            <p:cNvSpPr txBox="1">
              <a:spLocks noChangeArrowheads="1"/>
            </p:cNvSpPr>
            <p:nvPr/>
          </p:nvSpPr>
          <p:spPr bwMode="auto">
            <a:xfrm>
              <a:off x="1428" y="2516"/>
              <a:ext cx="65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ro-RO" sz="1400">
                  <a:solidFill>
                    <a:srgbClr val="000000"/>
                  </a:solidFill>
                </a:rPr>
                <a:t>24 GeV/c</a:t>
              </a:r>
              <a:endParaRPr lang="ro-RO"/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2708" y="2703"/>
              <a:ext cx="881" cy="124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71" name="Text Box 45"/>
            <p:cNvSpPr txBox="1">
              <a:spLocks noChangeArrowheads="1"/>
            </p:cNvSpPr>
            <p:nvPr/>
          </p:nvSpPr>
          <p:spPr bwMode="auto">
            <a:xfrm>
              <a:off x="3522" y="2432"/>
              <a:ext cx="2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72" name="Text Box 46"/>
            <p:cNvSpPr txBox="1">
              <a:spLocks noChangeArrowheads="1"/>
            </p:cNvSpPr>
            <p:nvPr/>
          </p:nvSpPr>
          <p:spPr bwMode="auto">
            <a:xfrm>
              <a:off x="3510" y="2183"/>
              <a:ext cx="2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V="1">
              <a:off x="2716" y="2643"/>
              <a:ext cx="873" cy="56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74" name="Straight Connector 79"/>
            <p:cNvCxnSpPr>
              <a:cxnSpLocks noChangeShapeType="1"/>
            </p:cNvCxnSpPr>
            <p:nvPr/>
          </p:nvCxnSpPr>
          <p:spPr bwMode="auto">
            <a:xfrm>
              <a:off x="2293" y="2510"/>
              <a:ext cx="423" cy="182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975" name="Straight Connector 80"/>
            <p:cNvCxnSpPr>
              <a:cxnSpLocks noChangeShapeType="1"/>
            </p:cNvCxnSpPr>
            <p:nvPr/>
          </p:nvCxnSpPr>
          <p:spPr bwMode="auto">
            <a:xfrm>
              <a:off x="2285" y="2524"/>
              <a:ext cx="426" cy="187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976" name="Text Box 46"/>
            <p:cNvSpPr txBox="1">
              <a:spLocks noChangeArrowheads="1"/>
            </p:cNvSpPr>
            <p:nvPr/>
          </p:nvSpPr>
          <p:spPr bwMode="auto">
            <a:xfrm>
              <a:off x="3522" y="1839"/>
              <a:ext cx="3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9977" name="Freeform 29"/>
            <p:cNvSpPr>
              <a:spLocks noEditPoints="1"/>
            </p:cNvSpPr>
            <p:nvPr/>
          </p:nvSpPr>
          <p:spPr bwMode="auto">
            <a:xfrm rot="-732780">
              <a:off x="2598" y="1628"/>
              <a:ext cx="143" cy="168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0 h 958"/>
                <a:gd name="T38" fmla="*/ 0 w 582"/>
                <a:gd name="T39" fmla="*/ 0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0 h 958"/>
                <a:gd name="T78" fmla="*/ 0 w 582"/>
                <a:gd name="T79" fmla="*/ 0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0 h 958"/>
                <a:gd name="T118" fmla="*/ 0 w 582"/>
                <a:gd name="T119" fmla="*/ 0 h 958"/>
                <a:gd name="T120" fmla="*/ 0 w 582"/>
                <a:gd name="T121" fmla="*/ 0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endParaRPr lang="en-US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>
              <a:off x="2722" y="2710"/>
              <a:ext cx="851" cy="31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79" name="Text Box 46"/>
            <p:cNvSpPr txBox="1">
              <a:spLocks noChangeArrowheads="1"/>
            </p:cNvSpPr>
            <p:nvPr/>
          </p:nvSpPr>
          <p:spPr bwMode="auto">
            <a:xfrm>
              <a:off x="3561" y="2961"/>
              <a:ext cx="2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39980" name="Text Box 46"/>
            <p:cNvSpPr txBox="1">
              <a:spLocks noChangeArrowheads="1"/>
            </p:cNvSpPr>
            <p:nvPr/>
          </p:nvSpPr>
          <p:spPr bwMode="auto">
            <a:xfrm>
              <a:off x="3584" y="2739"/>
              <a:ext cx="2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9981" name="Right Brace 91"/>
            <p:cNvSpPr>
              <a:spLocks/>
            </p:cNvSpPr>
            <p:nvPr/>
          </p:nvSpPr>
          <p:spPr bwMode="auto">
            <a:xfrm>
              <a:off x="3689" y="1389"/>
              <a:ext cx="71" cy="360"/>
            </a:xfrm>
            <a:prstGeom prst="rightBrace">
              <a:avLst>
                <a:gd name="adj1" fmla="val 8873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82" name="Right Brace 92"/>
            <p:cNvSpPr>
              <a:spLocks/>
            </p:cNvSpPr>
            <p:nvPr/>
          </p:nvSpPr>
          <p:spPr bwMode="auto">
            <a:xfrm>
              <a:off x="3684" y="2186"/>
              <a:ext cx="80" cy="428"/>
            </a:xfrm>
            <a:prstGeom prst="rightBrace">
              <a:avLst>
                <a:gd name="adj1" fmla="val 7579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83" name="Line 13"/>
            <p:cNvSpPr>
              <a:spLocks noChangeShapeType="1"/>
            </p:cNvSpPr>
            <p:nvPr/>
          </p:nvSpPr>
          <p:spPr bwMode="auto">
            <a:xfrm>
              <a:off x="1559" y="2494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Text Box 46"/>
            <p:cNvSpPr txBox="1">
              <a:spLocks noChangeArrowheads="1"/>
            </p:cNvSpPr>
            <p:nvPr/>
          </p:nvSpPr>
          <p:spPr bwMode="auto">
            <a:xfrm>
              <a:off x="2093" y="1766"/>
              <a:ext cx="56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,…</a:t>
              </a:r>
              <a:endParaRPr lang="en-US"/>
            </a:p>
          </p:txBody>
        </p:sp>
        <p:sp>
          <p:nvSpPr>
            <p:cNvPr id="39985" name="Text Box 46"/>
            <p:cNvSpPr txBox="1">
              <a:spLocks noChangeArrowheads="1"/>
            </p:cNvSpPr>
            <p:nvPr/>
          </p:nvSpPr>
          <p:spPr bwMode="auto">
            <a:xfrm>
              <a:off x="2167" y="2591"/>
              <a:ext cx="55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600" i="1">
                  <a:solidFill>
                    <a:srgbClr val="000000"/>
                  </a:solidFill>
                </a:rPr>
                <a:t>η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l-GR" sz="1600" i="1">
                  <a:solidFill>
                    <a:srgbClr val="000000"/>
                  </a:solidFill>
                </a:rPr>
                <a:t>η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’</a:t>
              </a:r>
              <a:r>
                <a:rPr lang="en-US" sz="1600" i="1">
                  <a:solidFill>
                    <a:srgbClr val="000000"/>
                  </a:solidFill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/>
            </a:p>
          </p:txBody>
        </p:sp>
        <p:sp>
          <p:nvSpPr>
            <p:cNvPr id="39986" name="Text Box 49"/>
            <p:cNvSpPr txBox="1">
              <a:spLocks noChangeArrowheads="1"/>
            </p:cNvSpPr>
            <p:nvPr/>
          </p:nvSpPr>
          <p:spPr bwMode="auto">
            <a:xfrm>
              <a:off x="3268" y="1486"/>
              <a:ext cx="356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en-US" sz="1600" b="1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9987" name="Text Box 16"/>
            <p:cNvSpPr txBox="1">
              <a:spLocks noChangeArrowheads="1"/>
            </p:cNvSpPr>
            <p:nvPr/>
          </p:nvSpPr>
          <p:spPr bwMode="auto">
            <a:xfrm>
              <a:off x="2426" y="973"/>
              <a:ext cx="338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en-US" sz="1600" b="1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9988" name="Rectangle 4"/>
            <p:cNvSpPr>
              <a:spLocks noChangeArrowheads="1"/>
            </p:cNvSpPr>
            <p:nvPr/>
          </p:nvSpPr>
          <p:spPr bwMode="auto">
            <a:xfrm>
              <a:off x="3810" y="893"/>
              <a:ext cx="78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Atomic pairs</a:t>
              </a:r>
              <a:endParaRPr lang="en-US"/>
            </a:p>
          </p:txBody>
        </p:sp>
        <p:sp>
          <p:nvSpPr>
            <p:cNvPr id="39989" name="Oval 26"/>
            <p:cNvSpPr>
              <a:spLocks noChangeAspect="1" noChangeArrowheads="1"/>
            </p:cNvSpPr>
            <p:nvPr/>
          </p:nvSpPr>
          <p:spPr bwMode="auto">
            <a:xfrm>
              <a:off x="2171" y="901"/>
              <a:ext cx="133" cy="12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0" name="Oval 28"/>
            <p:cNvSpPr>
              <a:spLocks noChangeArrowheads="1"/>
            </p:cNvSpPr>
            <p:nvPr/>
          </p:nvSpPr>
          <p:spPr bwMode="auto">
            <a:xfrm rot="5400000">
              <a:off x="2246" y="883"/>
              <a:ext cx="251" cy="1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1" name="Oval 30"/>
            <p:cNvSpPr>
              <a:spLocks noChangeAspect="1" noChangeArrowheads="1"/>
            </p:cNvSpPr>
            <p:nvPr/>
          </p:nvSpPr>
          <p:spPr bwMode="auto">
            <a:xfrm flipV="1">
              <a:off x="2332" y="794"/>
              <a:ext cx="70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2" name="Oval 30"/>
            <p:cNvSpPr>
              <a:spLocks noChangeAspect="1" noChangeArrowheads="1"/>
            </p:cNvSpPr>
            <p:nvPr/>
          </p:nvSpPr>
          <p:spPr bwMode="auto">
            <a:xfrm flipV="1">
              <a:off x="2338" y="1043"/>
              <a:ext cx="69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3" name="Oval 28"/>
            <p:cNvSpPr>
              <a:spLocks noChangeArrowheads="1"/>
            </p:cNvSpPr>
            <p:nvPr/>
          </p:nvSpPr>
          <p:spPr bwMode="auto">
            <a:xfrm rot="5400000">
              <a:off x="2696" y="893"/>
              <a:ext cx="252" cy="1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4" name="Oval 30"/>
            <p:cNvSpPr>
              <a:spLocks noChangeAspect="1" noChangeArrowheads="1"/>
            </p:cNvSpPr>
            <p:nvPr/>
          </p:nvSpPr>
          <p:spPr bwMode="auto">
            <a:xfrm flipV="1">
              <a:off x="2782" y="804"/>
              <a:ext cx="70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5" name="Oval 30"/>
            <p:cNvSpPr>
              <a:spLocks noChangeAspect="1" noChangeArrowheads="1"/>
            </p:cNvSpPr>
            <p:nvPr/>
          </p:nvSpPr>
          <p:spPr bwMode="auto">
            <a:xfrm flipV="1">
              <a:off x="2788" y="1053"/>
              <a:ext cx="69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6" name="Right Brace 91"/>
            <p:cNvSpPr>
              <a:spLocks/>
            </p:cNvSpPr>
            <p:nvPr/>
          </p:nvSpPr>
          <p:spPr bwMode="auto">
            <a:xfrm>
              <a:off x="3689" y="651"/>
              <a:ext cx="67" cy="616"/>
            </a:xfrm>
            <a:prstGeom prst="rightBrace">
              <a:avLst>
                <a:gd name="adj1" fmla="val 1609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7" name="Freeform 29"/>
            <p:cNvSpPr>
              <a:spLocks noEditPoints="1"/>
            </p:cNvSpPr>
            <p:nvPr/>
          </p:nvSpPr>
          <p:spPr bwMode="auto">
            <a:xfrm rot="228844">
              <a:off x="2989" y="783"/>
              <a:ext cx="140" cy="347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1 h 958"/>
                <a:gd name="T38" fmla="*/ 0 w 582"/>
                <a:gd name="T39" fmla="*/ 1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1 h 958"/>
                <a:gd name="T78" fmla="*/ 0 w 582"/>
                <a:gd name="T79" fmla="*/ 1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1 h 958"/>
                <a:gd name="T118" fmla="*/ 0 w 582"/>
                <a:gd name="T119" fmla="*/ 1 h 958"/>
                <a:gd name="T120" fmla="*/ 0 w 582"/>
                <a:gd name="T121" fmla="*/ 1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endParaRPr lang="en-US"/>
            </a:p>
          </p:txBody>
        </p:sp>
        <p:sp>
          <p:nvSpPr>
            <p:cNvPr id="39998" name="Text Box 16"/>
            <p:cNvSpPr txBox="1">
              <a:spLocks noChangeArrowheads="1"/>
            </p:cNvSpPr>
            <p:nvPr/>
          </p:nvSpPr>
          <p:spPr bwMode="auto">
            <a:xfrm>
              <a:off x="3301" y="854"/>
              <a:ext cx="33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ro-RO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ro-RO" sz="1600" i="1" baseline="-25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cxnSp>
          <p:nvCxnSpPr>
            <p:cNvPr id="39999" name="Straight Connector 68"/>
            <p:cNvCxnSpPr>
              <a:cxnSpLocks noChangeShapeType="1"/>
            </p:cNvCxnSpPr>
            <p:nvPr/>
          </p:nvCxnSpPr>
          <p:spPr bwMode="auto">
            <a:xfrm>
              <a:off x="2315" y="1746"/>
              <a:ext cx="150" cy="62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0000" name="Line 12"/>
            <p:cNvSpPr>
              <a:spLocks noChangeShapeType="1"/>
            </p:cNvSpPr>
            <p:nvPr/>
          </p:nvSpPr>
          <p:spPr bwMode="auto">
            <a:xfrm>
              <a:off x="1772" y="3521"/>
              <a:ext cx="53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Line 14"/>
            <p:cNvSpPr>
              <a:spLocks noChangeShapeType="1"/>
            </p:cNvSpPr>
            <p:nvPr/>
          </p:nvSpPr>
          <p:spPr bwMode="auto">
            <a:xfrm flipV="1">
              <a:off x="2329" y="3255"/>
              <a:ext cx="1260" cy="2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Text Box 17"/>
            <p:cNvSpPr txBox="1">
              <a:spLocks noChangeArrowheads="1"/>
            </p:cNvSpPr>
            <p:nvPr/>
          </p:nvSpPr>
          <p:spPr bwMode="auto">
            <a:xfrm>
              <a:off x="1715" y="3709"/>
              <a:ext cx="12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40003" name="Text Box 45"/>
            <p:cNvSpPr txBox="1">
              <a:spLocks noChangeArrowheads="1"/>
            </p:cNvSpPr>
            <p:nvPr/>
          </p:nvSpPr>
          <p:spPr bwMode="auto">
            <a:xfrm>
              <a:off x="3541" y="3697"/>
              <a:ext cx="2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40004" name="Text Box 46"/>
            <p:cNvSpPr txBox="1">
              <a:spLocks noChangeArrowheads="1"/>
            </p:cNvSpPr>
            <p:nvPr/>
          </p:nvSpPr>
          <p:spPr bwMode="auto">
            <a:xfrm>
              <a:off x="3555" y="3230"/>
              <a:ext cx="3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40005" name="Right Brace 91"/>
            <p:cNvSpPr>
              <a:spLocks/>
            </p:cNvSpPr>
            <p:nvPr/>
          </p:nvSpPr>
          <p:spPr bwMode="auto">
            <a:xfrm>
              <a:off x="3717" y="3215"/>
              <a:ext cx="72" cy="759"/>
            </a:xfrm>
            <a:prstGeom prst="rightBrace">
              <a:avLst>
                <a:gd name="adj1" fmla="val 18448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40006" name="Oval 26"/>
            <p:cNvSpPr>
              <a:spLocks noChangeAspect="1" noChangeArrowheads="1"/>
            </p:cNvSpPr>
            <p:nvPr/>
          </p:nvSpPr>
          <p:spPr bwMode="auto">
            <a:xfrm>
              <a:off x="2254" y="3460"/>
              <a:ext cx="132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40007" name="Line 13"/>
            <p:cNvSpPr>
              <a:spLocks noChangeShapeType="1"/>
            </p:cNvSpPr>
            <p:nvPr/>
          </p:nvSpPr>
          <p:spPr bwMode="auto">
            <a:xfrm flipV="1">
              <a:off x="1609" y="3522"/>
              <a:ext cx="295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Text Box 18"/>
            <p:cNvSpPr txBox="1">
              <a:spLocks noChangeArrowheads="1"/>
            </p:cNvSpPr>
            <p:nvPr/>
          </p:nvSpPr>
          <p:spPr bwMode="auto">
            <a:xfrm>
              <a:off x="1384" y="3535"/>
              <a:ext cx="67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ro-RO" sz="1400">
                  <a:solidFill>
                    <a:srgbClr val="000000"/>
                  </a:solidFill>
                </a:rPr>
                <a:t>24 GeV/c</a:t>
              </a:r>
              <a:endParaRPr lang="ro-RO"/>
            </a:p>
          </p:txBody>
        </p:sp>
        <p:sp>
          <p:nvSpPr>
            <p:cNvPr id="40009" name="Line 12"/>
            <p:cNvSpPr>
              <a:spLocks noChangeShapeType="1"/>
            </p:cNvSpPr>
            <p:nvPr/>
          </p:nvSpPr>
          <p:spPr bwMode="auto">
            <a:xfrm>
              <a:off x="1772" y="3744"/>
              <a:ext cx="539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Line 14"/>
            <p:cNvSpPr>
              <a:spLocks noChangeShapeType="1"/>
            </p:cNvSpPr>
            <p:nvPr/>
          </p:nvSpPr>
          <p:spPr bwMode="auto">
            <a:xfrm>
              <a:off x="2329" y="3741"/>
              <a:ext cx="1260" cy="1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Oval 26"/>
            <p:cNvSpPr>
              <a:spLocks noChangeAspect="1" noChangeArrowheads="1"/>
            </p:cNvSpPr>
            <p:nvPr/>
          </p:nvSpPr>
          <p:spPr bwMode="auto">
            <a:xfrm>
              <a:off x="2254" y="3682"/>
              <a:ext cx="132" cy="1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40012" name="Line 13"/>
            <p:cNvSpPr>
              <a:spLocks noChangeShapeType="1"/>
            </p:cNvSpPr>
            <p:nvPr/>
          </p:nvSpPr>
          <p:spPr bwMode="auto">
            <a:xfrm flipV="1">
              <a:off x="1615" y="3739"/>
              <a:ext cx="295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Text Box 17"/>
            <p:cNvSpPr txBox="1">
              <a:spLocks noChangeArrowheads="1"/>
            </p:cNvSpPr>
            <p:nvPr/>
          </p:nvSpPr>
          <p:spPr bwMode="auto">
            <a:xfrm>
              <a:off x="1700" y="3311"/>
              <a:ext cx="12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40014" name="Rectangle 4"/>
            <p:cNvSpPr>
              <a:spLocks noChangeArrowheads="1"/>
            </p:cNvSpPr>
            <p:nvPr/>
          </p:nvSpPr>
          <p:spPr bwMode="auto">
            <a:xfrm>
              <a:off x="3805" y="1435"/>
              <a:ext cx="101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 algn="ctr"/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Coulomb correlated</a:t>
              </a:r>
            </a:p>
            <a:p>
              <a:pPr algn="ctr"/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pairs</a:t>
              </a:r>
              <a:endParaRPr lang="en-US"/>
            </a:p>
          </p:txBody>
        </p:sp>
        <p:sp>
          <p:nvSpPr>
            <p:cNvPr id="40015" name="Rectangle 4"/>
            <p:cNvSpPr>
              <a:spLocks noChangeArrowheads="1"/>
            </p:cNvSpPr>
            <p:nvPr/>
          </p:nvSpPr>
          <p:spPr bwMode="auto">
            <a:xfrm>
              <a:off x="3806" y="2314"/>
              <a:ext cx="99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 algn="ctr"/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Non-Coulomb pairs</a:t>
              </a:r>
              <a:endParaRPr lang="en-US"/>
            </a:p>
          </p:txBody>
        </p:sp>
        <p:sp>
          <p:nvSpPr>
            <p:cNvPr id="40016" name="Rectangle 4"/>
            <p:cNvSpPr>
              <a:spLocks noChangeArrowheads="1"/>
            </p:cNvSpPr>
            <p:nvPr/>
          </p:nvSpPr>
          <p:spPr bwMode="auto">
            <a:xfrm>
              <a:off x="3856" y="3522"/>
              <a:ext cx="93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Accidental pairs</a:t>
              </a:r>
              <a:endParaRPr lang="en-US"/>
            </a:p>
          </p:txBody>
        </p:sp>
        <p:sp>
          <p:nvSpPr>
            <p:cNvPr id="40017" name="Line 80"/>
            <p:cNvSpPr>
              <a:spLocks noChangeShapeType="1"/>
            </p:cNvSpPr>
            <p:nvPr/>
          </p:nvSpPr>
          <p:spPr bwMode="auto">
            <a:xfrm flipV="1">
              <a:off x="1853" y="992"/>
              <a:ext cx="335" cy="2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81"/>
            <p:cNvSpPr>
              <a:spLocks noChangeShapeType="1"/>
            </p:cNvSpPr>
            <p:nvPr/>
          </p:nvSpPr>
          <p:spPr bwMode="auto">
            <a:xfrm>
              <a:off x="1846" y="1380"/>
              <a:ext cx="342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Line 82"/>
            <p:cNvSpPr>
              <a:spLocks noChangeShapeType="1"/>
            </p:cNvSpPr>
            <p:nvPr/>
          </p:nvSpPr>
          <p:spPr bwMode="auto">
            <a:xfrm flipV="1">
              <a:off x="1902" y="2546"/>
              <a:ext cx="291" cy="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Line 83"/>
            <p:cNvSpPr>
              <a:spLocks noChangeShapeType="1"/>
            </p:cNvSpPr>
            <p:nvPr/>
          </p:nvSpPr>
          <p:spPr bwMode="auto">
            <a:xfrm>
              <a:off x="1894" y="3115"/>
              <a:ext cx="381" cy="3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Line 84"/>
            <p:cNvSpPr>
              <a:spLocks noChangeShapeType="1"/>
            </p:cNvSpPr>
            <p:nvPr/>
          </p:nvSpPr>
          <p:spPr bwMode="auto">
            <a:xfrm>
              <a:off x="1884" y="3133"/>
              <a:ext cx="378" cy="5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Text Box 85"/>
            <p:cNvSpPr txBox="1">
              <a:spLocks noChangeArrowheads="1"/>
            </p:cNvSpPr>
            <p:nvPr/>
          </p:nvSpPr>
          <p:spPr bwMode="auto">
            <a:xfrm>
              <a:off x="1146" y="1220"/>
              <a:ext cx="912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Times New Roman" pitchFamily="18" charset="0"/>
                </a:rPr>
                <a:t>Interaction point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40023" name="Text Box 86"/>
            <p:cNvSpPr txBox="1">
              <a:spLocks noChangeArrowheads="1"/>
            </p:cNvSpPr>
            <p:nvPr/>
          </p:nvSpPr>
          <p:spPr bwMode="auto">
            <a:xfrm>
              <a:off x="1137" y="2951"/>
              <a:ext cx="912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Times New Roman" pitchFamily="18" charset="0"/>
                </a:rPr>
                <a:t>Interaction point</a:t>
              </a: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Method of </a:t>
            </a:r>
            <a:r>
              <a:rPr lang="en-US" sz="3200" b="1" i="1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sz="3200" b="1" i="1" baseline="-2500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2π</a:t>
            </a:r>
            <a:r>
              <a:rPr lang="en-US" sz="3200" b="1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observation and measurement</a:t>
            </a:r>
            <a:endParaRPr lang="ru-RU" sz="3200" b="1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>
                <a:solidFill>
                  <a:schemeClr val="accent1"/>
                </a:solidFill>
              </a:rPr>
              <a:t> level scheme and 2s – 2p energy splitting</a:t>
            </a:r>
            <a:endParaRPr lang="ru-RU" sz="2800" b="1" dirty="0">
              <a:solidFill>
                <a:schemeClr val="accent1"/>
              </a:solidFill>
              <a:sym typeface="Symbol" pitchFamily="18" charset="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13000" y="1817688"/>
            <a:ext cx="50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24113" y="2166938"/>
            <a:ext cx="50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5225" y="3900488"/>
            <a:ext cx="50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1841500" y="1163638"/>
            <a:ext cx="6350" cy="32559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Minus 22"/>
          <p:cNvSpPr/>
          <p:nvPr/>
        </p:nvSpPr>
        <p:spPr bwMode="auto">
          <a:xfrm>
            <a:off x="5729288" y="1263650"/>
            <a:ext cx="914400" cy="914400"/>
          </a:xfrm>
          <a:prstGeom prst="mathMinu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917825" y="1828800"/>
            <a:ext cx="508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64" name="Rectangle 39"/>
          <p:cNvSpPr>
            <a:spLocks noChangeArrowheads="1"/>
          </p:cNvSpPr>
          <p:nvPr/>
        </p:nvSpPr>
        <p:spPr bwMode="auto">
          <a:xfrm>
            <a:off x="2932113" y="2195513"/>
            <a:ext cx="49688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 40"/>
          <p:cNvSpPr>
            <a:spLocks noChangeArrowheads="1"/>
          </p:cNvSpPr>
          <p:nvPr/>
        </p:nvSpPr>
        <p:spPr bwMode="auto">
          <a:xfrm>
            <a:off x="2944813" y="3986213"/>
            <a:ext cx="495300" cy="1603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866900" y="1460500"/>
            <a:ext cx="4686300" cy="142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22700" y="1803400"/>
            <a:ext cx="9906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95713" y="2166938"/>
            <a:ext cx="50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07897" y="2171700"/>
            <a:ext cx="508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94300" y="1803400"/>
            <a:ext cx="9906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71" name="TextBox 8"/>
          <p:cNvSpPr txBox="1">
            <a:spLocks noChangeArrowheads="1"/>
          </p:cNvSpPr>
          <p:nvPr/>
        </p:nvSpPr>
        <p:spPr bwMode="auto">
          <a:xfrm>
            <a:off x="1866900" y="36957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Helvetica" charset="0"/>
              </a:rPr>
              <a:t>n=1</a:t>
            </a:r>
          </a:p>
        </p:txBody>
      </p:sp>
      <p:sp>
        <p:nvSpPr>
          <p:cNvPr id="19472" name="TextBox 31"/>
          <p:cNvSpPr txBox="1">
            <a:spLocks noChangeArrowheads="1"/>
          </p:cNvSpPr>
          <p:nvPr/>
        </p:nvSpPr>
        <p:spPr bwMode="auto">
          <a:xfrm>
            <a:off x="1866900" y="19939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Helvetica" charset="0"/>
              </a:rPr>
              <a:t>n=2</a:t>
            </a:r>
          </a:p>
        </p:txBody>
      </p:sp>
      <p:sp>
        <p:nvSpPr>
          <p:cNvPr id="19473" name="TextBox 32"/>
          <p:cNvSpPr txBox="1">
            <a:spLocks noChangeArrowheads="1"/>
          </p:cNvSpPr>
          <p:nvPr/>
        </p:nvSpPr>
        <p:spPr bwMode="auto">
          <a:xfrm>
            <a:off x="1866900" y="16256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Helvetica" charset="0"/>
              </a:rPr>
              <a:t>n=3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6400" y="182880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76400" y="218440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676400" y="392430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477" name="TextBox 43"/>
          <p:cNvSpPr txBox="1">
            <a:spLocks noChangeArrowheads="1"/>
          </p:cNvSpPr>
          <p:nvPr/>
        </p:nvSpPr>
        <p:spPr bwMode="auto">
          <a:xfrm>
            <a:off x="1104900" y="1651000"/>
            <a:ext cx="652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  <a:latin typeface="Helvetica" charset="0"/>
              </a:rPr>
              <a:t>-0.21</a:t>
            </a:r>
          </a:p>
        </p:txBody>
      </p:sp>
      <p:sp>
        <p:nvSpPr>
          <p:cNvPr id="19478" name="TextBox 44"/>
          <p:cNvSpPr txBox="1">
            <a:spLocks noChangeArrowheads="1"/>
          </p:cNvSpPr>
          <p:nvPr/>
        </p:nvSpPr>
        <p:spPr bwMode="auto">
          <a:xfrm>
            <a:off x="1104900" y="2006600"/>
            <a:ext cx="65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  <a:latin typeface="Helvetica" charset="0"/>
              </a:rPr>
              <a:t>-0.47</a:t>
            </a:r>
          </a:p>
        </p:txBody>
      </p:sp>
      <p:sp>
        <p:nvSpPr>
          <p:cNvPr id="19479" name="TextBox 45"/>
          <p:cNvSpPr txBox="1">
            <a:spLocks noChangeArrowheads="1"/>
          </p:cNvSpPr>
          <p:nvPr/>
        </p:nvSpPr>
        <p:spPr bwMode="auto">
          <a:xfrm>
            <a:off x="1092200" y="3733800"/>
            <a:ext cx="65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  <a:latin typeface="Helvetica" charset="0"/>
              </a:rPr>
              <a:t>-1.86</a:t>
            </a:r>
          </a:p>
        </p:txBody>
      </p:sp>
      <p:sp>
        <p:nvSpPr>
          <p:cNvPr id="19480" name="TextBox 46"/>
          <p:cNvSpPr txBox="1">
            <a:spLocks noChangeArrowheads="1"/>
          </p:cNvSpPr>
          <p:nvPr/>
        </p:nvSpPr>
        <p:spPr bwMode="auto">
          <a:xfrm>
            <a:off x="1308100" y="787400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" charset="0"/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  <a:latin typeface="Helvetica" charset="0"/>
              </a:rPr>
              <a:t>n </a:t>
            </a:r>
            <a:r>
              <a:rPr lang="en-US" dirty="0" smtClean="0">
                <a:solidFill>
                  <a:schemeClr val="tx1"/>
                </a:solidFill>
                <a:latin typeface="Helvetica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Helvetica" charset="0"/>
              </a:rPr>
              <a:t>keV</a:t>
            </a:r>
            <a:r>
              <a:rPr lang="en-US" dirty="0">
                <a:solidFill>
                  <a:schemeClr val="tx1"/>
                </a:solidFill>
                <a:latin typeface="Helvetica" charset="0"/>
              </a:rPr>
              <a:t>)</a:t>
            </a:r>
          </a:p>
        </p:txBody>
      </p:sp>
      <p:graphicFrame>
        <p:nvGraphicFramePr>
          <p:cNvPr id="19481" name="Object 37"/>
          <p:cNvGraphicFramePr>
            <a:graphicFrameLocks noChangeAspect="1"/>
          </p:cNvGraphicFramePr>
          <p:nvPr/>
        </p:nvGraphicFramePr>
        <p:xfrm>
          <a:off x="2667000" y="1130300"/>
          <a:ext cx="533400" cy="287338"/>
        </p:xfrm>
        <a:graphic>
          <a:graphicData uri="http://schemas.openxmlformats.org/presentationml/2006/ole">
            <p:oleObj spid="_x0000_s26674" name="Equation" r:id="rId3" imgW="319680" imgH="164520" progId="Equation.3">
              <p:embed/>
            </p:oleObj>
          </a:graphicData>
        </a:graphic>
      </p:graphicFrame>
      <p:graphicFrame>
        <p:nvGraphicFramePr>
          <p:cNvPr id="19482" name="Object 49"/>
          <p:cNvGraphicFramePr>
            <a:graphicFrameLocks noChangeAspect="1"/>
          </p:cNvGraphicFramePr>
          <p:nvPr/>
        </p:nvGraphicFramePr>
        <p:xfrm>
          <a:off x="5372100" y="1139825"/>
          <a:ext cx="533400" cy="266700"/>
        </p:xfrm>
        <a:graphic>
          <a:graphicData uri="http://schemas.openxmlformats.org/presentationml/2006/ole">
            <p:oleObj spid="_x0000_s26675" name="Equation" r:id="rId4" imgW="319680" imgH="155160" progId="Equation.3">
              <p:embed/>
            </p:oleObj>
          </a:graphicData>
        </a:graphic>
      </p:graphicFrame>
      <p:graphicFrame>
        <p:nvGraphicFramePr>
          <p:cNvPr id="19483" name="Object 50"/>
          <p:cNvGraphicFramePr>
            <a:graphicFrameLocks noChangeAspect="1"/>
          </p:cNvGraphicFramePr>
          <p:nvPr/>
        </p:nvGraphicFramePr>
        <p:xfrm>
          <a:off x="4044950" y="1139825"/>
          <a:ext cx="493713" cy="266700"/>
        </p:xfrm>
        <a:graphic>
          <a:graphicData uri="http://schemas.openxmlformats.org/presentationml/2006/ole">
            <p:oleObj spid="_x0000_s26676" name="Equation" r:id="rId5" imgW="292320" imgH="155160" progId="Equation.3">
              <p:embed/>
            </p:oleObj>
          </a:graphicData>
        </a:graphic>
      </p:graphicFrame>
      <p:graphicFrame>
        <p:nvGraphicFramePr>
          <p:cNvPr id="1948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3672050"/>
              </p:ext>
            </p:extLst>
          </p:nvPr>
        </p:nvGraphicFramePr>
        <p:xfrm>
          <a:off x="1158875" y="4630738"/>
          <a:ext cx="7146925" cy="517525"/>
        </p:xfrm>
        <a:graphic>
          <a:graphicData uri="http://schemas.openxmlformats.org/presentationml/2006/ole">
            <p:oleObj spid="_x0000_s26677" name="Equation" r:id="rId6" imgW="4305300" imgH="342900" progId="Equation.3">
              <p:embed/>
            </p:oleObj>
          </a:graphicData>
        </a:graphic>
      </p:graphicFrame>
      <p:graphicFrame>
        <p:nvGraphicFramePr>
          <p:cNvPr id="194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7448400"/>
              </p:ext>
            </p:extLst>
          </p:nvPr>
        </p:nvGraphicFramePr>
        <p:xfrm>
          <a:off x="1184275" y="6192838"/>
          <a:ext cx="4872038" cy="369887"/>
        </p:xfrm>
        <a:graphic>
          <a:graphicData uri="http://schemas.openxmlformats.org/presentationml/2006/ole">
            <p:oleObj spid="_x0000_s26678" name="Equation" r:id="rId7" imgW="3187700" imgH="241300" progId="Equation.3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2794000" y="406400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487" name="TextBox 4"/>
          <p:cNvSpPr txBox="1">
            <a:spLocks noChangeArrowheads="1"/>
          </p:cNvSpPr>
          <p:nvPr/>
        </p:nvSpPr>
        <p:spPr bwMode="auto">
          <a:xfrm>
            <a:off x="2425700" y="38227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600" b="1" i="1">
                <a:solidFill>
                  <a:srgbClr val="339E2C"/>
                </a:solidFill>
              </a:rPr>
              <a:t>ε</a:t>
            </a:r>
            <a:r>
              <a:rPr lang="en-US" sz="1600" b="1" i="1" baseline="-25000">
                <a:solidFill>
                  <a:srgbClr val="339E2C"/>
                </a:solidFill>
              </a:rPr>
              <a:t>1s</a:t>
            </a:r>
            <a:endParaRPr lang="en-US" sz="1600" b="1" i="1">
              <a:solidFill>
                <a:srgbClr val="339E2C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70200" y="3886200"/>
            <a:ext cx="0" cy="179388"/>
          </a:xfrm>
          <a:prstGeom prst="straightConnector1">
            <a:avLst/>
          </a:prstGeom>
          <a:ln w="19050">
            <a:solidFill>
              <a:srgbClr val="339E2C"/>
            </a:solidFill>
            <a:tailEnd type="arrow" w="med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489" name="TextBox 53"/>
          <p:cNvSpPr txBox="1">
            <a:spLocks noChangeArrowheads="1"/>
          </p:cNvSpPr>
          <p:nvPr/>
        </p:nvSpPr>
        <p:spPr bwMode="auto">
          <a:xfrm>
            <a:off x="2946400" y="4094163"/>
            <a:ext cx="506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600" b="1" i="1">
                <a:solidFill>
                  <a:srgbClr val="FF3F09"/>
                </a:solidFill>
              </a:rPr>
              <a:t>Γ</a:t>
            </a:r>
            <a:r>
              <a:rPr lang="en-US" sz="1600" b="1" i="1" baseline="-25000">
                <a:solidFill>
                  <a:srgbClr val="FF3F09"/>
                </a:solidFill>
              </a:rPr>
              <a:t>1s</a:t>
            </a:r>
            <a:endParaRPr lang="en-US" sz="1600" b="1" i="1">
              <a:solidFill>
                <a:srgbClr val="FF3F09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192213" y="5018666"/>
            <a:ext cx="255587" cy="0"/>
          </a:xfrm>
          <a:prstGeom prst="line">
            <a:avLst/>
          </a:prstGeom>
          <a:ln>
            <a:solidFill>
              <a:srgbClr val="339E2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206358" y="6586538"/>
            <a:ext cx="254000" cy="0"/>
          </a:xfrm>
          <a:prstGeom prst="line">
            <a:avLst/>
          </a:prstGeom>
          <a:ln>
            <a:solidFill>
              <a:srgbClr val="FF3F0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92" name="TextBox 4"/>
          <p:cNvSpPr txBox="1">
            <a:spLocks noChangeArrowheads="1"/>
          </p:cNvSpPr>
          <p:nvPr/>
        </p:nvSpPr>
        <p:spPr bwMode="auto">
          <a:xfrm>
            <a:off x="2425700" y="2065338"/>
            <a:ext cx="479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600" b="1" i="1">
                <a:solidFill>
                  <a:srgbClr val="339E2C"/>
                </a:solidFill>
              </a:rPr>
              <a:t>ε</a:t>
            </a:r>
            <a:r>
              <a:rPr lang="en-US" sz="1600" b="1" i="1" baseline="-25000">
                <a:solidFill>
                  <a:srgbClr val="339E2C"/>
                </a:solidFill>
              </a:rPr>
              <a:t>2s</a:t>
            </a:r>
            <a:endParaRPr lang="en-US" sz="1600" b="1" i="1">
              <a:solidFill>
                <a:srgbClr val="339E2C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774950" y="222885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51150" y="2165350"/>
            <a:ext cx="0" cy="71438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495" name="TextBox 53"/>
          <p:cNvSpPr txBox="1">
            <a:spLocks noChangeArrowheads="1"/>
          </p:cNvSpPr>
          <p:nvPr/>
        </p:nvSpPr>
        <p:spPr bwMode="auto">
          <a:xfrm>
            <a:off x="2936875" y="2219325"/>
            <a:ext cx="506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600" b="1" i="1">
                <a:solidFill>
                  <a:srgbClr val="FF3F09"/>
                </a:solidFill>
              </a:rPr>
              <a:t>Γ</a:t>
            </a:r>
            <a:r>
              <a:rPr lang="en-US" sz="1600" b="1" i="1" baseline="-25000">
                <a:solidFill>
                  <a:srgbClr val="FF3F09"/>
                </a:solidFill>
              </a:rPr>
              <a:t>2s</a:t>
            </a:r>
            <a:endParaRPr lang="en-US" sz="1600" b="1" i="1">
              <a:solidFill>
                <a:srgbClr val="FF3F09"/>
              </a:solidFill>
            </a:endParaRPr>
          </a:p>
        </p:txBody>
      </p:sp>
      <p:graphicFrame>
        <p:nvGraphicFramePr>
          <p:cNvPr id="19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35001198"/>
              </p:ext>
            </p:extLst>
          </p:nvPr>
        </p:nvGraphicFramePr>
        <p:xfrm>
          <a:off x="1155700" y="5305425"/>
          <a:ext cx="3492500" cy="395288"/>
        </p:xfrm>
        <a:graphic>
          <a:graphicData uri="http://schemas.openxmlformats.org/presentationml/2006/ole">
            <p:oleObj spid="_x0000_s26679" name="Equation" r:id="rId8" imgW="2133600" imgH="241300" progId="Equation.3">
              <p:embed/>
            </p:oleObj>
          </a:graphicData>
        </a:graphic>
      </p:graphicFrame>
      <p:cxnSp>
        <p:nvCxnSpPr>
          <p:cNvPr id="45" name="Straight Connector 44"/>
          <p:cNvCxnSpPr>
            <a:cxnSpLocks/>
          </p:cNvCxnSpPr>
          <p:nvPr/>
        </p:nvCxnSpPr>
        <p:spPr>
          <a:xfrm>
            <a:off x="3362036" y="2238664"/>
            <a:ext cx="1440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98" name="Oval 17"/>
          <p:cNvSpPr>
            <a:spLocks noChangeArrowheads="1"/>
          </p:cNvSpPr>
          <p:nvPr/>
        </p:nvSpPr>
        <p:spPr bwMode="auto">
          <a:xfrm>
            <a:off x="4610100" y="2024063"/>
            <a:ext cx="358775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6474795" y="1853407"/>
            <a:ext cx="1439862" cy="1439862"/>
            <a:chOff x="6278563" y="1477963"/>
            <a:chExt cx="1439862" cy="1439862"/>
          </a:xfrm>
        </p:grpSpPr>
        <p:sp>
          <p:nvSpPr>
            <p:cNvPr id="19499" name="Oval 60"/>
            <p:cNvSpPr>
              <a:spLocks noChangeArrowheads="1"/>
            </p:cNvSpPr>
            <p:nvPr/>
          </p:nvSpPr>
          <p:spPr bwMode="auto">
            <a:xfrm>
              <a:off x="6278563" y="1477963"/>
              <a:ext cx="1439862" cy="14398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307138" y="1989138"/>
              <a:ext cx="6477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/>
          </p:nvCxnSpPr>
          <p:spPr>
            <a:xfrm>
              <a:off x="6324600" y="2455863"/>
              <a:ext cx="6477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26238" y="1968500"/>
              <a:ext cx="0" cy="503238"/>
            </a:xfrm>
            <a:prstGeom prst="straightConnector1">
              <a:avLst/>
            </a:prstGeom>
            <a:ln w="28575">
              <a:solidFill>
                <a:srgbClr val="339E2C"/>
              </a:solidFill>
              <a:headEnd type="triangle" w="lg" len="lg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504" name="TextBox 1"/>
          <p:cNvSpPr txBox="1">
            <a:spLocks noChangeArrowheads="1"/>
          </p:cNvSpPr>
          <p:nvPr/>
        </p:nvSpPr>
        <p:spPr bwMode="auto">
          <a:xfrm>
            <a:off x="2808288" y="2565400"/>
            <a:ext cx="13128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Stark mixing</a:t>
            </a:r>
          </a:p>
        </p:txBody>
      </p:sp>
      <p:sp>
        <p:nvSpPr>
          <p:cNvPr id="60" name="Left-Up Arrow 59"/>
          <p:cNvSpPr/>
          <p:nvPr/>
        </p:nvSpPr>
        <p:spPr bwMode="auto">
          <a:xfrm>
            <a:off x="4945063" y="2471738"/>
            <a:ext cx="822325" cy="823912"/>
          </a:xfrm>
          <a:prstGeom prst="left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38513" y="2266950"/>
            <a:ext cx="133350" cy="298450"/>
          </a:xfrm>
          <a:prstGeom prst="line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462338" y="2185988"/>
            <a:ext cx="928687" cy="38735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950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2252297"/>
              </p:ext>
            </p:extLst>
          </p:nvPr>
        </p:nvGraphicFramePr>
        <p:xfrm>
          <a:off x="5184775" y="5111750"/>
          <a:ext cx="3044825" cy="698500"/>
        </p:xfrm>
        <a:graphic>
          <a:graphicData uri="http://schemas.openxmlformats.org/presentationml/2006/ole">
            <p:oleObj spid="_x0000_s26680" name="Equation" r:id="rId9" imgW="1993900" imgH="457200" progId="Equation.3">
              <p:embed/>
            </p:oleObj>
          </a:graphicData>
        </a:graphic>
      </p:graphicFrame>
      <p:cxnSp>
        <p:nvCxnSpPr>
          <p:cNvPr id="55" name="Straight Connector 54"/>
          <p:cNvCxnSpPr/>
          <p:nvPr/>
        </p:nvCxnSpPr>
        <p:spPr>
          <a:xfrm flipV="1">
            <a:off x="1477820" y="5696528"/>
            <a:ext cx="762000" cy="0"/>
          </a:xfrm>
          <a:prstGeom prst="line">
            <a:avLst/>
          </a:prstGeom>
          <a:ln>
            <a:solidFill>
              <a:srgbClr val="339E2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14400" y="6367463"/>
            <a:ext cx="220663" cy="1587"/>
          </a:xfrm>
          <a:prstGeom prst="straightConnector1">
            <a:avLst/>
          </a:prstGeom>
          <a:ln w="19050">
            <a:solidFill>
              <a:srgbClr val="FF3F09"/>
            </a:solidFill>
            <a:tailEnd type="arrow" w="med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914400" y="4843463"/>
            <a:ext cx="220663" cy="1587"/>
          </a:xfrm>
          <a:prstGeom prst="straightConnector1">
            <a:avLst/>
          </a:prstGeom>
          <a:ln w="19050">
            <a:solidFill>
              <a:srgbClr val="339E2C"/>
            </a:solidFill>
            <a:tailEnd type="arrow" w="med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175000" y="2171700"/>
            <a:ext cx="1346200" cy="1879600"/>
            <a:chOff x="5136444" y="2956994"/>
            <a:chExt cx="2012240" cy="2207671"/>
          </a:xfrm>
        </p:grpSpPr>
        <p:grpSp>
          <p:nvGrpSpPr>
            <p:cNvPr id="6" name="Group 83"/>
            <p:cNvGrpSpPr>
              <a:grpSpLocks/>
            </p:cNvGrpSpPr>
            <p:nvPr/>
          </p:nvGrpSpPr>
          <p:grpSpPr bwMode="auto">
            <a:xfrm flipH="1">
              <a:off x="5136444" y="4614332"/>
              <a:ext cx="522112" cy="550333"/>
              <a:chOff x="3115746" y="2311415"/>
              <a:chExt cx="2909700" cy="2853251"/>
            </a:xfrm>
          </p:grpSpPr>
          <p:cxnSp>
            <p:nvCxnSpPr>
              <p:cNvPr id="94" name="Curved Connector 93"/>
              <p:cNvCxnSpPr/>
              <p:nvPr/>
            </p:nvCxnSpPr>
            <p:spPr>
              <a:xfrm>
                <a:off x="4557559" y="3743603"/>
                <a:ext cx="1467887" cy="1421063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/>
              <p:cNvCxnSpPr/>
              <p:nvPr/>
            </p:nvCxnSpPr>
            <p:spPr>
              <a:xfrm>
                <a:off x="3116129" y="2312870"/>
                <a:ext cx="1467878" cy="1421063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84"/>
            <p:cNvGrpSpPr>
              <a:grpSpLocks/>
            </p:cNvGrpSpPr>
            <p:nvPr/>
          </p:nvGrpSpPr>
          <p:grpSpPr bwMode="auto">
            <a:xfrm flipH="1">
              <a:off x="5627508" y="4061182"/>
              <a:ext cx="522112" cy="550333"/>
              <a:chOff x="3115746" y="2311415"/>
              <a:chExt cx="2909700" cy="2853251"/>
            </a:xfrm>
          </p:grpSpPr>
          <p:cxnSp>
            <p:nvCxnSpPr>
              <p:cNvPr id="92" name="Curved Connector 91"/>
              <p:cNvCxnSpPr/>
              <p:nvPr/>
            </p:nvCxnSpPr>
            <p:spPr>
              <a:xfrm>
                <a:off x="4556835" y="3740321"/>
                <a:ext cx="1467878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3" name="Curved Connector 92"/>
              <p:cNvCxnSpPr/>
              <p:nvPr/>
            </p:nvCxnSpPr>
            <p:spPr>
              <a:xfrm>
                <a:off x="3115396" y="2309588"/>
                <a:ext cx="1467887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5"/>
            <p:cNvGrpSpPr>
              <a:grpSpLocks/>
            </p:cNvGrpSpPr>
            <p:nvPr/>
          </p:nvGrpSpPr>
          <p:grpSpPr bwMode="auto">
            <a:xfrm flipH="1">
              <a:off x="6118572" y="3508032"/>
              <a:ext cx="522112" cy="550333"/>
              <a:chOff x="3115746" y="2311415"/>
              <a:chExt cx="2909700" cy="2853251"/>
            </a:xfrm>
          </p:grpSpPr>
          <p:cxnSp>
            <p:nvCxnSpPr>
              <p:cNvPr id="90" name="Curved Connector 89"/>
              <p:cNvCxnSpPr/>
              <p:nvPr/>
            </p:nvCxnSpPr>
            <p:spPr>
              <a:xfrm>
                <a:off x="4556093" y="3746709"/>
                <a:ext cx="1467887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/>
              <p:cNvCxnSpPr/>
              <p:nvPr/>
            </p:nvCxnSpPr>
            <p:spPr>
              <a:xfrm>
                <a:off x="3114663" y="2315976"/>
                <a:ext cx="1467878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86"/>
            <p:cNvGrpSpPr>
              <a:grpSpLocks/>
            </p:cNvGrpSpPr>
            <p:nvPr/>
          </p:nvGrpSpPr>
          <p:grpSpPr bwMode="auto">
            <a:xfrm flipH="1">
              <a:off x="6626572" y="2956994"/>
              <a:ext cx="522112" cy="550333"/>
              <a:chOff x="3115746" y="2311415"/>
              <a:chExt cx="2909700" cy="2853251"/>
            </a:xfrm>
          </p:grpSpPr>
          <p:cxnSp>
            <p:nvCxnSpPr>
              <p:cNvPr id="88" name="Curved Connector 87"/>
              <p:cNvCxnSpPr/>
              <p:nvPr/>
            </p:nvCxnSpPr>
            <p:spPr>
              <a:xfrm>
                <a:off x="4557176" y="3742148"/>
                <a:ext cx="1467887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Curved Connector 88"/>
              <p:cNvCxnSpPr/>
              <p:nvPr/>
            </p:nvCxnSpPr>
            <p:spPr>
              <a:xfrm>
                <a:off x="3115746" y="2311415"/>
                <a:ext cx="1467878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513" name="Object 6"/>
          <p:cNvGraphicFramePr>
            <a:graphicFrameLocks noChangeAspect="1"/>
          </p:cNvGraphicFramePr>
          <p:nvPr/>
        </p:nvGraphicFramePr>
        <p:xfrm>
          <a:off x="3776663" y="3187700"/>
          <a:ext cx="1006475" cy="552450"/>
        </p:xfrm>
        <a:graphic>
          <a:graphicData uri="http://schemas.openxmlformats.org/presentationml/2006/ole">
            <p:oleObj spid="_x0000_s26681" name="Equation" r:id="rId10" imgW="886680" imgH="484560" progId="Equation.3">
              <p:embed/>
            </p:oleObj>
          </a:graphicData>
        </a:graphic>
      </p:graphicFrame>
      <p:sp>
        <p:nvSpPr>
          <p:cNvPr id="4" name="Right Arrow 3"/>
          <p:cNvSpPr/>
          <p:nvPr/>
        </p:nvSpPr>
        <p:spPr>
          <a:xfrm rot="600406">
            <a:off x="4991833" y="2145808"/>
            <a:ext cx="1447800" cy="531454"/>
          </a:xfrm>
          <a:prstGeom prst="rightArrow">
            <a:avLst>
              <a:gd name="adj1" fmla="val 173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6705600" y="699064"/>
            <a:ext cx="1247737" cy="3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J. </a:t>
            </a:r>
            <a:r>
              <a:rPr lang="en-US" b="1" dirty="0" err="1" smtClean="0">
                <a:solidFill>
                  <a:schemeClr val="accent1"/>
                </a:solidFill>
              </a:rPr>
              <a:t>Schacher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pPr>
              <a:defRPr/>
            </a:pPr>
            <a:fld id="{1F249812-F9FB-48C0-9A35-94F88755F9A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224071" y="2362200"/>
            <a:ext cx="1066800" cy="48406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53"/>
          <p:cNvSpPr txBox="1">
            <a:spLocks noChangeArrowheads="1"/>
          </p:cNvSpPr>
          <p:nvPr/>
        </p:nvSpPr>
        <p:spPr bwMode="auto">
          <a:xfrm>
            <a:off x="7208980" y="2393836"/>
            <a:ext cx="1109599" cy="461665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CH" sz="2400" i="1" dirty="0">
                <a:solidFill>
                  <a:srgbClr val="339E2E"/>
                </a:solidFill>
              </a:rPr>
              <a:t>ΔE</a:t>
            </a:r>
            <a:r>
              <a:rPr lang="en-US" sz="2400" i="1" baseline="-25000" dirty="0">
                <a:solidFill>
                  <a:srgbClr val="339E2E"/>
                </a:solidFill>
              </a:rPr>
              <a:t>2s-2p</a:t>
            </a:r>
            <a:endParaRPr lang="en-US" sz="2400" i="1" dirty="0">
              <a:solidFill>
                <a:srgbClr val="339E2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7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2225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F0A32C-DF91-4551-B37F-F864C8816114}" type="slidenum">
              <a:rPr lang="ru-RU" sz="1400">
                <a:solidFill>
                  <a:schemeClr val="tx1"/>
                </a:solidFill>
              </a:rPr>
              <a:pPr eaLnBrk="1" hangingPunct="1"/>
              <a:t>49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8434" name="Line 11"/>
          <p:cNvSpPr>
            <a:spLocks noChangeShapeType="1"/>
          </p:cNvSpPr>
          <p:nvPr/>
        </p:nvSpPr>
        <p:spPr bwMode="auto">
          <a:xfrm>
            <a:off x="4324350" y="-2162175"/>
            <a:ext cx="103188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stealth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Line 17"/>
          <p:cNvSpPr>
            <a:spLocks noChangeShapeType="1"/>
          </p:cNvSpPr>
          <p:nvPr/>
        </p:nvSpPr>
        <p:spPr bwMode="auto">
          <a:xfrm>
            <a:off x="4448175" y="-688975"/>
            <a:ext cx="1349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stealth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843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70363884"/>
              </p:ext>
            </p:extLst>
          </p:nvPr>
        </p:nvGraphicFramePr>
        <p:xfrm>
          <a:off x="3248025" y="5254625"/>
          <a:ext cx="2663825" cy="744538"/>
        </p:xfrm>
        <a:graphic>
          <a:graphicData uri="http://schemas.openxmlformats.org/presentationml/2006/ole">
            <p:oleObj spid="_x0000_s28722" name="Equation" r:id="rId3" imgW="1269449" imgH="304668" progId="Equation.3">
              <p:embed/>
            </p:oleObj>
          </a:graphicData>
        </a:graphic>
      </p:graphicFrame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454150" y="1338263"/>
            <a:ext cx="6180138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Impact on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atomic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beam by </a:t>
            </a:r>
          </a:p>
          <a:p>
            <a:pPr algn="ctr" eaLnBrk="1" hangingPunct="1"/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external magnetic field 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</a:rPr>
              <a:t>B</a:t>
            </a:r>
            <a:r>
              <a:rPr lang="en-US" sz="2400" b="1" i="1" baseline="-25000" dirty="0">
                <a:solidFill>
                  <a:srgbClr val="3333FF"/>
                </a:solidFill>
                <a:latin typeface="Times New Roman" pitchFamily="18" charset="0"/>
              </a:rPr>
              <a:t>lab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and Lorentz factor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l-GR" sz="2400" b="1" i="1" dirty="0">
                <a:solidFill>
                  <a:srgbClr val="3333FF"/>
                </a:solidFill>
                <a:latin typeface="Times New Roman" pitchFamily="18" charset="0"/>
              </a:rPr>
              <a:t>γ</a:t>
            </a:r>
            <a:endParaRPr lang="en-US" sz="2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8438" name="Line 26"/>
          <p:cNvSpPr>
            <a:spLocks noChangeShapeType="1"/>
          </p:cNvSpPr>
          <p:nvPr/>
        </p:nvSpPr>
        <p:spPr bwMode="auto">
          <a:xfrm rot="5400000">
            <a:off x="2025650" y="3627438"/>
            <a:ext cx="0" cy="2317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Line 27"/>
          <p:cNvSpPr>
            <a:spLocks noChangeShapeType="1"/>
          </p:cNvSpPr>
          <p:nvPr/>
        </p:nvSpPr>
        <p:spPr bwMode="auto">
          <a:xfrm>
            <a:off x="863600" y="2968625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82625" y="3733800"/>
            <a:ext cx="2997200" cy="1214438"/>
            <a:chOff x="1159" y="1068"/>
            <a:chExt cx="1888" cy="765"/>
          </a:xfrm>
        </p:grpSpPr>
        <p:sp>
          <p:nvSpPr>
            <p:cNvPr id="18455" name="Line 32"/>
            <p:cNvSpPr>
              <a:spLocks noChangeShapeType="1"/>
            </p:cNvSpPr>
            <p:nvPr/>
          </p:nvSpPr>
          <p:spPr bwMode="auto">
            <a:xfrm rot="3498718">
              <a:off x="1543" y="906"/>
              <a:ext cx="197" cy="9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8456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257388955"/>
                </p:ext>
              </p:extLst>
            </p:nvPr>
          </p:nvGraphicFramePr>
          <p:xfrm>
            <a:off x="2733" y="1552"/>
            <a:ext cx="314" cy="281"/>
          </p:xfrm>
          <a:graphic>
            <a:graphicData uri="http://schemas.openxmlformats.org/presentationml/2006/ole">
              <p:oleObj spid="_x0000_s28723" name="Equation" r:id="rId4" imgW="203024" imgH="215713" progId="Equation.3">
                <p:embed/>
              </p:oleObj>
            </a:graphicData>
          </a:graphic>
        </p:graphicFrame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752" y="1068"/>
              <a:ext cx="1144" cy="528"/>
              <a:chOff x="1906" y="1060"/>
              <a:chExt cx="1144" cy="528"/>
            </a:xfrm>
          </p:grpSpPr>
          <p:sp>
            <p:nvSpPr>
              <p:cNvPr id="18460" name="Oval 38"/>
              <p:cNvSpPr>
                <a:spLocks noChangeArrowheads="1"/>
              </p:cNvSpPr>
              <p:nvPr/>
            </p:nvSpPr>
            <p:spPr bwMode="auto">
              <a:xfrm>
                <a:off x="2755" y="122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1906" y="1060"/>
                <a:ext cx="1144" cy="528"/>
                <a:chOff x="1906" y="1060"/>
                <a:chExt cx="1144" cy="528"/>
              </a:xfrm>
            </p:grpSpPr>
            <p:sp>
              <p:nvSpPr>
                <p:cNvPr id="18462" name="Oval 40"/>
                <p:cNvSpPr>
                  <a:spLocks noChangeArrowheads="1"/>
                </p:cNvSpPr>
                <p:nvPr/>
              </p:nvSpPr>
              <p:spPr bwMode="auto">
                <a:xfrm>
                  <a:off x="2104" y="1350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2813"/>
                  <a:endParaRPr lang="en-US"/>
                </a:p>
              </p:txBody>
            </p:sp>
            <p:grpSp>
              <p:nvGrpSpPr>
                <p:cNvPr id="6" name="Group 41"/>
                <p:cNvGrpSpPr>
                  <a:grpSpLocks/>
                </p:cNvGrpSpPr>
                <p:nvPr/>
              </p:nvGrpSpPr>
              <p:grpSpPr bwMode="auto">
                <a:xfrm>
                  <a:off x="1906" y="1060"/>
                  <a:ext cx="1144" cy="528"/>
                  <a:chOff x="1906" y="1060"/>
                  <a:chExt cx="1144" cy="528"/>
                </a:xfrm>
              </p:grpSpPr>
              <p:sp>
                <p:nvSpPr>
                  <p:cNvPr id="18464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0" y="1257"/>
                    <a:ext cx="608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46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6" y="1338"/>
                    <a:ext cx="263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</a:t>
                    </a:r>
                    <a:r>
                      <a:rPr lang="en-US" baseline="30000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+</a:t>
                    </a:r>
                  </a:p>
                </p:txBody>
              </p:sp>
              <p:sp>
                <p:nvSpPr>
                  <p:cNvPr id="1846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9" y="1060"/>
                    <a:ext cx="261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</a:t>
                    </a:r>
                    <a:r>
                      <a:rPr lang="en-US" baseline="30000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</a:t>
                    </a:r>
                  </a:p>
                </p:txBody>
              </p:sp>
            </p:grpSp>
          </p:grpSp>
        </p:grpSp>
      </p:grpSp>
      <p:sp>
        <p:nvSpPr>
          <p:cNvPr id="18442" name="Text Box 49"/>
          <p:cNvSpPr txBox="1">
            <a:spLocks noChangeArrowheads="1"/>
          </p:cNvSpPr>
          <p:nvPr/>
        </p:nvSpPr>
        <p:spPr bwMode="auto">
          <a:xfrm>
            <a:off x="570344" y="533400"/>
            <a:ext cx="7313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o-RO" sz="1800" dirty="0">
                <a:solidFill>
                  <a:schemeClr val="tx1"/>
                </a:solidFill>
              </a:rPr>
              <a:t>See:</a:t>
            </a:r>
            <a:r>
              <a:rPr lang="ro-RO" sz="1800" dirty="0"/>
              <a:t>   L. Nemenov, V. Ovsiannikov, Physics Letters B 514 (2001) 247.  </a:t>
            </a:r>
          </a:p>
        </p:txBody>
      </p:sp>
      <p:graphicFrame>
        <p:nvGraphicFramePr>
          <p:cNvPr id="184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7733759"/>
              </p:ext>
            </p:extLst>
          </p:nvPr>
        </p:nvGraphicFramePr>
        <p:xfrm>
          <a:off x="2351088" y="3711575"/>
          <a:ext cx="263525" cy="374650"/>
        </p:xfrm>
        <a:graphic>
          <a:graphicData uri="http://schemas.openxmlformats.org/presentationml/2006/ole">
            <p:oleObj spid="_x0000_s28724" name="Equation" r:id="rId5" imgW="152268" imgH="215713" progId="Equation.3">
              <p:embed/>
            </p:oleObj>
          </a:graphicData>
        </a:graphic>
      </p:graphicFrame>
      <p:graphicFrame>
        <p:nvGraphicFramePr>
          <p:cNvPr id="1844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72131171"/>
              </p:ext>
            </p:extLst>
          </p:nvPr>
        </p:nvGraphicFramePr>
        <p:xfrm>
          <a:off x="4195763" y="2670175"/>
          <a:ext cx="307975" cy="374650"/>
        </p:xfrm>
        <a:graphic>
          <a:graphicData uri="http://schemas.openxmlformats.org/presentationml/2006/ole">
            <p:oleObj spid="_x0000_s28725" name="Equation" r:id="rId6" imgW="177569" imgH="215619" progId="Equation.3">
              <p:embed/>
            </p:oleObj>
          </a:graphicData>
        </a:graphic>
      </p:graphicFrame>
      <p:sp>
        <p:nvSpPr>
          <p:cNvPr id="18446" name="Text Box 8"/>
          <p:cNvSpPr txBox="1">
            <a:spLocks noChangeArrowheads="1"/>
          </p:cNvSpPr>
          <p:nvPr/>
        </p:nvSpPr>
        <p:spPr bwMode="auto">
          <a:xfrm>
            <a:off x="4530725" y="2622550"/>
            <a:ext cx="3811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…. relative distance between</a:t>
            </a:r>
          </a:p>
          <a:p>
            <a:pPr eaLnBrk="1" hangingPunct="1"/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 </a:t>
            </a:r>
            <a:r>
              <a:rPr lang="en-US" sz="2400" baseline="30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-25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system 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506913" y="2172856"/>
            <a:ext cx="469900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326313" y="2172856"/>
            <a:ext cx="180975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844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614741"/>
              </p:ext>
            </p:extLst>
          </p:nvPr>
        </p:nvGraphicFramePr>
        <p:xfrm>
          <a:off x="4159250" y="3727450"/>
          <a:ext cx="439738" cy="439738"/>
        </p:xfrm>
        <a:graphic>
          <a:graphicData uri="http://schemas.openxmlformats.org/presentationml/2006/ole">
            <p:oleObj spid="_x0000_s28726" name="Equation" r:id="rId7" imgW="253780" imgH="253780" progId="Equation.3">
              <p:embed/>
            </p:oleObj>
          </a:graphicData>
        </a:graphic>
      </p:graphicFrame>
      <p:graphicFrame>
        <p:nvGraphicFramePr>
          <p:cNvPr id="1845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9401163"/>
              </p:ext>
            </p:extLst>
          </p:nvPr>
        </p:nvGraphicFramePr>
        <p:xfrm>
          <a:off x="4246563" y="4492625"/>
          <a:ext cx="284162" cy="417513"/>
        </p:xfrm>
        <a:graphic>
          <a:graphicData uri="http://schemas.openxmlformats.org/presentationml/2006/ole">
            <p:oleObj spid="_x0000_s28727" name="Equation" r:id="rId8" imgW="164957" imgH="241091" progId="Equation.3">
              <p:embed/>
            </p:oleObj>
          </a:graphicData>
        </a:graphic>
      </p:graphicFrame>
      <p:graphicFrame>
        <p:nvGraphicFramePr>
          <p:cNvPr id="18451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579611"/>
              </p:ext>
            </p:extLst>
          </p:nvPr>
        </p:nvGraphicFramePr>
        <p:xfrm>
          <a:off x="1833563" y="3208338"/>
          <a:ext cx="439737" cy="439737"/>
        </p:xfrm>
        <a:graphic>
          <a:graphicData uri="http://schemas.openxmlformats.org/presentationml/2006/ole">
            <p:oleObj spid="_x0000_s28728" name="Equation" r:id="rId9" imgW="253780" imgH="253780" progId="Equation.3">
              <p:embed/>
            </p:oleObj>
          </a:graphicData>
        </a:graphic>
      </p:graphicFrame>
      <p:graphicFrame>
        <p:nvGraphicFramePr>
          <p:cNvPr id="1845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4030217"/>
              </p:ext>
            </p:extLst>
          </p:nvPr>
        </p:nvGraphicFramePr>
        <p:xfrm>
          <a:off x="703263" y="2446338"/>
          <a:ext cx="314325" cy="420687"/>
        </p:xfrm>
        <a:graphic>
          <a:graphicData uri="http://schemas.openxmlformats.org/presentationml/2006/ole">
            <p:oleObj spid="_x0000_s28729" name="Equation" r:id="rId10" imgW="152268" imgH="203024" progId="Equation.3">
              <p:embed/>
            </p:oleObj>
          </a:graphicData>
        </a:graphic>
      </p:graphicFrame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4556125" y="3692525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…. laboratory magnetic field </a:t>
            </a:r>
          </a:p>
        </p:txBody>
      </p:sp>
      <p:sp>
        <p:nvSpPr>
          <p:cNvPr id="18454" name="Text Box 8"/>
          <p:cNvSpPr txBox="1">
            <a:spLocks noChangeArrowheads="1"/>
          </p:cNvSpPr>
          <p:nvPr/>
        </p:nvSpPr>
        <p:spPr bwMode="auto">
          <a:xfrm>
            <a:off x="4562475" y="4479925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…electric field in A</a:t>
            </a:r>
            <a:r>
              <a:rPr lang="en-US" sz="2400" baseline="-250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-250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</a:t>
            </a:r>
            <a:r>
              <a:rPr lang="en-US" sz="24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Lamb shift measurement with external magnetic field</a:t>
            </a:r>
          </a:p>
        </p:txBody>
      </p:sp>
      <p:pic>
        <p:nvPicPr>
          <p:cNvPr id="62503" name="Picture 3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48" y="4223332"/>
            <a:ext cx="877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638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Extrapolation to the target</a:t>
            </a:r>
            <a:endParaRPr lang="ro-RO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  <a:sym typeface="Symbol" pitchFamily="18" charset="2"/>
            </a:endParaRPr>
          </a:p>
        </p:txBody>
      </p:sp>
      <p:pic>
        <p:nvPicPr>
          <p:cNvPr id="16389" name="Picture 1" descr="SciFiXYnoW2"/>
          <p:cNvPicPr>
            <a:picLocks noChangeAspect="1" noChangeArrowheads="1"/>
          </p:cNvPicPr>
          <p:nvPr/>
        </p:nvPicPr>
        <p:blipFill>
          <a:blip r:embed="rId3" cstate="print"/>
          <a:srcRect l="395" t="526" r="395" b="526"/>
          <a:stretch>
            <a:fillRect/>
          </a:stretch>
        </p:blipFill>
        <p:spPr bwMode="auto">
          <a:xfrm>
            <a:off x="885825" y="1063625"/>
            <a:ext cx="70993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1487819"/>
              </p:ext>
            </p:extLst>
          </p:nvPr>
        </p:nvGraphicFramePr>
        <p:xfrm>
          <a:off x="391707" y="1143000"/>
          <a:ext cx="4828365" cy="5091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581"/>
                <a:gridCol w="464576"/>
                <a:gridCol w="360040"/>
                <a:gridCol w="360040"/>
                <a:gridCol w="363374"/>
                <a:gridCol w="356706"/>
                <a:gridCol w="432048"/>
              </a:tblGrid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sym typeface="Symbol"/>
                        </a:rPr>
                        <a:t>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H=0.4 </a:t>
                      </a:r>
                      <a:r>
                        <a:rPr lang="en-GB" sz="14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328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317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H=0.6 </a:t>
                      </a:r>
                      <a:r>
                        <a:rPr lang="en-GB" sz="14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325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304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H=0.8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H=1.0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317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276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H=1.2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312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263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H=1.4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H=1.6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228600"/>
            <a:ext cx="31418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H=0.0 T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=1 N</a:t>
            </a:r>
            <a:r>
              <a:rPr kumimoji="0" lang="en-GB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=330 ± 40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H=0.1 T 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=1 N</a:t>
            </a:r>
            <a:r>
              <a:rPr kumimoji="0" lang="en-GB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=330 (1-0.7%)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580112" y="3356992"/>
                <a:ext cx="3096344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Δ</a:t>
                </a:r>
                <a:r>
                  <a:rPr lang="en-US" sz="2400" baseline="-250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2s-2p </a:t>
                </a:r>
                <a:r>
                  <a:rPr lang="en-US" sz="24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can be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measured at H = 1.4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8000"/>
                        </a:solidFill>
                        <a:latin typeface="Cambria Math"/>
                      </a:rPr>
                      <m:t>÷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 1.6 T with 60% precision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using </a:t>
                </a:r>
                <a:r>
                  <a:rPr lang="en-US" sz="24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low level background events and with 50% precision using low level and medium level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background events</a:t>
                </a:r>
                <a:r>
                  <a:rPr lang="en-US" sz="24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. 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56992"/>
                <a:ext cx="3096344" cy="304698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953" t="-1600" r="-3543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03238" y="381000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V</a:t>
            </a:r>
            <a:r>
              <a:rPr lang="en-US" b="1" dirty="0" smtClean="0">
                <a:solidFill>
                  <a:schemeClr val="accent1"/>
                </a:solidFill>
              </a:rPr>
              <a:t>. </a:t>
            </a:r>
            <a:r>
              <a:rPr lang="en-US" b="1" dirty="0" err="1" smtClean="0">
                <a:solidFill>
                  <a:schemeClr val="accent1"/>
                </a:solidFill>
              </a:rPr>
              <a:t>Brekhovskikh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2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Magnetic Field </a:t>
            </a:r>
            <a:r>
              <a:rPr lang="en-GB" sz="2800" b="1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 - </a:t>
            </a:r>
            <a:r>
              <a:rPr lang="en-GB" sz="2800" b="1" dirty="0" smtClean="0">
                <a:solidFill>
                  <a:schemeClr val="accent1"/>
                </a:solidFill>
              </a:rPr>
              <a:t>1.0 T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9740954"/>
              </p:ext>
            </p:extLst>
          </p:nvPr>
        </p:nvGraphicFramePr>
        <p:xfrm>
          <a:off x="487426" y="799319"/>
          <a:ext cx="8229603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381"/>
                <a:gridCol w="896134"/>
                <a:gridCol w="896134"/>
                <a:gridCol w="896134"/>
                <a:gridCol w="896709"/>
                <a:gridCol w="896134"/>
                <a:gridCol w="896134"/>
                <a:gridCol w="896134"/>
                <a:gridCol w="896709"/>
              </a:tblGrid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∑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n,%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0.42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1.002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1.17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3.94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46.8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69.3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177.66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5.64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19.02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43.68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84.47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144.32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225.89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334.49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857.50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</a:t>
                      </a:r>
                      <a:r>
                        <a:rPr lang="en-GB" sz="1100" baseline="-25000">
                          <a:effectLst/>
                        </a:rPr>
                        <a:t>n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0.0075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0.0254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0.0603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0.1177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0.2034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0.3231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0.4822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1.2197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1.162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3.656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6.302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6.571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5.011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3.461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2.397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28.561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5.609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17.647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30.418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31.715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24.188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16.703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11.572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137.85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0.0714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0.1595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0.1193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0.0701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0.0429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0.0239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0.499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r>
                        <a:rPr lang="en-GB" sz="1100" baseline="30000">
                          <a:effectLst/>
                        </a:rPr>
                        <a:t>eff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0.0710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0.1557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0.1124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0.0624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0.0349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0.0171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0.0070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0.4605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228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Magnetic Field 1.0 T 	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40%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317.273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1932371"/>
              </p:ext>
            </p:extLst>
          </p:nvPr>
        </p:nvGraphicFramePr>
        <p:xfrm>
          <a:off x="457198" y="2697162"/>
          <a:ext cx="8229603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381"/>
                <a:gridCol w="896134"/>
                <a:gridCol w="896134"/>
                <a:gridCol w="896134"/>
                <a:gridCol w="896709"/>
                <a:gridCol w="896134"/>
                <a:gridCol w="896134"/>
                <a:gridCol w="896134"/>
                <a:gridCol w="896709"/>
              </a:tblGrid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∑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n,%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1.002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1.17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3.94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46.8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69.3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177.66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5.64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19.02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43.68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84.47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144.32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225.89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334.49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857.50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</a:t>
                      </a:r>
                      <a:r>
                        <a:rPr lang="en-GB" sz="1100" baseline="-25000">
                          <a:effectLst/>
                        </a:rPr>
                        <a:t>n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0.0188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0.0636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0.1507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0.2943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0.5086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0.8076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1.2056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3.0492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2.653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2.429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1.535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0.933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0.590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0.395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9.659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5.416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12.806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11.726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7.412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4.504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2.849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1.907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46.622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0.0714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0.1595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0.1193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0.0701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0.0429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0.0239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0.499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r>
                        <a:rPr lang="en-GB" sz="1100" baseline="30000">
                          <a:effectLst/>
                        </a:rPr>
                        <a:t>eff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0.0683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0.1369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0.0821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0.0335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0.0118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0.0030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0.0005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0.3362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</a:tbl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23730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Magnetic Field 1.0 T 	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100%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276.147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9928907"/>
              </p:ext>
            </p:extLst>
          </p:nvPr>
        </p:nvGraphicFramePr>
        <p:xfrm>
          <a:off x="457200" y="4602162"/>
          <a:ext cx="8153400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572"/>
                <a:gridCol w="887836"/>
                <a:gridCol w="887836"/>
                <a:gridCol w="887836"/>
                <a:gridCol w="888406"/>
                <a:gridCol w="887836"/>
                <a:gridCol w="888406"/>
                <a:gridCol w="887836"/>
                <a:gridCol w="887836"/>
              </a:tblGrid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∑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n,%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1.002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3.94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46.8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69.3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177.66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5.64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19.02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43.68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84.47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144.32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225.89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334.49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857.50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</a:t>
                      </a:r>
                      <a:r>
                        <a:rPr lang="en-GB" sz="1100" baseline="-25000">
                          <a:effectLst/>
                        </a:rPr>
                        <a:t>n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0.0301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0.1017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0.2411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0.4709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0.8137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1.2922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1.9289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4.8788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1.055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1.757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1.135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0.634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0.372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0.233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5.339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5.092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8.483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5.476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3.059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1.793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25.774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0.0714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0.1595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0.1193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0.0701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0.0429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0.0239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0.499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r>
                        <a:rPr lang="en-GB" sz="1100" baseline="30000">
                          <a:effectLst/>
                        </a:rPr>
                        <a:t>eff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0.0637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0.1079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0.0458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0.0106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0.0001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3.87∙10</a:t>
                      </a:r>
                      <a:r>
                        <a:rPr lang="en-GB" sz="1100" baseline="30000">
                          <a:effectLst/>
                        </a:rPr>
                        <a:t>-6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0.2296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42647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Magnetic Field 1.0 T 	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160%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240.908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CERN, Geneva - Monday 26, September, 2011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>
                <a:solidFill>
                  <a:schemeClr val="accent1"/>
                </a:solidFill>
              </a:rPr>
              <a:t>Brekhovskikh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9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Text Box 12"/>
          <p:cNvSpPr txBox="1">
            <a:spLocks noChangeArrowheads="1"/>
          </p:cNvSpPr>
          <p:nvPr/>
        </p:nvSpPr>
        <p:spPr bwMode="auto">
          <a:xfrm>
            <a:off x="579438" y="5334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L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Nemenov</a:t>
            </a:r>
            <a:r>
              <a:rPr lang="en-US" b="1" dirty="0">
                <a:solidFill>
                  <a:schemeClr val="accent1"/>
                </a:solidFill>
              </a:rPr>
              <a:t>, V. </a:t>
            </a:r>
            <a:r>
              <a:rPr lang="en-US" b="1" dirty="0" err="1">
                <a:solidFill>
                  <a:schemeClr val="accent1"/>
                </a:solidFill>
              </a:rPr>
              <a:t>Ovsiannikov</a:t>
            </a:r>
            <a:r>
              <a:rPr lang="en-US" b="1" dirty="0">
                <a:solidFill>
                  <a:schemeClr val="accent1"/>
                </a:solidFill>
              </a:rPr>
              <a:t> (P. L. 2oo1)</a:t>
            </a:r>
          </a:p>
        </p:txBody>
      </p:sp>
      <p:sp>
        <p:nvSpPr>
          <p:cNvPr id="5174" name="Rectangle 12"/>
          <p:cNvSpPr>
            <a:spLocks noChangeArrowheads="1"/>
          </p:cNvSpPr>
          <p:nvPr/>
        </p:nvSpPr>
        <p:spPr bwMode="auto">
          <a:xfrm>
            <a:off x="3962400" y="10255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F – strength of electric field in </a:t>
            </a:r>
            <a:r>
              <a:rPr lang="en-US" b="1" dirty="0"/>
              <a:t>A</a:t>
            </a:r>
            <a:r>
              <a:rPr lang="en-US" b="1" baseline="-25000" dirty="0"/>
              <a:t>2π</a:t>
            </a:r>
            <a:r>
              <a:rPr lang="en-US" b="1" dirty="0"/>
              <a:t> </a:t>
            </a:r>
            <a:r>
              <a:rPr lang="en-US" b="1" dirty="0" err="1" smtClean="0"/>
              <a:t>c.m.s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177" name="Rectangle 15"/>
          <p:cNvSpPr>
            <a:spLocks noChangeArrowheads="1"/>
          </p:cNvSpPr>
          <p:nvPr/>
        </p:nvSpPr>
        <p:spPr bwMode="auto">
          <a:xfrm>
            <a:off x="1219200" y="2297112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→  m must be 0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32273" y="2667000"/>
                <a:ext cx="2544927" cy="62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/>
                              <a:ea typeface="Cambria Math"/>
                            </a:rPr>
                            <m:t>𝛀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𝐧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=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𝟐𝐬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𝟐𝐩</m:t>
                              </m:r>
                            </m:sub>
                          </m:sSub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73" y="2667000"/>
                <a:ext cx="2544927" cy="62138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76" name="Rectangle 14"/>
          <p:cNvSpPr>
            <a:spLocks noChangeArrowheads="1"/>
          </p:cNvSpPr>
          <p:nvPr/>
        </p:nvSpPr>
        <p:spPr bwMode="auto">
          <a:xfrm>
            <a:off x="2514600" y="1767711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B</a:t>
            </a:r>
            <a:r>
              <a:rPr lang="en-US" b="1" baseline="-25000" dirty="0" smtClean="0"/>
              <a:t>L </a:t>
            </a:r>
            <a:r>
              <a:rPr lang="en-US" b="1" dirty="0" smtClean="0"/>
              <a:t>in </a:t>
            </a:r>
            <a:r>
              <a:rPr lang="en-US" b="1" dirty="0"/>
              <a:t>lab. syst.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5029200"/>
            <a:ext cx="7696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b="1" dirty="0"/>
              <a:t>CONCLUSION: </a:t>
            </a:r>
            <a:r>
              <a:rPr lang="en-US" sz="1900" b="1" dirty="0" smtClean="0"/>
              <a:t>the lifetimes for long-lived states can be calculated using only one parameter </a:t>
            </a:r>
            <a:r>
              <a:rPr lang="en-US" sz="2000" b="1" dirty="0" smtClean="0"/>
              <a:t>→ </a:t>
            </a:r>
            <a:r>
              <a:rPr lang="en-US" sz="1900" b="1" dirty="0" smtClean="0"/>
              <a:t>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2s</a:t>
            </a:r>
            <a:r>
              <a:rPr lang="en-US" sz="2000" b="1" dirty="0" smtClean="0"/>
              <a:t>-E</a:t>
            </a:r>
            <a:r>
              <a:rPr lang="en-US" sz="2000" b="1" baseline="-25000" dirty="0" smtClean="0"/>
              <a:t>2p</a:t>
            </a:r>
            <a:r>
              <a:rPr lang="en-US" sz="1900" b="1" dirty="0" smtClean="0"/>
              <a:t>. </a:t>
            </a:r>
            <a:endParaRPr lang="en-US" sz="19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33800" y="3507056"/>
                <a:ext cx="1864485" cy="760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0" dirty="0"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𝟐𝐬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𝟐𝐩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507056"/>
                <a:ext cx="1864485" cy="7601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2890" y="2743200"/>
            <a:ext cx="1524000" cy="720838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524000" y="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</a:rPr>
              <a:t>The lifetime  </a:t>
            </a:r>
            <a:r>
              <a:rPr lang="en-US" sz="2800" b="1" dirty="0">
                <a:solidFill>
                  <a:schemeClr val="accent1"/>
                </a:solidFill>
              </a:rPr>
              <a:t>of 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in electric field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14400" y="5791200"/>
                <a:ext cx="7739744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900" b="1" dirty="0" smtClean="0"/>
                  <a:t>The probability W(m=0) of </a:t>
                </a:r>
                <a:r>
                  <a:rPr lang="en-US" sz="2000" b="1" dirty="0"/>
                  <a:t>A</a:t>
                </a:r>
                <a:r>
                  <a:rPr lang="en-US" sz="2000" b="1" baseline="-25000" dirty="0"/>
                  <a:t>2π</a:t>
                </a:r>
                <a:r>
                  <a:rPr lang="en-US" sz="1900" b="1" dirty="0" smtClean="0"/>
                  <a:t> to have m=0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9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900" b="1" i="0" smtClean="0">
                            <a:latin typeface="Cambria Math"/>
                          </a:rPr>
                          <m:t>𝐅</m:t>
                        </m:r>
                      </m:e>
                    </m:acc>
                  </m:oMath>
                </a14:m>
                <a:r>
                  <a:rPr lang="en-US" sz="1900" b="1" dirty="0" smtClean="0"/>
                  <a:t> will be calculated by           L. </a:t>
                </a:r>
                <a:r>
                  <a:rPr lang="en-US" sz="1900" b="1" dirty="0" err="1" smtClean="0"/>
                  <a:t>Afanasev</a:t>
                </a:r>
                <a:r>
                  <a:rPr lang="en-US" sz="1900" b="1" dirty="0" smtClean="0"/>
                  <a:t>. The preliminary value is W (m=0)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/>
                        <a:ea typeface="Cambria Math"/>
                      </a:rPr>
                      <m:t> ≈</m:t>
                    </m:r>
                  </m:oMath>
                </a14:m>
                <a:r>
                  <a:rPr lang="en-US" sz="1900" b="1" dirty="0" smtClean="0"/>
                  <a:t> 50%. </a:t>
                </a:r>
                <a:endParaRPr lang="en-US" sz="1900" b="1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91200"/>
                <a:ext cx="7739744" cy="7126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09" t="-12821" r="-70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5600" y="4267200"/>
            <a:ext cx="3200400" cy="69269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838200"/>
            <a:ext cx="2063129" cy="825419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r>
              <a:rPr lang="en-US" dirty="0" err="1" smtClean="0">
                <a:noFill/>
              </a:rPr>
              <a:t>mmmmmmmmmmm</a:t>
            </a:r>
            <a:endParaRPr lang="en-US" dirty="0">
              <a:noFill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43000" y="1752600"/>
                <a:ext cx="1365309" cy="429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𝐅</m:t>
                          </m:r>
                          <m:r>
                            <a:rPr lang="en-US" sz="2000" b="1" i="0">
                              <a:latin typeface="Cambria Math"/>
                            </a:rPr>
                            <m:t>=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𝛃𝛄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52600"/>
                <a:ext cx="1365309" cy="42992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187491" y="3497477"/>
                <a:ext cx="1813509" cy="69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𝐧</m:t>
                          </m:r>
                        </m:sub>
                      </m:sSub>
                      <m:r>
                        <a:rPr lang="en-US" sz="20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𝛏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sz="2000" b="1" i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0"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91" y="3497477"/>
                <a:ext cx="1813509" cy="69352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12326" y="3645914"/>
                <a:ext cx="2469074" cy="432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>
                          <a:latin typeface="Cambria Math"/>
                        </a:rPr>
                        <m:t>𝛏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/>
                            </a:rPr>
                            <m:t>𝟐𝐬</m:t>
                          </m:r>
                          <m:r>
                            <a:rPr lang="en-US" sz="2000" b="1" i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𝟐𝐩</m:t>
                          </m:r>
                        </m:e>
                      </m:d>
                      <m:r>
                        <a:rPr lang="en-US" sz="2000" b="1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0"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26" y="3645914"/>
                <a:ext cx="2469074" cy="43210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368" y="1600200"/>
            <a:ext cx="6043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576" y="333375"/>
            <a:ext cx="7946847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34E45-27C2-47AA-BF06-FAD0701EB130}" type="slidenum">
              <a:rPr lang="ru-RU" smtClean="0"/>
              <a:pPr/>
              <a:t>55</a:t>
            </a:fld>
            <a:endParaRPr lang="ru-RU" smtClean="0"/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BFE4043-77E4-45B1-9ACF-1D99843A4CE9}" type="slidenum">
              <a:rPr lang="ru-RU" sz="1400">
                <a:solidFill>
                  <a:schemeClr val="tx1"/>
                </a:solidFill>
              </a:rPr>
              <a:pPr algn="r"/>
              <a:t>55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7652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B9EEB9-0AE7-4385-849B-2DA065DF2B9F}" type="slidenum">
              <a:rPr lang="ru-RU" sz="1400">
                <a:solidFill>
                  <a:schemeClr val="tx1"/>
                </a:solidFill>
              </a:rPr>
              <a:pPr algn="r"/>
              <a:t>55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7653" name="Text Box 27"/>
          <p:cNvSpPr txBox="1">
            <a:spLocks noChangeArrowheads="1"/>
          </p:cNvSpPr>
          <p:nvPr/>
        </p:nvSpPr>
        <p:spPr bwMode="auto">
          <a:xfrm>
            <a:off x="623888" y="5676900"/>
            <a:ext cx="2208212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For p</a:t>
            </a:r>
            <a:r>
              <a:rPr lang="en-US" baseline="-25000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= 4.5 GeV/c 	(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 = 16.1)</a:t>
            </a:r>
          </a:p>
        </p:txBody>
      </p:sp>
      <p:sp>
        <p:nvSpPr>
          <p:cNvPr id="27654" name="Text Box 29"/>
          <p:cNvSpPr txBox="1">
            <a:spLocks noChangeArrowheads="1"/>
          </p:cNvSpPr>
          <p:nvPr/>
        </p:nvSpPr>
        <p:spPr bwMode="auto">
          <a:xfrm>
            <a:off x="3041650" y="5548313"/>
            <a:ext cx="54784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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 2.9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10 </a:t>
            </a:r>
            <a:r>
              <a:rPr lang="en-US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15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 ,     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1.4 × 10 </a:t>
            </a:r>
            <a:r>
              <a:rPr lang="en-US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3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cm</a:t>
            </a:r>
          </a:p>
          <a:p>
            <a:pPr defTabSz="912813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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 2.3 × 10 </a:t>
            </a:r>
            <a:r>
              <a:rPr lang="en-US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14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s ,     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 1.1 × 10 </a:t>
            </a:r>
            <a:r>
              <a:rPr lang="en-US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2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cm</a:t>
            </a:r>
          </a:p>
          <a:p>
            <a:pPr defTabSz="912813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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 1.17 × 10 </a:t>
            </a:r>
            <a:r>
              <a:rPr lang="en-US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11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s ,   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 5.7 cm, 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 19 cm,</a:t>
            </a:r>
          </a:p>
          <a:p>
            <a:pPr defTabSz="912813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				 </a:t>
            </a:r>
            <a:r>
              <a:rPr lang="en-US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4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 43 cm</a:t>
            </a:r>
          </a:p>
        </p:txBody>
      </p:sp>
      <p:sp>
        <p:nvSpPr>
          <p:cNvPr id="27655" name="AutoShape 30"/>
          <p:cNvSpPr>
            <a:spLocks/>
          </p:cNvSpPr>
          <p:nvPr/>
        </p:nvSpPr>
        <p:spPr bwMode="auto">
          <a:xfrm>
            <a:off x="2928938" y="5530850"/>
            <a:ext cx="209550" cy="973138"/>
          </a:xfrm>
          <a:prstGeom prst="leftBrace">
            <a:avLst>
              <a:gd name="adj1" fmla="val 387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9700" y="1701800"/>
            <a:ext cx="5757863" cy="3613150"/>
            <a:chOff x="709880" y="900385"/>
            <a:chExt cx="8092476" cy="4581972"/>
          </a:xfrm>
        </p:grpSpPr>
        <p:pic>
          <p:nvPicPr>
            <p:cNvPr id="27660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880" y="900385"/>
              <a:ext cx="8064927" cy="45819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7661" name="Oval 18"/>
            <p:cNvSpPr>
              <a:spLocks noChangeArrowheads="1"/>
            </p:cNvSpPr>
            <p:nvPr/>
          </p:nvSpPr>
          <p:spPr bwMode="auto">
            <a:xfrm>
              <a:off x="5787852" y="3737987"/>
              <a:ext cx="3014504" cy="1376624"/>
            </a:xfrm>
            <a:prstGeom prst="ellipse">
              <a:avLst/>
            </a:prstGeom>
            <a:solidFill>
              <a:srgbClr val="FFFF00">
                <a:alpha val="3098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7657" name="TextBox 20"/>
          <p:cNvSpPr txBox="1">
            <a:spLocks noChangeArrowheads="1"/>
          </p:cNvSpPr>
          <p:nvPr/>
        </p:nvSpPr>
        <p:spPr bwMode="auto">
          <a:xfrm>
            <a:off x="0" y="708025"/>
            <a:ext cx="8975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800" i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i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decay in the 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-state is forbidden by angular momentum conservation. So the lifetime of the 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800" i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atom in the 2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state (τ</a:t>
            </a:r>
            <a:r>
              <a:rPr lang="en-US" sz="1800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i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=1.17 ·10</a:t>
            </a:r>
            <a:r>
              <a:rPr lang="en-US" sz="18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s) is determined by the 2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radiative transition with a subsequent annihilation in 1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state  (τ</a:t>
            </a:r>
            <a:r>
              <a:rPr lang="en-US" sz="1800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i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=3 ·10</a:t>
            </a:r>
            <a:r>
              <a:rPr lang="en-US" sz="18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s):    </a:t>
            </a:r>
            <a:r>
              <a:rPr lang="el-GR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18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5919788" y="1549400"/>
            <a:ext cx="30845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lifetime of the 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-states is about 10</a:t>
            </a:r>
            <a:r>
              <a:rPr lang="en-US" sz="18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larger than the </a:t>
            </a:r>
            <a:r>
              <a: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-states, so it is possible to measure the </a:t>
            </a:r>
            <a:r>
              <a:rPr lang="en-US" sz="1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energy difference of these levels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by exerting an </a:t>
            </a:r>
            <a:r>
              <a:rPr lang="en-US" sz="1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electric field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(Stark effect)</a:t>
            </a:r>
            <a:r>
              <a:rPr lang="en-US" sz="1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 the atom and tracking the field dependence of the decay probability.</a:t>
            </a:r>
          </a:p>
          <a:p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influence of an </a:t>
            </a:r>
            <a:r>
              <a:rPr lang="en-US" sz="1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magnetic field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 the A</a:t>
            </a:r>
            <a:r>
              <a:rPr lang="en-US" sz="1800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800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US" sz="1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atom lifetime opens the possibility to measure the </a:t>
            </a:r>
            <a:r>
              <a:rPr lang="en-US" sz="1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splitting between 2</a:t>
            </a:r>
            <a:r>
              <a:rPr lang="en-US" sz="1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and 2</a:t>
            </a:r>
            <a:r>
              <a:rPr lang="en-US" sz="1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levels.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1463" indent="-271463" algn="ctr">
              <a:lnSpc>
                <a:spcPct val="130000"/>
              </a:lnSpc>
              <a:tabLst>
                <a:tab pos="271463" algn="l"/>
              </a:tabLst>
              <a:defRPr/>
            </a:pP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Observation 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Shift of </a:t>
            </a:r>
            <a:r>
              <a:rPr lang="en-GB" sz="3600" b="1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Q</a:t>
            </a:r>
            <a:r>
              <a:rPr lang="en-GB" sz="3600" b="1" baseline="-25000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y</a:t>
            </a:r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(June-August) </a:t>
            </a:r>
            <a:r>
              <a:rPr lang="en-GB" sz="3600" b="1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3600" b="1" baseline="30000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600" b="1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36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 </a:t>
            </a:r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data</a:t>
            </a:r>
            <a:endParaRPr lang="en-GB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6248400"/>
            <a:ext cx="304800" cy="3048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4724400" y="62484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6248400"/>
            <a:ext cx="2987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Pairs generated after magnet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0455" y="6211669"/>
            <a:ext cx="298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Pairs generated on Be target before magnet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79438" y="620713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Takeutchi</a:t>
            </a:r>
            <a:r>
              <a:rPr lang="en-US" b="1" dirty="0" smtClean="0">
                <a:solidFill>
                  <a:schemeClr val="accent1"/>
                </a:solidFill>
              </a:rPr>
              <a:t>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1437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/>
          <p:nvPr/>
        </p:nvGrpSpPr>
        <p:grpSpPr>
          <a:xfrm>
            <a:off x="2139806" y="1382965"/>
            <a:ext cx="533400" cy="533400"/>
            <a:chOff x="1828800" y="1579084"/>
            <a:chExt cx="533400" cy="533400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1828800" y="1579084"/>
              <a:ext cx="304800" cy="304800"/>
            </a:xfrm>
            <a:prstGeom prst="ellipse">
              <a:avLst/>
            </a:prstGeom>
            <a:grp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stCxn id="3" idx="5"/>
            </p:cNvCxnSpPr>
            <p:nvPr/>
          </p:nvCxnSpPr>
          <p:spPr>
            <a:xfrm>
              <a:off x="2088963" y="1839247"/>
              <a:ext cx="273237" cy="273237"/>
            </a:xfrm>
            <a:prstGeom prst="straightConnector1">
              <a:avLst/>
            </a:prstGeom>
            <a:grpFill/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"/>
          <p:cNvGrpSpPr/>
          <p:nvPr/>
        </p:nvGrpSpPr>
        <p:grpSpPr>
          <a:xfrm>
            <a:off x="3352800" y="1779746"/>
            <a:ext cx="549181" cy="582454"/>
            <a:chOff x="3352800" y="1551146"/>
            <a:chExt cx="549181" cy="582454"/>
          </a:xfrm>
        </p:grpSpPr>
        <p:sp>
          <p:nvSpPr>
            <p:cNvPr id="10" name="Oval 9"/>
            <p:cNvSpPr/>
            <p:nvPr/>
          </p:nvSpPr>
          <p:spPr>
            <a:xfrm>
              <a:off x="3597181" y="1551146"/>
              <a:ext cx="304800" cy="304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/>
          </p:nvCxnSpPr>
          <p:spPr>
            <a:xfrm flipH="1">
              <a:off x="3352800" y="1811309"/>
              <a:ext cx="289018" cy="3222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62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/>
        </p:nvSpPr>
        <p:spPr bwMode="auto">
          <a:xfrm>
            <a:off x="533400" y="330200"/>
            <a:ext cx="817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A</a:t>
            </a:r>
            <a:r>
              <a:rPr lang="en-US" sz="32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Energy Levels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051" name="Text Box 12"/>
          <p:cNvSpPr txBox="1">
            <a:spLocks noChangeArrowheads="1"/>
          </p:cNvSpPr>
          <p:nvPr/>
        </p:nvSpPr>
        <p:spPr bwMode="auto">
          <a:xfrm>
            <a:off x="762000" y="696912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J. </a:t>
            </a:r>
            <a:r>
              <a:rPr lang="en-US" b="1" dirty="0" err="1">
                <a:solidFill>
                  <a:schemeClr val="accent1"/>
                </a:solidFill>
              </a:rPr>
              <a:t>Schweizer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[PL B (2004)]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838200" y="877669"/>
            <a:ext cx="257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For </a:t>
            </a:r>
            <a:r>
              <a:rPr lang="en-US" b="1" dirty="0">
                <a:cs typeface="Times New Roman" pitchFamily="18" charset="0"/>
              </a:rPr>
              <a:t>Coulomb </a:t>
            </a:r>
            <a:r>
              <a:rPr lang="en-US" b="1" dirty="0" smtClean="0">
                <a:cs typeface="Times New Roman" pitchFamily="18" charset="0"/>
              </a:rPr>
              <a:t>potential  </a:t>
            </a:r>
          </a:p>
          <a:p>
            <a:r>
              <a:rPr lang="en-US" b="1" dirty="0" smtClean="0">
                <a:cs typeface="Times New Roman" pitchFamily="18" charset="0"/>
              </a:rPr>
              <a:t>E depends on</a:t>
            </a:r>
            <a:r>
              <a:rPr lang="en-US" b="1" dirty="0">
                <a:cs typeface="Times New Roman" pitchFamily="18" charset="0"/>
              </a:rPr>
              <a:t> n only.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6324600"/>
            <a:ext cx="80660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/>
              <a:t>CONCLUSION: one parameter (</a:t>
            </a:r>
            <a:r>
              <a:rPr lang="en-US" sz="1900" b="1" dirty="0" smtClean="0"/>
              <a:t>2a</a:t>
            </a:r>
            <a:r>
              <a:rPr lang="en-US" sz="1900" b="1" baseline="-25000" dirty="0" smtClean="0"/>
              <a:t>0</a:t>
            </a:r>
            <a:r>
              <a:rPr lang="en-US" sz="1900" b="1" dirty="0" smtClean="0"/>
              <a:t>+a</a:t>
            </a:r>
            <a:r>
              <a:rPr lang="en-US" sz="1900" b="1" baseline="-25000" dirty="0" smtClean="0"/>
              <a:t>2</a:t>
            </a:r>
            <a:r>
              <a:rPr lang="en-US" sz="1900" b="1" dirty="0" smtClean="0"/>
              <a:t>) allows to calculate </a:t>
            </a:r>
            <a:r>
              <a:rPr lang="en-US" sz="1900" b="1" dirty="0"/>
              <a:t>all </a:t>
            </a:r>
            <a:r>
              <a:rPr lang="en-US" sz="1900" b="1" dirty="0" err="1"/>
              <a:t>Δ</a:t>
            </a:r>
            <a:r>
              <a:rPr lang="en-US" sz="1900" b="1" baseline="-25000" dirty="0" err="1"/>
              <a:t>ns-np</a:t>
            </a:r>
            <a:r>
              <a:rPr lang="en-US" sz="1900" b="1" baseline="-25000" dirty="0"/>
              <a:t> </a:t>
            </a:r>
            <a:r>
              <a:rPr lang="en-US" sz="1900" b="1" dirty="0"/>
              <a:t>values. 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57200" y="-66020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</a:rPr>
              <a:t>ENERGY SPLITTING MEASUREMENT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453919" y="1524000"/>
            <a:ext cx="7928081" cy="4711579"/>
            <a:chOff x="453919" y="1524000"/>
            <a:chExt cx="7928081" cy="4711579"/>
          </a:xfrm>
        </p:grpSpPr>
        <p:sp>
          <p:nvSpPr>
            <p:cNvPr id="6" name="Rectangle 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2000" y="4277305"/>
              <a:ext cx="2363019" cy="427618"/>
            </a:xfrm>
            <a:prstGeom prst="rect">
              <a:avLst/>
            </a:prstGeom>
            <a:blipFill rotWithShape="1">
              <a:blip r:embed="rId2" cstate="print"/>
              <a:stretch>
                <a:fillRect b="-985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7" name="Rectangle 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58234" y="4302153"/>
              <a:ext cx="2514600" cy="429028"/>
            </a:xfrm>
            <a:prstGeom prst="rect">
              <a:avLst/>
            </a:prstGeom>
            <a:blipFill rotWithShape="1">
              <a:blip r:embed="rId3" cstate="print"/>
              <a:stretch>
                <a:fillRect b="-985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5" name="Rectangle 1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81600" y="4907621"/>
              <a:ext cx="3200400" cy="450444"/>
            </a:xfrm>
            <a:prstGeom prst="rect">
              <a:avLst/>
            </a:prstGeom>
            <a:blipFill rotWithShape="1">
              <a:blip r:embed="rId4" cstate="print"/>
              <a:stretch>
                <a:fillRect b="-945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dirty="0">
                  <a:noFill/>
                </a:rPr>
                <a:t> 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8" y="1524000"/>
              <a:ext cx="6677025" cy="263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453919" y="4930280"/>
                  <a:ext cx="3114741" cy="4697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b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𝟐𝐬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𝟐𝐩</m:t>
                            </m:r>
                          </m:sub>
                          <m:sup>
                            <m:r>
                              <a:rPr lang="en-US" sz="2100" b="1" i="1">
                                <a:latin typeface="Cambria Math"/>
                              </a:rPr>
                              <m:t>𝐯𝐚𝐜</m:t>
                            </m:r>
                            <m:r>
                              <a:rPr lang="en-US" sz="21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𝐬𝐭𝐫</m:t>
                            </m:r>
                          </m:sup>
                        </m:sSubSup>
                        <m:r>
                          <a:rPr lang="en-US" sz="2100" b="1">
                            <a:latin typeface="Cambria Math"/>
                          </a:rPr>
                          <m:t>=</m:t>
                        </m:r>
                        <m:r>
                          <a:rPr lang="en-US" sz="2100" b="1" i="1">
                            <a:latin typeface="Cambria Math"/>
                          </a:rPr>
                          <m:t>−</m:t>
                        </m:r>
                        <m:r>
                          <a:rPr lang="en-US" sz="2100" b="1" i="1">
                            <a:latin typeface="Cambria Math"/>
                          </a:rPr>
                          <m:t>𝟎</m:t>
                        </m:r>
                        <m:r>
                          <a:rPr lang="en-US" sz="2100" b="1">
                            <a:latin typeface="Cambria Math"/>
                          </a:rPr>
                          <m:t>.</m:t>
                        </m:r>
                        <m:r>
                          <a:rPr lang="en-US" sz="2100" b="1" i="1">
                            <a:latin typeface="Cambria Math"/>
                          </a:rPr>
                          <m:t>𝟓𝟖</m:t>
                        </m:r>
                        <m:r>
                          <a:rPr lang="en-US" sz="2100" b="1">
                            <a:latin typeface="Cambria Math"/>
                          </a:rPr>
                          <m:t> </m:t>
                        </m:r>
                        <m:r>
                          <a:rPr lang="en-US" sz="2100" b="1" i="1">
                            <a:latin typeface="Cambria Math"/>
                          </a:rPr>
                          <m:t>𝐞𝐕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919" y="4930280"/>
                  <a:ext cx="3114741" cy="469744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5845255" y="4272610"/>
                  <a:ext cx="2452338" cy="4683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1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b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𝟐𝐬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𝟐𝐩</m:t>
                            </m:r>
                          </m:sub>
                          <m:sup>
                            <m:r>
                              <a:rPr lang="en-US" sz="2100" b="1" i="1">
                                <a:latin typeface="Cambria Math"/>
                              </a:rPr>
                              <m:t>𝐬𝐭𝐫</m:t>
                            </m:r>
                          </m:sup>
                        </m:sSubSup>
                        <m:r>
                          <a:rPr lang="en-US" sz="2100" b="1">
                            <a:latin typeface="Cambria Math"/>
                          </a:rPr>
                          <m:t>=</m:t>
                        </m:r>
                        <m:r>
                          <a:rPr lang="en-US" sz="2100" b="1" i="1">
                            <a:latin typeface="Cambria Math"/>
                          </a:rPr>
                          <m:t>−</m:t>
                        </m:r>
                        <m:r>
                          <a:rPr lang="en-US" sz="2100" b="1" i="1">
                            <a:latin typeface="Cambria Math"/>
                          </a:rPr>
                          <m:t>𝟎</m:t>
                        </m:r>
                        <m:r>
                          <a:rPr lang="en-US" sz="2100" b="1">
                            <a:latin typeface="Cambria Math"/>
                          </a:rPr>
                          <m:t>.</m:t>
                        </m:r>
                        <m:r>
                          <a:rPr lang="en-US" sz="2100" b="1" i="0" smtClean="0">
                            <a:latin typeface="Cambria Math"/>
                          </a:rPr>
                          <m:t>𝟒𝟕</m:t>
                        </m:r>
                        <m:r>
                          <a:rPr lang="en-US" sz="2100" b="1">
                            <a:latin typeface="Cambria Math"/>
                          </a:rPr>
                          <m:t> </m:t>
                        </m:r>
                        <m:r>
                          <a:rPr lang="en-US" sz="2100" b="1" i="1">
                            <a:latin typeface="Cambria Math"/>
                          </a:rPr>
                          <m:t>𝐞𝐕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255" y="4272610"/>
                  <a:ext cx="2452338" cy="468333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b="-7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501539" y="5486400"/>
                  <a:ext cx="4402487" cy="749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1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b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𝟐𝐬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𝟐𝐩</m:t>
                            </m:r>
                          </m:sub>
                          <m:sup>
                            <m:r>
                              <a:rPr lang="en-US" sz="2100" b="1" i="1">
                                <a:latin typeface="Cambria Math"/>
                              </a:rPr>
                              <m:t>𝐬𝐭𝐫</m:t>
                            </m:r>
                          </m:sup>
                        </m:sSubSup>
                        <m:r>
                          <a:rPr lang="en-US" sz="2100" b="1">
                            <a:latin typeface="Cambria Math"/>
                          </a:rPr>
                          <m:t>=</m:t>
                        </m:r>
                        <m:r>
                          <a:rPr lang="en-US" sz="21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  <m:sup>
                                <m:r>
                                  <a:rPr lang="en-US" sz="21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100" b="1" i="1">
                                    <a:latin typeface="Cambria Math"/>
                                  </a:rPr>
                                  <m:t>𝝅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100" b="1" i="1"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f>
                          <m:f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1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d>
                          <m:d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1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1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1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2100" b="1" i="1">
                            <a:latin typeface="Cambria Math"/>
                          </a:rPr>
                          <m:t>+…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539" y="5486400"/>
                  <a:ext cx="4402487" cy="749179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5334000" y="5506180"/>
                  <a:ext cx="2658485" cy="7292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1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b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𝐧𝐬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𝐧𝐩</m:t>
                            </m:r>
                          </m:sub>
                          <m:sup/>
                        </m:sSubSup>
                        <m:r>
                          <a:rPr lang="en-US" sz="2100" b="1">
                            <a:latin typeface="Cambria Math"/>
                          </a:rPr>
                          <m:t>=</m:t>
                        </m:r>
                        <m:r>
                          <a:rPr lang="en-US" sz="21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1">
                                    <a:latin typeface="Cambria Math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sz="2100" b="1" i="1">
                                    <a:latin typeface="Cambria Math"/>
                                  </a:rPr>
                                  <m:t>𝟐𝐬</m:t>
                                </m:r>
                                <m:r>
                                  <a:rPr lang="en-US" sz="21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100" b="1" i="1">
                                    <a:latin typeface="Cambria Math"/>
                                  </a:rPr>
                                  <m:t>𝟐𝐩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sz="2100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  <m:r>
                          <a:rPr lang="en-US" sz="2100" b="1">
                            <a:latin typeface="Cambria Math"/>
                          </a:rPr>
                          <m:t>∙</m:t>
                        </m:r>
                        <m:r>
                          <a:rPr lang="en-US" sz="2100" b="1" i="1">
                            <a:latin typeface="Cambria Math"/>
                          </a:rPr>
                          <m:t>𝟖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5506180"/>
                  <a:ext cx="2658485" cy="729239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17550" indent="-452438" algn="ctr" defTabSz="811213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Long-lived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3200" b="1" i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π</a:t>
            </a:r>
            <a:r>
              <a:rPr lang="en-US" sz="3200" b="1" baseline="3000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l-GR" sz="3200" b="1" i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π</a:t>
            </a:r>
            <a:r>
              <a:rPr lang="el-GR" sz="3200" b="1" baseline="3000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−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atoms</a:t>
            </a:r>
          </a:p>
        </p:txBody>
      </p:sp>
      <p:sp>
        <p:nvSpPr>
          <p:cNvPr id="33795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5C0943-8EAD-4461-B93F-243947BAA42F}" type="slidenum">
              <a:rPr lang="ru-RU" sz="1400">
                <a:solidFill>
                  <a:schemeClr val="tx1"/>
                </a:solidFill>
              </a:rPr>
              <a:pPr algn="r"/>
              <a:t>7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33796" name="TextBox 16"/>
          <p:cNvSpPr txBox="1">
            <a:spLocks noChangeArrowheads="1"/>
          </p:cNvSpPr>
          <p:nvPr/>
        </p:nvSpPr>
        <p:spPr bwMode="auto">
          <a:xfrm>
            <a:off x="323528" y="1052736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The observation of </a:t>
            </a:r>
            <a:r>
              <a:rPr lang="el-GR" sz="3200" b="1" i="1" dirty="0">
                <a:solidFill>
                  <a:srgbClr val="0033CC"/>
                </a:solidFill>
              </a:rPr>
              <a:t>ππ</a:t>
            </a:r>
            <a:r>
              <a:rPr lang="en-US" sz="3200" dirty="0">
                <a:solidFill>
                  <a:srgbClr val="0033CC"/>
                </a:solidFill>
              </a:rPr>
              <a:t> atom long-lived states opens the future possibility to </a:t>
            </a:r>
            <a:r>
              <a:rPr lang="en-US" sz="3200" dirty="0" smtClean="0">
                <a:solidFill>
                  <a:srgbClr val="0033CC"/>
                </a:solidFill>
              </a:rPr>
              <a:t>measure </a:t>
            </a:r>
            <a:r>
              <a:rPr lang="en-US" sz="3200" dirty="0">
                <a:solidFill>
                  <a:srgbClr val="0033CC"/>
                </a:solidFill>
              </a:rPr>
              <a:t>the energy difference between 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3200" dirty="0">
                <a:solidFill>
                  <a:srgbClr val="0033CC"/>
                </a:solidFill>
              </a:rPr>
              <a:t> and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3200" dirty="0">
                <a:solidFill>
                  <a:srgbClr val="0033CC"/>
                </a:solidFill>
              </a:rPr>
              <a:t> states </a:t>
            </a:r>
            <a:r>
              <a:rPr lang="en-US" sz="3200" i="1" dirty="0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en-US" sz="3200" i="1" dirty="0">
                <a:solidFill>
                  <a:srgbClr val="0033CC"/>
                </a:solidFill>
              </a:rPr>
              <a:t>E(</a:t>
            </a:r>
            <a:r>
              <a:rPr lang="en-US" sz="3200" b="1" i="1" dirty="0">
                <a:solidFill>
                  <a:srgbClr val="0033CC"/>
                </a:solidFill>
              </a:rPr>
              <a:t>ns</a:t>
            </a:r>
            <a:r>
              <a:rPr lang="en-US" sz="3200" dirty="0">
                <a:solidFill>
                  <a:srgbClr val="0033CC"/>
                </a:solidFill>
              </a:rPr>
              <a:t>-</a:t>
            </a:r>
            <a:r>
              <a:rPr lang="en-US" sz="3200" b="1" i="1" dirty="0" err="1">
                <a:solidFill>
                  <a:srgbClr val="0033CC"/>
                </a:solidFill>
              </a:rPr>
              <a:t>np</a:t>
            </a:r>
            <a:r>
              <a:rPr lang="en-US" sz="3200" i="1" dirty="0">
                <a:solidFill>
                  <a:srgbClr val="0033CC"/>
                </a:solidFill>
              </a:rPr>
              <a:t>)</a:t>
            </a:r>
            <a:r>
              <a:rPr lang="en-US" sz="3200" dirty="0">
                <a:solidFill>
                  <a:srgbClr val="0033CC"/>
                </a:solidFill>
              </a:rPr>
              <a:t> and the value of </a:t>
            </a:r>
            <a:r>
              <a:rPr lang="el-GR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3200" dirty="0">
                <a:solidFill>
                  <a:srgbClr val="0033CC"/>
                </a:solidFill>
              </a:rPr>
              <a:t> scattering lengths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|2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3200" dirty="0">
                <a:solidFill>
                  <a:srgbClr val="0033CC"/>
                </a:solidFill>
              </a:rPr>
              <a:t>. </a:t>
            </a:r>
          </a:p>
          <a:p>
            <a:endParaRPr lang="en-US" sz="3200" dirty="0">
              <a:solidFill>
                <a:srgbClr val="0033CC"/>
              </a:solidFill>
            </a:endParaRPr>
          </a:p>
          <a:p>
            <a:r>
              <a:rPr lang="en-US" sz="3200" dirty="0">
                <a:solidFill>
                  <a:srgbClr val="0033CC"/>
                </a:solidFill>
              </a:rPr>
              <a:t>If a resonance method can be applied </a:t>
            </a:r>
            <a:r>
              <a:rPr lang="en-US" sz="3200" dirty="0" smtClean="0">
                <a:solidFill>
                  <a:srgbClr val="0033CC"/>
                </a:solidFill>
              </a:rPr>
              <a:t>for </a:t>
            </a:r>
            <a:r>
              <a:rPr lang="en-US" sz="3200" dirty="0">
                <a:solidFill>
                  <a:srgbClr val="0033CC"/>
                </a:solidFill>
              </a:rPr>
              <a:t>the </a:t>
            </a:r>
            <a:r>
              <a:rPr lang="en-US" sz="3200" i="1" dirty="0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en-US" sz="3200" i="1" dirty="0">
                <a:solidFill>
                  <a:srgbClr val="0033CC"/>
                </a:solidFill>
              </a:rPr>
              <a:t>E(</a:t>
            </a:r>
            <a:r>
              <a:rPr lang="en-US" sz="3200" b="1" i="1" dirty="0">
                <a:solidFill>
                  <a:srgbClr val="0033CC"/>
                </a:solidFill>
              </a:rPr>
              <a:t>ns</a:t>
            </a:r>
            <a:r>
              <a:rPr lang="en-US" sz="3200" dirty="0">
                <a:solidFill>
                  <a:srgbClr val="0033CC"/>
                </a:solidFill>
              </a:rPr>
              <a:t>-</a:t>
            </a:r>
            <a:r>
              <a:rPr lang="en-US" sz="3200" b="1" i="1" dirty="0" err="1">
                <a:solidFill>
                  <a:srgbClr val="0033CC"/>
                </a:solidFill>
              </a:rPr>
              <a:t>np</a:t>
            </a:r>
            <a:r>
              <a:rPr lang="en-US" sz="3200" i="1" dirty="0">
                <a:solidFill>
                  <a:srgbClr val="0033CC"/>
                </a:solidFill>
              </a:rPr>
              <a:t>)</a:t>
            </a:r>
            <a:r>
              <a:rPr lang="en-US" sz="3200" dirty="0">
                <a:solidFill>
                  <a:srgbClr val="0033CC"/>
                </a:solidFill>
              </a:rPr>
              <a:t> measurement, then the precision of </a:t>
            </a:r>
            <a:r>
              <a:rPr lang="el-GR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3200" dirty="0">
                <a:solidFill>
                  <a:srgbClr val="0033CC"/>
                </a:solidFill>
              </a:rPr>
              <a:t> scattering length measurement can be improved by one order of magnitude relative to the precision of other methods.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95325"/>
            <a:ext cx="8542701" cy="5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3885"/>
            <a:ext cx="7629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2461</Words>
  <Application>Microsoft Office PowerPoint</Application>
  <PresentationFormat>On-screen Show (4:3)</PresentationFormat>
  <Paragraphs>805</Paragraphs>
  <Slides>56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Office Theme</vt:lpstr>
      <vt:lpstr>Формула</vt:lpstr>
      <vt:lpstr>Formel</vt:lpstr>
      <vt:lpstr>Equation</vt:lpstr>
      <vt:lpstr>Status report of the DIRAC experiment (PS 212)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Plan of 2011 run data processing</vt:lpstr>
      <vt:lpstr>Slide 20</vt:lpstr>
      <vt:lpstr>Slide 21</vt:lpstr>
      <vt:lpstr>Slide 22</vt:lpstr>
      <vt:lpstr>Permanent dipole magnet for DIRAC Permanent magnet material: Sm2Co17</vt:lpstr>
      <vt:lpstr>Magnet design</vt:lpstr>
      <vt:lpstr>Mechanical structure</vt:lpstr>
      <vt:lpstr>Permanent magnet with retractable device</vt:lpstr>
      <vt:lpstr>I Status of π+K‒ -atoms</vt:lpstr>
      <vt:lpstr>II Status of π-K+ -atoms</vt:lpstr>
      <vt:lpstr>III. The status of  π-K+ and π+K‒atoms  </vt:lpstr>
      <vt:lpstr>IV Status π+π‒ -atoms</vt:lpstr>
      <vt:lpstr>Amplitude distributions for one slab of preshower detector for pions (upper) and electrons (lower). Red line presents criterion for electrons.   </vt:lpstr>
      <vt:lpstr>Amplitude distributions for one slab of right arm of preshower  (X-projection) versus amplitude in left arm (Y-projection). Red line  presents criterion for e+e- pairs. </vt:lpstr>
      <vt:lpstr> 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Main parameters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Magnetic Field  - 1.0 T</vt:lpstr>
      <vt:lpstr>Slide 52</vt:lpstr>
      <vt:lpstr>Slide 53</vt:lpstr>
      <vt:lpstr>Slide 54</vt:lpstr>
      <vt:lpstr>Slide 55</vt:lpstr>
      <vt:lpstr>Shift of Qy (June-August) e+e‒ data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of the DIRAC experiment (PS 212)</dc:title>
  <dc:creator>nemenov</dc:creator>
  <cp:lastModifiedBy>nemenov</cp:lastModifiedBy>
  <cp:revision>149</cp:revision>
  <cp:lastPrinted>2012-03-27T21:34:47Z</cp:lastPrinted>
  <dcterms:created xsi:type="dcterms:W3CDTF">2012-02-20T17:38:01Z</dcterms:created>
  <dcterms:modified xsi:type="dcterms:W3CDTF">2012-04-02T15:08:29Z</dcterms:modified>
</cp:coreProperties>
</file>