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8" r:id="rId3"/>
    <p:sldId id="259" r:id="rId4"/>
    <p:sldId id="260" r:id="rId5"/>
    <p:sldId id="275" r:id="rId6"/>
    <p:sldId id="277" r:id="rId7"/>
    <p:sldId id="279" r:id="rId8"/>
    <p:sldId id="278" r:id="rId9"/>
    <p:sldId id="280" r:id="rId10"/>
    <p:sldId id="281" r:id="rId11"/>
    <p:sldId id="282" r:id="rId12"/>
    <p:sldId id="315" r:id="rId13"/>
    <p:sldId id="264" r:id="rId14"/>
    <p:sldId id="266" r:id="rId15"/>
    <p:sldId id="288" r:id="rId16"/>
    <p:sldId id="293" r:id="rId17"/>
    <p:sldId id="321" r:id="rId18"/>
    <p:sldId id="323" r:id="rId19"/>
    <p:sldId id="267" r:id="rId20"/>
    <p:sldId id="273" r:id="rId21"/>
    <p:sldId id="311" r:id="rId22"/>
    <p:sldId id="313" r:id="rId23"/>
    <p:sldId id="291" r:id="rId24"/>
    <p:sldId id="304" r:id="rId25"/>
    <p:sldId id="305" r:id="rId26"/>
    <p:sldId id="306" r:id="rId27"/>
    <p:sldId id="316" r:id="rId28"/>
    <p:sldId id="292" r:id="rId29"/>
    <p:sldId id="312" r:id="rId30"/>
    <p:sldId id="319" r:id="rId31"/>
    <p:sldId id="320" r:id="rId32"/>
    <p:sldId id="318" r:id="rId33"/>
    <p:sldId id="299" r:id="rId34"/>
    <p:sldId id="301" r:id="rId35"/>
    <p:sldId id="302" r:id="rId36"/>
    <p:sldId id="322" r:id="rId37"/>
    <p:sldId id="324" r:id="rId38"/>
    <p:sldId id="286" r:id="rId39"/>
    <p:sldId id="283" r:id="rId40"/>
    <p:sldId id="284" r:id="rId41"/>
    <p:sldId id="285" r:id="rId42"/>
    <p:sldId id="314" r:id="rId43"/>
    <p:sldId id="261" r:id="rId44"/>
    <p:sldId id="262" r:id="rId45"/>
    <p:sldId id="263" r:id="rId46"/>
    <p:sldId id="297" r:id="rId47"/>
    <p:sldId id="307" r:id="rId48"/>
    <p:sldId id="265" r:id="rId49"/>
    <p:sldId id="289" r:id="rId50"/>
    <p:sldId id="290" r:id="rId51"/>
    <p:sldId id="309" r:id="rId52"/>
    <p:sldId id="310" r:id="rId53"/>
    <p:sldId id="298" r:id="rId54"/>
    <p:sldId id="300" r:id="rId55"/>
    <p:sldId id="303" r:id="rId56"/>
    <p:sldId id="308" r:id="rId57"/>
    <p:sldId id="294" r:id="rId58"/>
    <p:sldId id="271" r:id="rId59"/>
    <p:sldId id="272" r:id="rId60"/>
    <p:sldId id="269" r:id="rId61"/>
    <p:sldId id="268" r:id="rId62"/>
    <p:sldId id="295" r:id="rId63"/>
    <p:sldId id="276" r:id="rId6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8FE5"/>
    <a:srgbClr val="A16FDD"/>
    <a:srgbClr val="A290E4"/>
    <a:srgbClr val="DBFF99"/>
    <a:srgbClr val="D6EBAD"/>
    <a:srgbClr val="C2EBAD"/>
    <a:srgbClr val="8FA8E5"/>
    <a:srgbClr val="8F9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80" autoAdjust="0"/>
    <p:restoredTop sz="90929"/>
  </p:normalViewPr>
  <p:slideViewPr>
    <p:cSldViewPr>
      <p:cViewPr>
        <p:scale>
          <a:sx n="100" d="100"/>
          <a:sy n="100" d="100"/>
        </p:scale>
        <p:origin x="-13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1.xml"/><Relationship Id="rId4" Type="http://schemas.openxmlformats.org/officeDocument/2006/relationships/slide" Target="slides/slide57.xml"/><Relationship Id="rId5" Type="http://schemas.openxmlformats.org/officeDocument/2006/relationships/slide" Target="slides/slide58.xml"/><Relationship Id="rId6" Type="http://schemas.openxmlformats.org/officeDocument/2006/relationships/slide" Target="slides/slide61.xml"/><Relationship Id="rId7" Type="http://schemas.openxmlformats.org/officeDocument/2006/relationships/slide" Target="slides/slide62.xml"/><Relationship Id="rId1" Type="http://schemas.openxmlformats.org/officeDocument/2006/relationships/slide" Target="slides/slide15.xml"/><Relationship Id="rId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7" Type="http://schemas.openxmlformats.org/officeDocument/2006/relationships/image" Target="../media/image62.wmf"/><Relationship Id="rId8" Type="http://schemas.openxmlformats.org/officeDocument/2006/relationships/image" Target="../media/image63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94.wmf"/><Relationship Id="rId20" Type="http://schemas.openxmlformats.org/officeDocument/2006/relationships/image" Target="../media/image105.wmf"/><Relationship Id="rId21" Type="http://schemas.openxmlformats.org/officeDocument/2006/relationships/image" Target="../media/image106.wmf"/><Relationship Id="rId22" Type="http://schemas.openxmlformats.org/officeDocument/2006/relationships/image" Target="../media/image107.wmf"/><Relationship Id="rId23" Type="http://schemas.openxmlformats.org/officeDocument/2006/relationships/image" Target="../media/image108.wmf"/><Relationship Id="rId10" Type="http://schemas.openxmlformats.org/officeDocument/2006/relationships/image" Target="../media/image95.wmf"/><Relationship Id="rId11" Type="http://schemas.openxmlformats.org/officeDocument/2006/relationships/image" Target="../media/image96.wmf"/><Relationship Id="rId12" Type="http://schemas.openxmlformats.org/officeDocument/2006/relationships/image" Target="../media/image97.wmf"/><Relationship Id="rId13" Type="http://schemas.openxmlformats.org/officeDocument/2006/relationships/image" Target="../media/image98.wmf"/><Relationship Id="rId14" Type="http://schemas.openxmlformats.org/officeDocument/2006/relationships/image" Target="../media/image99.wmf"/><Relationship Id="rId15" Type="http://schemas.openxmlformats.org/officeDocument/2006/relationships/image" Target="../media/image100.wmf"/><Relationship Id="rId16" Type="http://schemas.openxmlformats.org/officeDocument/2006/relationships/image" Target="../media/image101.wmf"/><Relationship Id="rId17" Type="http://schemas.openxmlformats.org/officeDocument/2006/relationships/image" Target="../media/image102.wmf"/><Relationship Id="rId18" Type="http://schemas.openxmlformats.org/officeDocument/2006/relationships/image" Target="../media/image103.wmf"/><Relationship Id="rId19" Type="http://schemas.openxmlformats.org/officeDocument/2006/relationships/image" Target="../media/image104.wmf"/><Relationship Id="rId1" Type="http://schemas.openxmlformats.org/officeDocument/2006/relationships/image" Target="../media/image86.wmf"/><Relationship Id="rId2" Type="http://schemas.openxmlformats.org/officeDocument/2006/relationships/image" Target="../media/image87.wmf"/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96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FA98F76E-C808-451C-B135-AFE5C0009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0C151C8D-0B75-47B6-8D47-7A9F06DCA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6CC3C-A9E4-4D16-ABD0-B371F1939E41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9838" y="839788"/>
            <a:ext cx="5537200" cy="4152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1688" y="5259388"/>
            <a:ext cx="6416675" cy="4981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968" tIns="48984" rIns="97968" bIns="4898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D5C34-AD64-44CC-ADE0-422DAD7A2524}" type="slidenum">
              <a:rPr lang="en-US"/>
              <a:pPr/>
              <a:t>50</a:t>
            </a:fld>
            <a:endParaRPr lang="en-US"/>
          </a:p>
        </p:txBody>
      </p:sp>
      <p:sp>
        <p:nvSpPr>
          <p:cNvPr id="4301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defTabSz="457200">
              <a:spcBef>
                <a:spcPct val="0"/>
              </a:spcBef>
            </a:pPr>
            <a:r>
              <a:rPr lang="en-US" altLang="ja-JP"/>
              <a:t>This slide shows all four scintillator planes.  </a:t>
            </a:r>
            <a:endParaRPr lang="ja-JP" altLang="en-US"/>
          </a:p>
        </p:txBody>
      </p:sp>
      <p:sp>
        <p:nvSpPr>
          <p:cNvPr id="43012" name="スライド番号プレースホルダー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B660304-73E4-4BD3-BA72-5BA2AF087F2F}" type="slidenum">
              <a:rPr kumimoji="1" lang="en-US" altLang="ja-JP" sz="1300" b="0">
                <a:latin typeface="Calibri" pitchFamily="34" charset="0"/>
              </a:rPr>
              <a:pPr algn="r" eaLnBrk="1" hangingPunct="1"/>
              <a:t>50</a:t>
            </a:fld>
            <a:endParaRPr kumimoji="1" lang="en-US" altLang="ja-JP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52E9B-AD12-4934-801E-4A62876EE97F}" type="slidenum">
              <a:rPr lang="en-US"/>
              <a:pPr/>
              <a:t>57</a:t>
            </a:fld>
            <a:endParaRPr lang="en-US"/>
          </a:p>
        </p:txBody>
      </p:sp>
      <p:sp>
        <p:nvSpPr>
          <p:cNvPr id="48130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ubstituent note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ubstituent număr diapozitiv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C1800E6-B96A-415E-8A36-CBADEC7696AE}" type="slidenum">
              <a:rPr lang="en-US" sz="1300" b="0">
                <a:latin typeface="Calibri" pitchFamily="34" charset="0"/>
                <a:cs typeface="Arial" charset="0"/>
              </a:rPr>
              <a:pPr algn="r" eaLnBrk="1" hangingPunct="1"/>
              <a:t>57</a:t>
            </a:fld>
            <a:endParaRPr lang="en-US" sz="1300" b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5DCAB-FDCF-4297-AFFB-9CA302D2B8C7}" type="slidenum">
              <a:rPr lang="en-US"/>
              <a:pPr/>
              <a:t>62</a:t>
            </a:fld>
            <a:endParaRPr lang="en-US"/>
          </a:p>
        </p:txBody>
      </p:sp>
      <p:sp>
        <p:nvSpPr>
          <p:cNvPr id="5017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ubstituent note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ubstituent număr diapozitiv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2343124-E733-4AC9-8A0F-75757F0D29C6}" type="slidenum">
              <a:rPr lang="en-US" sz="1300" b="0">
                <a:latin typeface="Calibri" pitchFamily="34" charset="0"/>
                <a:cs typeface="Arial" charset="0"/>
              </a:rPr>
              <a:pPr algn="r" eaLnBrk="1" hangingPunct="1"/>
              <a:t>62</a:t>
            </a:fld>
            <a:endParaRPr lang="en-US" sz="1300" b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0727F-0300-48F1-BCF8-E21744134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C375-4C80-47AE-90B2-ED9BDAC06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6A9D7-C3CC-4799-A958-A1F05E182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CE266-32D5-4A89-B045-F71646091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8D3B4-27C3-44FA-B5BD-98B30FA42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B3A6-67B8-42B2-B258-096612142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AD12-1896-4C43-8296-193656E74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00CB9-B0B6-43BC-8F79-32E1A6CC3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62A70-E28F-4C28-A1FA-6A8B098FE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D3EDC-2CC9-453E-9327-8BE5DCB41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4A25C-07F7-473D-BCC1-F841C8ECF8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D519238-E967-4821-A46B-206C376EFE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1.w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60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61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62.w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3" Type="http://schemas.openxmlformats.org/officeDocument/2006/relationships/image" Target="../media/image85.emf"/></Relationships>
</file>

<file path=ppt/slides/_rels/slide62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39.bin"/><Relationship Id="rId47" Type="http://schemas.openxmlformats.org/officeDocument/2006/relationships/image" Target="../media/image107.wmf"/><Relationship Id="rId48" Type="http://schemas.openxmlformats.org/officeDocument/2006/relationships/oleObject" Target="../embeddings/oleObject40.bin"/><Relationship Id="rId49" Type="http://schemas.openxmlformats.org/officeDocument/2006/relationships/image" Target="../media/image108.wmf"/><Relationship Id="rId20" Type="http://schemas.openxmlformats.org/officeDocument/2006/relationships/oleObject" Target="../embeddings/oleObject26.bin"/><Relationship Id="rId21" Type="http://schemas.openxmlformats.org/officeDocument/2006/relationships/image" Target="../media/image94.wmf"/><Relationship Id="rId22" Type="http://schemas.openxmlformats.org/officeDocument/2006/relationships/oleObject" Target="../embeddings/oleObject27.bin"/><Relationship Id="rId23" Type="http://schemas.openxmlformats.org/officeDocument/2006/relationships/image" Target="../media/image95.wmf"/><Relationship Id="rId24" Type="http://schemas.openxmlformats.org/officeDocument/2006/relationships/oleObject" Target="../embeddings/oleObject28.bin"/><Relationship Id="rId25" Type="http://schemas.openxmlformats.org/officeDocument/2006/relationships/image" Target="../media/image96.wmf"/><Relationship Id="rId26" Type="http://schemas.openxmlformats.org/officeDocument/2006/relationships/oleObject" Target="../embeddings/oleObject29.bin"/><Relationship Id="rId27" Type="http://schemas.openxmlformats.org/officeDocument/2006/relationships/image" Target="../media/image97.wmf"/><Relationship Id="rId28" Type="http://schemas.openxmlformats.org/officeDocument/2006/relationships/oleObject" Target="../embeddings/oleObject30.bin"/><Relationship Id="rId29" Type="http://schemas.openxmlformats.org/officeDocument/2006/relationships/image" Target="../media/image9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86.wmf"/><Relationship Id="rId30" Type="http://schemas.openxmlformats.org/officeDocument/2006/relationships/oleObject" Target="../embeddings/oleObject31.bin"/><Relationship Id="rId31" Type="http://schemas.openxmlformats.org/officeDocument/2006/relationships/image" Target="../media/image99.wmf"/><Relationship Id="rId32" Type="http://schemas.openxmlformats.org/officeDocument/2006/relationships/oleObject" Target="../embeddings/oleObject32.bin"/><Relationship Id="rId9" Type="http://schemas.openxmlformats.org/officeDocument/2006/relationships/image" Target="../media/image88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87.wmf"/><Relationship Id="rId8" Type="http://schemas.openxmlformats.org/officeDocument/2006/relationships/oleObject" Target="../embeddings/oleObject20.bin"/><Relationship Id="rId33" Type="http://schemas.openxmlformats.org/officeDocument/2006/relationships/image" Target="../media/image100.wmf"/><Relationship Id="rId34" Type="http://schemas.openxmlformats.org/officeDocument/2006/relationships/oleObject" Target="../embeddings/oleObject33.bin"/><Relationship Id="rId35" Type="http://schemas.openxmlformats.org/officeDocument/2006/relationships/image" Target="../media/image101.wmf"/><Relationship Id="rId36" Type="http://schemas.openxmlformats.org/officeDocument/2006/relationships/oleObject" Target="../embeddings/oleObject34.bin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89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90.wmf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91.wmf"/><Relationship Id="rId16" Type="http://schemas.openxmlformats.org/officeDocument/2006/relationships/oleObject" Target="../embeddings/oleObject24.bin"/><Relationship Id="rId17" Type="http://schemas.openxmlformats.org/officeDocument/2006/relationships/image" Target="../media/image92.wmf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93.wmf"/><Relationship Id="rId37" Type="http://schemas.openxmlformats.org/officeDocument/2006/relationships/image" Target="../media/image102.wmf"/><Relationship Id="rId38" Type="http://schemas.openxmlformats.org/officeDocument/2006/relationships/oleObject" Target="../embeddings/oleObject35.bin"/><Relationship Id="rId39" Type="http://schemas.openxmlformats.org/officeDocument/2006/relationships/image" Target="../media/image103.wmf"/><Relationship Id="rId40" Type="http://schemas.openxmlformats.org/officeDocument/2006/relationships/oleObject" Target="../embeddings/oleObject36.bin"/><Relationship Id="rId41" Type="http://schemas.openxmlformats.org/officeDocument/2006/relationships/image" Target="../media/image104.wmf"/><Relationship Id="rId42" Type="http://schemas.openxmlformats.org/officeDocument/2006/relationships/oleObject" Target="../embeddings/oleObject37.bin"/><Relationship Id="rId43" Type="http://schemas.openxmlformats.org/officeDocument/2006/relationships/image" Target="../media/image105.wmf"/><Relationship Id="rId44" Type="http://schemas.openxmlformats.org/officeDocument/2006/relationships/oleObject" Target="../embeddings/oleObject38.bin"/><Relationship Id="rId45" Type="http://schemas.openxmlformats.org/officeDocument/2006/relationships/image" Target="../media/image106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  <a:solidFill>
            <a:srgbClr val="D0C3FF"/>
          </a:solidFill>
        </p:spPr>
        <p:txBody>
          <a:bodyPr/>
          <a:lstStyle/>
          <a:p>
            <a:r>
              <a:rPr lang="en-US" sz="4000" b="1">
                <a:solidFill>
                  <a:srgbClr val="761E3D"/>
                </a:solidFill>
                <a:latin typeface="Palatino Linotype" pitchFamily="18" charset="0"/>
              </a:rPr>
              <a:t>Status report of the DIRAC experiment (PS 212)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762000"/>
          </a:xfrm>
        </p:spPr>
        <p:txBody>
          <a:bodyPr/>
          <a:lstStyle/>
          <a:p>
            <a:r>
              <a:rPr lang="en-US" b="1" i="1">
                <a:solidFill>
                  <a:srgbClr val="AF2D5B"/>
                </a:solidFill>
              </a:rPr>
              <a:t>L. Nemenov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71600" y="5334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>
                <a:solidFill>
                  <a:srgbClr val="B52F88"/>
                </a:solidFill>
                <a:latin typeface="Sylfaen" pitchFamily="18" charset="0"/>
              </a:rPr>
              <a:t>SPS Committee, April 9,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761E3D"/>
                </a:solidFill>
                <a:latin typeface="Sylfaen" pitchFamily="18" charset="0"/>
              </a:rPr>
              <a:t>Magnetic field stability measured by Q</a:t>
            </a:r>
            <a:r>
              <a:rPr lang="en-US" sz="2800" baseline="-25000">
                <a:solidFill>
                  <a:srgbClr val="761E3D"/>
                </a:solidFill>
                <a:latin typeface="Sylfaen" pitchFamily="18" charset="0"/>
              </a:rPr>
              <a:t>Y</a:t>
            </a:r>
            <a:r>
              <a:rPr lang="en-US" sz="2800">
                <a:solidFill>
                  <a:srgbClr val="761E3D"/>
                </a:solidFill>
                <a:latin typeface="Sylfaen" pitchFamily="18" charset="0"/>
              </a:rPr>
              <a:t> of the e</a:t>
            </a:r>
            <a:r>
              <a:rPr lang="en-US" sz="28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2800">
                <a:solidFill>
                  <a:srgbClr val="761E3D"/>
                </a:solidFill>
                <a:latin typeface="Sylfaen" pitchFamily="18" charset="0"/>
              </a:rPr>
              <a:t>e</a:t>
            </a:r>
            <a:r>
              <a:rPr lang="en-US" sz="28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2800">
                <a:solidFill>
                  <a:srgbClr val="761E3D"/>
                </a:solidFill>
                <a:latin typeface="Sylfaen" pitchFamily="18" charset="0"/>
              </a:rPr>
              <a:t> pair</a:t>
            </a:r>
          </a:p>
        </p:txBody>
      </p:sp>
      <p:pic>
        <p:nvPicPr>
          <p:cNvPr id="32772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645795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7162800" y="2057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4B0288"/>
                </a:solidFill>
                <a:latin typeface="Sylfaen" pitchFamily="18" charset="0"/>
              </a:rPr>
              <a:t>Sm</a:t>
            </a:r>
            <a:r>
              <a:rPr lang="en-US" baseline="-25000">
                <a:solidFill>
                  <a:srgbClr val="4B0288"/>
                </a:solidFill>
                <a:latin typeface="Sylfaen" pitchFamily="18" charset="0"/>
              </a:rPr>
              <a:t>2</a:t>
            </a:r>
            <a:r>
              <a:rPr lang="en-US">
                <a:solidFill>
                  <a:srgbClr val="4B0288"/>
                </a:solidFill>
                <a:latin typeface="Sylfaen" pitchFamily="18" charset="0"/>
              </a:rPr>
              <a:t>Co</a:t>
            </a:r>
            <a:r>
              <a:rPr lang="en-US" baseline="-25000">
                <a:solidFill>
                  <a:srgbClr val="4B0288"/>
                </a:solidFill>
                <a:latin typeface="Sylfaen" pitchFamily="18" charset="0"/>
              </a:rPr>
              <a:t>17</a:t>
            </a:r>
          </a:p>
        </p:txBody>
      </p:sp>
      <p:graphicFrame>
        <p:nvGraphicFramePr>
          <p:cNvPr id="32775" name="Object 1031"/>
          <p:cNvGraphicFramePr>
            <a:graphicFrameLocks noChangeAspect="1"/>
          </p:cNvGraphicFramePr>
          <p:nvPr/>
        </p:nvGraphicFramePr>
        <p:xfrm>
          <a:off x="4413250" y="3340100"/>
          <a:ext cx="317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Equation" r:id="rId4" imgW="317160" imgH="177480" progId="Equation.3">
                  <p:embed/>
                </p:oleObj>
              </mc:Choice>
              <mc:Fallback>
                <p:oleObj name="Equation" r:id="rId4" imgW="317160" imgH="17748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3340100"/>
                        <a:ext cx="317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032"/>
          <p:cNvGraphicFramePr>
            <a:graphicFrameLocks noChangeAspect="1"/>
          </p:cNvGraphicFramePr>
          <p:nvPr/>
        </p:nvGraphicFramePr>
        <p:xfrm>
          <a:off x="7010400" y="3581400"/>
          <a:ext cx="1676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6" imgW="965160" imgH="431640" progId="Equation.3">
                  <p:embed/>
                </p:oleObj>
              </mc:Choice>
              <mc:Fallback>
                <p:oleObj name="Equation" r:id="rId6" imgW="965160" imgH="43164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81400"/>
                        <a:ext cx="1676400" cy="749300"/>
                      </a:xfrm>
                      <a:prstGeom prst="rect">
                        <a:avLst/>
                      </a:prstGeom>
                      <a:solidFill>
                        <a:srgbClr val="BFFFBF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Degradation of the old magnet in June-August 2011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162800" y="2057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4B0288"/>
                </a:solidFill>
                <a:latin typeface="Sylfaen" pitchFamily="18" charset="0"/>
              </a:rPr>
              <a:t>Nd-Fe-B</a:t>
            </a:r>
            <a:endParaRPr lang="en-US" baseline="-25000">
              <a:solidFill>
                <a:srgbClr val="4B0288"/>
              </a:solidFill>
              <a:latin typeface="Sylfaen" pitchFamily="18" charset="0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7119938" y="3581400"/>
          <a:ext cx="14557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Equation" r:id="rId3" imgW="838080" imgH="431640" progId="Equation.3">
                  <p:embed/>
                </p:oleObj>
              </mc:Choice>
              <mc:Fallback>
                <p:oleObj name="Equation" r:id="rId3" imgW="8380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3581400"/>
                        <a:ext cx="1455737" cy="749300"/>
                      </a:xfrm>
                      <a:prstGeom prst="rect">
                        <a:avLst/>
                      </a:prstGeom>
                      <a:solidFill>
                        <a:srgbClr val="BFFFBF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08660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723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4B0288"/>
                </a:solidFill>
                <a:latin typeface="Sylfaen" pitchFamily="18" charset="0"/>
              </a:rPr>
              <a:t>The position of the second peak in Q</a:t>
            </a:r>
            <a:r>
              <a:rPr lang="en-US" sz="1600" b="0" baseline="-25000">
                <a:solidFill>
                  <a:srgbClr val="4B0288"/>
                </a:solidFill>
                <a:latin typeface="Sylfaen" pitchFamily="18" charset="0"/>
              </a:rPr>
              <a:t>Y</a:t>
            </a:r>
            <a:r>
              <a:rPr lang="en-US" sz="1600" b="0">
                <a:solidFill>
                  <a:srgbClr val="4B0288"/>
                </a:solidFill>
                <a:latin typeface="Sylfaen" pitchFamily="18" charset="0"/>
              </a:rPr>
              <a:t> distributions of e</a:t>
            </a:r>
            <a:r>
              <a:rPr lang="en-US" sz="1600" b="0" baseline="30000">
                <a:solidFill>
                  <a:srgbClr val="4B0288"/>
                </a:solidFill>
                <a:latin typeface="Sylfaen" pitchFamily="18" charset="0"/>
              </a:rPr>
              <a:t>+</a:t>
            </a:r>
            <a:r>
              <a:rPr lang="en-US" sz="1600" b="0">
                <a:solidFill>
                  <a:srgbClr val="4B0288"/>
                </a:solidFill>
                <a:latin typeface="Sylfaen" pitchFamily="18" charset="0"/>
              </a:rPr>
              <a:t>e</a:t>
            </a:r>
            <a:r>
              <a:rPr lang="en-US" sz="1600" b="0" baseline="30000">
                <a:solidFill>
                  <a:srgbClr val="4B0288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B0288"/>
                </a:solidFill>
                <a:latin typeface="Sylfaen" pitchFamily="18" charset="0"/>
              </a:rPr>
              <a:t> pairs versus dates.</a:t>
            </a:r>
            <a:endParaRPr lang="en-US" sz="1600" b="0" baseline="-25000">
              <a:solidFill>
                <a:srgbClr val="4B0288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761E3D"/>
                </a:solidFill>
                <a:latin typeface="Sylfaen" pitchFamily="18" charset="0"/>
              </a:rPr>
              <a:t>Schedule of 2011 and 2012 runs data process and analysis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8534400" cy="46672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752FB5"/>
                </a:solidFill>
                <a:latin typeface="Sylfaen" pitchFamily="18" charset="0"/>
              </a:rPr>
              <a:t>Run 2011 ntuples are ready.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28600" y="2590800"/>
            <a:ext cx="8534400" cy="46672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752FB5"/>
                </a:solidFill>
                <a:latin typeface="Sylfaen" pitchFamily="18" charset="0"/>
              </a:rPr>
              <a:t>Run 2012 ntuples will be ready in June 2013.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28600" y="3581400"/>
            <a:ext cx="8534400" cy="831850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Preliminary results on the search for long-lived </a:t>
            </a:r>
            <a:r>
              <a:rPr lang="en-US" dirty="0" err="1">
                <a:solidFill>
                  <a:srgbClr val="752FB5"/>
                </a:solidFill>
                <a:latin typeface="Symbol" pitchFamily="18" charset="2"/>
              </a:rPr>
              <a:t>pp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atoms are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planned for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January 2014.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8534400" cy="46672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752FB5"/>
                </a:solidFill>
                <a:latin typeface="Sylfaen" pitchFamily="18" charset="0"/>
              </a:rPr>
              <a:t>The expected atomic pair signal should be better than 6</a:t>
            </a:r>
            <a:r>
              <a:rPr lang="en-US">
                <a:solidFill>
                  <a:srgbClr val="752FB5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752FB5"/>
                </a:solidFill>
                <a:latin typeface="Sylfae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data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Statistics for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the measurement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of |a</a:t>
            </a:r>
            <a:r>
              <a:rPr lang="en-US" baseline="-25000" dirty="0">
                <a:solidFill>
                  <a:srgbClr val="752FB5"/>
                </a:solidFill>
                <a:latin typeface="Sylfaen" pitchFamily="18" charset="0"/>
              </a:rPr>
              <a:t>0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-a</a:t>
            </a:r>
            <a:r>
              <a:rPr lang="en-US" baseline="-25000" dirty="0">
                <a:solidFill>
                  <a:srgbClr val="752FB5"/>
                </a:solidFill>
                <a:latin typeface="Sylfaen" pitchFamily="18" charset="0"/>
              </a:rPr>
              <a:t>2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| scattering length difference and expected precision</a:t>
            </a:r>
            <a:endParaRPr lang="en-US" dirty="0">
              <a:latin typeface="Sylfaen" pitchFamily="18" charset="0"/>
            </a:endParaRPr>
          </a:p>
        </p:txBody>
      </p:sp>
      <p:graphicFrame>
        <p:nvGraphicFramePr>
          <p:cNvPr id="15565" name="Group 205"/>
          <p:cNvGraphicFramePr>
            <a:graphicFrameLocks noGrp="1"/>
          </p:cNvGraphicFramePr>
          <p:nvPr/>
        </p:nvGraphicFramePr>
        <p:xfrm>
          <a:off x="0" y="1905000"/>
          <a:ext cx="9144000" cy="3840480"/>
        </p:xfrm>
        <a:graphic>
          <a:graphicData uri="http://schemas.openxmlformats.org/drawingml/2006/table">
            <a:tbl>
              <a:tblPr/>
              <a:tblGrid>
                <a:gridCol w="1600200"/>
                <a:gridCol w="1447800"/>
                <a:gridCol w="1524000"/>
                <a:gridCol w="1524000"/>
                <a:gridCol w="1524000"/>
                <a:gridCol w="152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Year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stat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syst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syst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(%)MS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tot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2001-2003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2008-2010*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2001-2003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2008-2010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</a:tbl>
          </a:graphicData>
        </a:graphic>
      </p:graphicFrame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0" y="5715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420557"/>
                </a:solidFill>
                <a:latin typeface="Sylfaen" pitchFamily="18" charset="0"/>
              </a:rPr>
              <a:t>* There is 30% of the data with a higher background whose implication will be investigated.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1054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Analysis of multiple scattering in Ni (100 μm)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127750"/>
            <a:ext cx="9144000" cy="730250"/>
          </a:xfrm>
          <a:prstGeom prst="rect">
            <a:avLst/>
          </a:prstGeom>
          <a:solidFill>
            <a:srgbClr val="E7FF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Run 2011. Analysis of multiple scattering in Ni (100 µm). Only events with one track in each projection were analyzed. δθ/θ </a:t>
            </a:r>
            <a:r>
              <a:rPr lang="en-US" sz="1400">
                <a:solidFill>
                  <a:srgbClr val="420557"/>
                </a:solidFill>
                <a:cs typeface="Times New Roman" pitchFamily="18" charset="0"/>
              </a:rPr>
              <a:t>~</a:t>
            </a:r>
            <a:r>
              <a:rPr lang="en-US" sz="140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 0.7 %. After including in the analysis of all available events the statistics will be doubled and the expected value will be less than 0.5 %.</a:t>
            </a:r>
            <a:endParaRPr lang="en-US" sz="1400">
              <a:solidFill>
                <a:srgbClr val="420557"/>
              </a:solidFill>
              <a:latin typeface="Sylfae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7335838" y="3733800"/>
          <a:ext cx="13239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5" imgW="761760" imgH="799920" progId="Equation.3">
                  <p:embed/>
                </p:oleObj>
              </mc:Choice>
              <mc:Fallback>
                <p:oleObj name="Equation" r:id="rId5" imgW="761760" imgH="799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3733800"/>
                        <a:ext cx="1323975" cy="1447800"/>
                      </a:xfrm>
                      <a:prstGeom prst="rect">
                        <a:avLst/>
                      </a:prstGeom>
                      <a:solidFill>
                        <a:srgbClr val="DBFF99"/>
                      </a:solidFill>
                      <a:ln w="9525">
                        <a:solidFill>
                          <a:srgbClr val="219107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1031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New dE/dx counter</a:t>
            </a:r>
          </a:p>
        </p:txBody>
      </p:sp>
      <p:pic>
        <p:nvPicPr>
          <p:cNvPr id="39945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67750" cy="4727575"/>
          </a:xfrm>
          <a:prstGeom prst="rect">
            <a:avLst/>
          </a:prstGeom>
          <a:noFill/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2590800" y="914400"/>
            <a:ext cx="3962400" cy="4667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Scintillator plane for new IH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54000" y="762000"/>
            <a:ext cx="8610600" cy="3124200"/>
          </a:xfrm>
          <a:solidFill>
            <a:srgbClr val="E7FFC3"/>
          </a:solidFill>
          <a:ln>
            <a:solidFill>
              <a:srgbClr val="62E10B"/>
            </a:solidFill>
            <a:miter lim="800000"/>
            <a:headEnd/>
            <a:tailEnd/>
          </a:ln>
        </p:spPr>
        <p:txBody>
          <a:bodyPr/>
          <a:lstStyle/>
          <a:p>
            <a:pPr marL="0" indent="0" defTabSz="457200">
              <a:lnSpc>
                <a:spcPct val="80000"/>
              </a:lnSpc>
              <a:buFontTx/>
              <a:buNone/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Counter needed to separate the single minimum-ionizing particles (MIPs) and DIRAC pairs (2 MIPs with very small distances).</a:t>
            </a:r>
          </a:p>
          <a:p>
            <a:pPr marL="0" indent="0" defTabSz="457200">
              <a:lnSpc>
                <a:spcPct val="80000"/>
              </a:lnSpc>
              <a:buFontTx/>
              <a:buNone/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Required to</a:t>
            </a:r>
          </a:p>
          <a:p>
            <a:pPr marL="0" indent="0" defTabSz="457200">
              <a:lnSpc>
                <a:spcPct val="80000"/>
              </a:lnSpc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 Give constant pulse-height independently of the hit position (Landau tail effect can be removed using multiple laters) with a good resolution,</a:t>
            </a:r>
          </a:p>
          <a:p>
            <a:pPr marL="0" indent="0" defTabSz="457200">
              <a:lnSpc>
                <a:spcPct val="80000"/>
              </a:lnSpc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 Works as a front-end detector accepting about 3 x 10</a:t>
            </a:r>
            <a:r>
              <a:rPr lang="en-US" altLang="ja-JP" sz="1700" b="1" baseline="3000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7</a:t>
            </a: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particles/s on a 10 x 10 cm</a:t>
            </a:r>
            <a:r>
              <a:rPr lang="en-US" altLang="ja-JP" sz="1700" b="1" baseline="3000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2</a:t>
            </a: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plane, </a:t>
            </a:r>
          </a:p>
          <a:p>
            <a:pPr marL="0" indent="0" defTabSz="457200">
              <a:lnSpc>
                <a:spcPct val="80000"/>
              </a:lnSpc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 Have a good timing resolution.</a:t>
            </a:r>
          </a:p>
          <a:p>
            <a:pPr marL="0" indent="0" defTabSz="457200">
              <a:lnSpc>
                <a:spcPct val="80000"/>
              </a:lnSpc>
              <a:buFontTx/>
              <a:buNone/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Solution: Use of</a:t>
            </a:r>
          </a:p>
          <a:p>
            <a:pPr marL="0" indent="0" defTabSz="457200">
              <a:lnSpc>
                <a:spcPct val="80000"/>
              </a:lnSpc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 32 scintillator slabs with width: 3.5 mm and thickness: 2 mm, read-out from 2 ends,</a:t>
            </a:r>
          </a:p>
          <a:p>
            <a:pPr marL="0" indent="0" defTabSz="457200">
              <a:lnSpc>
                <a:spcPct val="80000"/>
              </a:lnSpc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 Read-out with flexible 28 clear fibres attached to each end of a slab,</a:t>
            </a:r>
          </a:p>
          <a:p>
            <a:pPr marL="0" indent="0" defTabSz="457200">
              <a:lnSpc>
                <a:spcPct val="80000"/>
              </a:lnSpc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 PMT with a ultra bialkali photocathode (Hamamatsu H6568Mod III),</a:t>
            </a:r>
          </a:p>
          <a:p>
            <a:pPr marL="0" indent="0" defTabSz="457200">
              <a:lnSpc>
                <a:spcPct val="80000"/>
              </a:lnSpc>
            </a:pPr>
            <a:r>
              <a:rPr lang="en-US" altLang="ja-JP" sz="1700" b="1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  F1-TDC-ADC to record timing and pulse-height of each hit.</a:t>
            </a:r>
            <a:endParaRPr lang="ja-JP" altLang="en-US" sz="1700" b="1">
              <a:solidFill>
                <a:srgbClr val="1D0260"/>
              </a:solidFill>
              <a:latin typeface="Sylfaen" pitchFamily="18" charset="0"/>
              <a:ea typeface="ＭＳ Ｐゴシック" pitchFamily="-84" charset="-128"/>
            </a:endParaRPr>
          </a:p>
        </p:txBody>
      </p:sp>
      <p:pic>
        <p:nvPicPr>
          <p:cNvPr id="46083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332" y="3928268"/>
            <a:ext cx="2393950" cy="2919413"/>
          </a:xfrm>
          <a:prstGeom prst="rect">
            <a:avLst/>
          </a:prstGeom>
          <a:noFill/>
          <a:ln w="19050">
            <a:solidFill>
              <a:srgbClr val="4A0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17963"/>
            <a:ext cx="2811463" cy="2840037"/>
          </a:xfrm>
          <a:prstGeom prst="rect">
            <a:avLst/>
          </a:prstGeom>
          <a:noFill/>
          <a:ln w="19050">
            <a:solidFill>
              <a:srgbClr val="4A0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New dE/dx counter</a:t>
            </a:r>
          </a:p>
        </p:txBody>
      </p:sp>
      <p:sp>
        <p:nvSpPr>
          <p:cNvPr id="15371" name="Text Box 1035"/>
          <p:cNvSpPr txBox="1">
            <a:spLocks noChangeArrowheads="1"/>
          </p:cNvSpPr>
          <p:nvPr/>
        </p:nvSpPr>
        <p:spPr bwMode="auto">
          <a:xfrm>
            <a:off x="6477000" y="4648200"/>
            <a:ext cx="2438400" cy="110966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60000"/>
              </a:spcBef>
            </a:pPr>
            <a:r>
              <a:rPr kumimoji="1" lang="en-US" altLang="ja-JP" sz="22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Number of</a:t>
            </a:r>
          </a:p>
          <a:p>
            <a:pPr algn="ctr" eaLnBrk="1" hangingPunct="1">
              <a:lnSpc>
                <a:spcPct val="60000"/>
              </a:lnSpc>
              <a:spcBef>
                <a:spcPct val="60000"/>
              </a:spcBef>
            </a:pPr>
            <a:r>
              <a:rPr kumimoji="1" lang="en-US" altLang="ja-JP" sz="22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photoelectrons </a:t>
            </a:r>
            <a:r>
              <a:rPr kumimoji="1" lang="en-US" altLang="ja-JP" sz="22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&gt;20</a:t>
            </a:r>
          </a:p>
          <a:p>
            <a:pPr algn="ctr" eaLnBrk="1" hangingPunct="1">
              <a:lnSpc>
                <a:spcPct val="60000"/>
              </a:lnSpc>
              <a:spcBef>
                <a:spcPct val="60000"/>
              </a:spcBef>
            </a:pPr>
            <a:r>
              <a:rPr kumimoji="1" lang="en-US" altLang="ja-JP" sz="2200">
                <a:solidFill>
                  <a:srgbClr val="8904BE"/>
                </a:solidFill>
                <a:latin typeface="Symbol" pitchFamily="18" charset="2"/>
                <a:ea typeface="ＭＳ Ｐゴシック" pitchFamily="-84" charset="-128"/>
              </a:rPr>
              <a:t>s</a:t>
            </a:r>
            <a:r>
              <a:rPr kumimoji="1" lang="en-US" altLang="ja-JP" sz="2200" baseline="-250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kumimoji="1" lang="en-US" altLang="ja-JP" sz="22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  <a:sym typeface="Symbol" pitchFamily="18" charset="2"/>
              </a:rPr>
              <a:t></a:t>
            </a:r>
            <a:r>
              <a:rPr kumimoji="1" lang="en-US" altLang="ja-JP" sz="22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200ps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678071" cy="3356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Sylfaen" pitchFamily="18" charset="0"/>
              </a:rPr>
              <a:t>DIRAC dismantling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92" y="3366640"/>
            <a:ext cx="7501908" cy="3491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48" y="908720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February 2013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48" y="4367613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Arpil</a:t>
            </a:r>
            <a:r>
              <a:rPr lang="en-US" dirty="0" smtClean="0">
                <a:solidFill>
                  <a:srgbClr val="0070C0"/>
                </a:solidFill>
              </a:rPr>
              <a:t> 2013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7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90"/>
          <p:cNvGrpSpPr>
            <a:grpSpLocks/>
          </p:cNvGrpSpPr>
          <p:nvPr/>
        </p:nvGrpSpPr>
        <p:grpSpPr bwMode="auto">
          <a:xfrm>
            <a:off x="1295400" y="814388"/>
            <a:ext cx="7004050" cy="5919787"/>
            <a:chOff x="969" y="503"/>
            <a:chExt cx="4412" cy="3729"/>
          </a:xfrm>
        </p:grpSpPr>
        <p:sp>
          <p:nvSpPr>
            <p:cNvPr id="25604" name="Rectangle 9"/>
            <p:cNvSpPr>
              <a:spLocks noChangeArrowheads="1"/>
            </p:cNvSpPr>
            <p:nvPr/>
          </p:nvSpPr>
          <p:spPr bwMode="auto">
            <a:xfrm>
              <a:off x="2013" y="503"/>
              <a:ext cx="1242" cy="3729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05" name="Text Box 11"/>
            <p:cNvSpPr txBox="1">
              <a:spLocks noChangeArrowheads="1"/>
            </p:cNvSpPr>
            <p:nvPr/>
          </p:nvSpPr>
          <p:spPr bwMode="auto">
            <a:xfrm>
              <a:off x="2122" y="510"/>
              <a:ext cx="10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CC"/>
                  </a:solidFill>
                  <a:cs typeface="Times New Roman" pitchFamily="18" charset="0"/>
                </a:rPr>
                <a:t>Target Ni 98 </a:t>
              </a:r>
              <a:r>
                <a:rPr lang="en-US" sz="170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6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endParaRPr lang="en-US" sz="1800">
                <a:cs typeface="Times New Roman" pitchFamily="18" charset="0"/>
              </a:endParaRPr>
            </a:p>
          </p:txBody>
        </p:sp>
        <p:sp>
          <p:nvSpPr>
            <p:cNvPr id="25606" name="Line 12"/>
            <p:cNvSpPr>
              <a:spLocks noChangeShapeType="1"/>
            </p:cNvSpPr>
            <p:nvPr/>
          </p:nvSpPr>
          <p:spPr bwMode="auto">
            <a:xfrm>
              <a:off x="1650" y="1562"/>
              <a:ext cx="53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7" name="Line 13"/>
            <p:cNvSpPr>
              <a:spLocks noChangeShapeType="1"/>
            </p:cNvSpPr>
            <p:nvPr/>
          </p:nvSpPr>
          <p:spPr bwMode="auto">
            <a:xfrm>
              <a:off x="1568" y="1552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Line 14"/>
            <p:cNvSpPr>
              <a:spLocks noChangeShapeType="1"/>
            </p:cNvSpPr>
            <p:nvPr/>
          </p:nvSpPr>
          <p:spPr bwMode="auto">
            <a:xfrm flipV="1">
              <a:off x="2190" y="1299"/>
              <a:ext cx="1360" cy="2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Text Box 16"/>
            <p:cNvSpPr txBox="1">
              <a:spLocks noChangeArrowheads="1"/>
            </p:cNvSpPr>
            <p:nvPr/>
          </p:nvSpPr>
          <p:spPr bwMode="auto">
            <a:xfrm>
              <a:off x="2449" y="753"/>
              <a:ext cx="30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i="1" baseline="-25000" dirty="0" smtClean="0">
                  <a:solidFill>
                    <a:srgbClr val="000000"/>
                  </a:solidFill>
                </a:rPr>
                <a:t>K</a:t>
              </a:r>
              <a:r>
                <a:rPr lang="el-GR" sz="1400" i="1" baseline="-25000" dirty="0" smtClean="0">
                  <a:solidFill>
                    <a:srgbClr val="000000"/>
                  </a:solidFill>
                </a:rPr>
                <a:t>π</a:t>
              </a:r>
              <a:endParaRPr lang="en-US" sz="1400" b="0" dirty="0">
                <a:latin typeface="Calibri" pitchFamily="34" charset="0"/>
              </a:endParaRPr>
            </a:p>
          </p:txBody>
        </p:sp>
        <p:sp>
          <p:nvSpPr>
            <p:cNvPr id="25610" name="Text Box 17"/>
            <p:cNvSpPr txBox="1">
              <a:spLocks noChangeArrowheads="1"/>
            </p:cNvSpPr>
            <p:nvPr/>
          </p:nvSpPr>
          <p:spPr bwMode="auto">
            <a:xfrm>
              <a:off x="1665" y="1358"/>
              <a:ext cx="12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p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11" name="Text Box 18"/>
            <p:cNvSpPr txBox="1">
              <a:spLocks noChangeArrowheads="1"/>
            </p:cNvSpPr>
            <p:nvPr/>
          </p:nvSpPr>
          <p:spPr bwMode="auto">
            <a:xfrm>
              <a:off x="1436" y="1561"/>
              <a:ext cx="63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o-RO" sz="1400" b="0">
                  <a:solidFill>
                    <a:srgbClr val="000000"/>
                  </a:solidFill>
                  <a:cs typeface="Times New Roman" pitchFamily="18" charset="0"/>
                </a:rPr>
                <a:t>24 GeV/c</a:t>
              </a:r>
              <a:endParaRPr lang="ro-RO" sz="1800" b="0">
                <a:cs typeface="Times New Roman" pitchFamily="18" charset="0"/>
              </a:endParaRPr>
            </a:p>
          </p:txBody>
        </p:sp>
        <p:sp>
          <p:nvSpPr>
            <p:cNvPr id="25612" name="Text Box 19"/>
            <p:cNvSpPr txBox="1">
              <a:spLocks noChangeArrowheads="1"/>
            </p:cNvSpPr>
            <p:nvPr/>
          </p:nvSpPr>
          <p:spPr bwMode="auto">
            <a:xfrm>
              <a:off x="1653" y="766"/>
              <a:ext cx="12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p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066" name="Line 21"/>
            <p:cNvSpPr>
              <a:spLocks noChangeShapeType="1"/>
            </p:cNvSpPr>
            <p:nvPr/>
          </p:nvSpPr>
          <p:spPr bwMode="auto">
            <a:xfrm>
              <a:off x="2389" y="1664"/>
              <a:ext cx="1145" cy="105"/>
            </a:xfrm>
            <a:prstGeom prst="line">
              <a:avLst/>
            </a:prstGeom>
            <a:ln w="19050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614" name="Text Box 22"/>
            <p:cNvSpPr txBox="1">
              <a:spLocks noChangeArrowheads="1"/>
            </p:cNvSpPr>
            <p:nvPr/>
          </p:nvSpPr>
          <p:spPr bwMode="auto">
            <a:xfrm>
              <a:off x="1409" y="980"/>
              <a:ext cx="66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o-RO" sz="1400" b="0">
                  <a:solidFill>
                    <a:srgbClr val="000000"/>
                  </a:solidFill>
                  <a:cs typeface="Times New Roman" pitchFamily="18" charset="0"/>
                </a:rPr>
                <a:t>24 GeV/c</a:t>
              </a:r>
              <a:endParaRPr lang="ro-RO" sz="1800" b="0">
                <a:cs typeface="Times New Roman" pitchFamily="18" charset="0"/>
              </a:endParaRPr>
            </a:p>
          </p:txBody>
        </p:sp>
        <p:sp>
          <p:nvSpPr>
            <p:cNvPr id="25615" name="Line 23"/>
            <p:cNvSpPr>
              <a:spLocks noChangeShapeType="1"/>
            </p:cNvSpPr>
            <p:nvPr/>
          </p:nvSpPr>
          <p:spPr bwMode="auto">
            <a:xfrm>
              <a:off x="1820" y="973"/>
              <a:ext cx="36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Line 24"/>
            <p:cNvSpPr>
              <a:spLocks noChangeShapeType="1"/>
            </p:cNvSpPr>
            <p:nvPr/>
          </p:nvSpPr>
          <p:spPr bwMode="auto">
            <a:xfrm>
              <a:off x="1567" y="973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Oval 26"/>
            <p:cNvSpPr>
              <a:spLocks noChangeAspect="1" noChangeArrowheads="1"/>
            </p:cNvSpPr>
            <p:nvPr/>
          </p:nvSpPr>
          <p:spPr bwMode="auto">
            <a:xfrm>
              <a:off x="2183" y="1506"/>
              <a:ext cx="132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18" name="Line 27"/>
            <p:cNvSpPr>
              <a:spLocks noChangeShapeType="1"/>
            </p:cNvSpPr>
            <p:nvPr/>
          </p:nvSpPr>
          <p:spPr bwMode="auto">
            <a:xfrm>
              <a:off x="2455" y="956"/>
              <a:ext cx="29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Oval 31"/>
            <p:cNvSpPr>
              <a:spLocks noChangeAspect="1" noChangeArrowheads="1"/>
            </p:cNvSpPr>
            <p:nvPr/>
          </p:nvSpPr>
          <p:spPr bwMode="auto">
            <a:xfrm>
              <a:off x="2168" y="2746"/>
              <a:ext cx="135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20" name="Line 32"/>
            <p:cNvSpPr>
              <a:spLocks noChangeShapeType="1"/>
            </p:cNvSpPr>
            <p:nvPr/>
          </p:nvSpPr>
          <p:spPr bwMode="auto">
            <a:xfrm rot="600000" flipV="1">
              <a:off x="2842" y="687"/>
              <a:ext cx="743" cy="1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Line 33"/>
            <p:cNvSpPr>
              <a:spLocks noChangeShapeType="1"/>
            </p:cNvSpPr>
            <p:nvPr/>
          </p:nvSpPr>
          <p:spPr bwMode="auto">
            <a:xfrm rot="600000" flipV="1">
              <a:off x="2863" y="1105"/>
              <a:ext cx="712" cy="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Text Box 34"/>
            <p:cNvSpPr txBox="1">
              <a:spLocks noChangeArrowheads="1"/>
            </p:cNvSpPr>
            <p:nvPr/>
          </p:nvSpPr>
          <p:spPr bwMode="auto">
            <a:xfrm>
              <a:off x="3589" y="705"/>
              <a:ext cx="823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+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 −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  <a:p>
              <a:pPr eaLnBrk="1" hangingPunct="1"/>
              <a:endParaRPr lang="en-US" sz="1800" b="0">
                <a:latin typeface="Calibri" pitchFamily="34" charset="0"/>
              </a:endParaRPr>
            </a:p>
            <a:p>
              <a:pPr eaLnBrk="1" hangingPunct="1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23" name="Text Box 36"/>
            <p:cNvSpPr txBox="1">
              <a:spLocks noChangeArrowheads="1"/>
            </p:cNvSpPr>
            <p:nvPr/>
          </p:nvSpPr>
          <p:spPr bwMode="auto">
            <a:xfrm>
              <a:off x="3580" y="982"/>
              <a:ext cx="60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−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+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24" name="Text Box 45"/>
            <p:cNvSpPr txBox="1">
              <a:spLocks noChangeArrowheads="1"/>
            </p:cNvSpPr>
            <p:nvPr/>
          </p:nvSpPr>
          <p:spPr bwMode="auto">
            <a:xfrm>
              <a:off x="3580" y="1418"/>
              <a:ext cx="50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−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+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25" name="Text Box 46"/>
            <p:cNvSpPr txBox="1">
              <a:spLocks noChangeArrowheads="1"/>
            </p:cNvSpPr>
            <p:nvPr/>
          </p:nvSpPr>
          <p:spPr bwMode="auto">
            <a:xfrm>
              <a:off x="3573" y="1257"/>
              <a:ext cx="54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+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 −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V="1">
              <a:off x="2396" y="1552"/>
              <a:ext cx="1125" cy="112"/>
            </a:xfrm>
            <a:prstGeom prst="line">
              <a:avLst/>
            </a:prstGeom>
            <a:ln w="19050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25627" name="Line 12"/>
            <p:cNvSpPr>
              <a:spLocks noChangeShapeType="1"/>
            </p:cNvSpPr>
            <p:nvPr/>
          </p:nvSpPr>
          <p:spPr bwMode="auto">
            <a:xfrm>
              <a:off x="1718" y="2803"/>
              <a:ext cx="458" cy="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Line 14"/>
            <p:cNvSpPr>
              <a:spLocks noChangeShapeType="1"/>
            </p:cNvSpPr>
            <p:nvPr/>
          </p:nvSpPr>
          <p:spPr bwMode="auto">
            <a:xfrm flipV="1">
              <a:off x="2206" y="2664"/>
              <a:ext cx="1352" cy="1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Text Box 17"/>
            <p:cNvSpPr txBox="1">
              <a:spLocks noChangeArrowheads="1"/>
            </p:cNvSpPr>
            <p:nvPr/>
          </p:nvSpPr>
          <p:spPr bwMode="auto">
            <a:xfrm>
              <a:off x="1656" y="2593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p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30" name="Text Box 18"/>
            <p:cNvSpPr txBox="1">
              <a:spLocks noChangeArrowheads="1"/>
            </p:cNvSpPr>
            <p:nvPr/>
          </p:nvSpPr>
          <p:spPr bwMode="auto">
            <a:xfrm>
              <a:off x="1470" y="2840"/>
              <a:ext cx="65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o-RO" sz="1400" b="0">
                  <a:solidFill>
                    <a:srgbClr val="000000"/>
                  </a:solidFill>
                  <a:cs typeface="Times New Roman" pitchFamily="18" charset="0"/>
                </a:rPr>
                <a:t>24 GeV/c</a:t>
              </a:r>
              <a:endParaRPr lang="ro-RO" sz="1800" b="0">
                <a:cs typeface="Times New Roman" pitchFamily="18" charset="0"/>
              </a:endParaRPr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2691" y="3028"/>
              <a:ext cx="881" cy="124"/>
            </a:xfrm>
            <a:prstGeom prst="line">
              <a:avLst/>
            </a:prstGeom>
            <a:ln w="19050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632" name="Text Box 45"/>
            <p:cNvSpPr txBox="1">
              <a:spLocks noChangeArrowheads="1"/>
            </p:cNvSpPr>
            <p:nvPr/>
          </p:nvSpPr>
          <p:spPr bwMode="auto">
            <a:xfrm>
              <a:off x="3573" y="2829"/>
              <a:ext cx="54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−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+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33" name="Text Box 46"/>
            <p:cNvSpPr txBox="1">
              <a:spLocks noChangeArrowheads="1"/>
            </p:cNvSpPr>
            <p:nvPr/>
          </p:nvSpPr>
          <p:spPr bwMode="auto">
            <a:xfrm>
              <a:off x="3550" y="2571"/>
              <a:ext cx="53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+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 −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V="1">
              <a:off x="2707" y="2960"/>
              <a:ext cx="873" cy="56"/>
            </a:xfrm>
            <a:prstGeom prst="line">
              <a:avLst/>
            </a:prstGeom>
            <a:ln w="19050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cxnSp>
          <p:nvCxnSpPr>
            <p:cNvPr id="25635" name="Straight Connector 79"/>
            <p:cNvCxnSpPr>
              <a:cxnSpLocks noChangeShapeType="1"/>
            </p:cNvCxnSpPr>
            <p:nvPr/>
          </p:nvCxnSpPr>
          <p:spPr bwMode="auto">
            <a:xfrm>
              <a:off x="2288" y="2834"/>
              <a:ext cx="423" cy="182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Straight Connector 80"/>
            <p:cNvCxnSpPr>
              <a:cxnSpLocks noChangeShapeType="1"/>
            </p:cNvCxnSpPr>
            <p:nvPr/>
          </p:nvCxnSpPr>
          <p:spPr bwMode="auto">
            <a:xfrm>
              <a:off x="2280" y="2853"/>
              <a:ext cx="426" cy="187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7" name="Text Box 46"/>
            <p:cNvSpPr txBox="1">
              <a:spLocks noChangeArrowheads="1"/>
            </p:cNvSpPr>
            <p:nvPr/>
          </p:nvSpPr>
          <p:spPr bwMode="auto">
            <a:xfrm>
              <a:off x="3589" y="1628"/>
              <a:ext cx="32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i="1">
                  <a:solidFill>
                    <a:srgbClr val="000000"/>
                  </a:solidFill>
                </a:rPr>
                <a:t>π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25638" name="Freeform 29"/>
            <p:cNvSpPr>
              <a:spLocks noEditPoints="1"/>
            </p:cNvSpPr>
            <p:nvPr/>
          </p:nvSpPr>
          <p:spPr bwMode="auto">
            <a:xfrm rot="-732780">
              <a:off x="2578" y="1495"/>
              <a:ext cx="143" cy="144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0 h 958"/>
                <a:gd name="T38" fmla="*/ 0 w 582"/>
                <a:gd name="T39" fmla="*/ 0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0 h 958"/>
                <a:gd name="T78" fmla="*/ 0 w 582"/>
                <a:gd name="T79" fmla="*/ 0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0 h 958"/>
                <a:gd name="T118" fmla="*/ 0 w 582"/>
                <a:gd name="T119" fmla="*/ 0 h 958"/>
                <a:gd name="T120" fmla="*/ 0 w 582"/>
                <a:gd name="T121" fmla="*/ 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/>
            <a:lstStyle/>
            <a:p>
              <a:endParaRPr lang="en-GB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2699" y="3040"/>
              <a:ext cx="851" cy="317"/>
            </a:xfrm>
            <a:prstGeom prst="line">
              <a:avLst/>
            </a:prstGeom>
            <a:ln w="19050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640" name="Text Box 46"/>
            <p:cNvSpPr txBox="1">
              <a:spLocks noChangeArrowheads="1"/>
            </p:cNvSpPr>
            <p:nvPr/>
          </p:nvSpPr>
          <p:spPr bwMode="auto">
            <a:xfrm>
              <a:off x="3623" y="3268"/>
              <a:ext cx="23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i="1">
                  <a:solidFill>
                    <a:srgbClr val="000000"/>
                  </a:solidFill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</a:rPr>
                <a:t>0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25641" name="Text Box 46"/>
            <p:cNvSpPr txBox="1">
              <a:spLocks noChangeArrowheads="1"/>
            </p:cNvSpPr>
            <p:nvPr/>
          </p:nvSpPr>
          <p:spPr bwMode="auto">
            <a:xfrm>
              <a:off x="3573" y="3054"/>
              <a:ext cx="50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 +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 −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42" name="Right Brace 91"/>
            <p:cNvSpPr>
              <a:spLocks/>
            </p:cNvSpPr>
            <p:nvPr/>
          </p:nvSpPr>
          <p:spPr bwMode="auto">
            <a:xfrm>
              <a:off x="4065" y="1257"/>
              <a:ext cx="71" cy="360"/>
            </a:xfrm>
            <a:prstGeom prst="rightBrace">
              <a:avLst>
                <a:gd name="adj1" fmla="val 8873"/>
                <a:gd name="adj2" fmla="val 50000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/>
            <a:p>
              <a:pPr algn="ctr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5643" name="Line 13"/>
            <p:cNvSpPr>
              <a:spLocks noChangeShapeType="1"/>
            </p:cNvSpPr>
            <p:nvPr/>
          </p:nvSpPr>
          <p:spPr bwMode="auto">
            <a:xfrm>
              <a:off x="1563" y="2809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4" name="Text Box 46"/>
            <p:cNvSpPr txBox="1">
              <a:spLocks noChangeArrowheads="1"/>
            </p:cNvSpPr>
            <p:nvPr/>
          </p:nvSpPr>
          <p:spPr bwMode="auto">
            <a:xfrm>
              <a:off x="2027" y="1623"/>
              <a:ext cx="5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 i="1">
                  <a:solidFill>
                    <a:srgbClr val="000000"/>
                  </a:solidFill>
                  <a:sym typeface="Symbol" pitchFamily="18" charset="2"/>
                </a:rPr>
                <a:t></a:t>
              </a:r>
              <a:r>
                <a:rPr lang="en-US" sz="1400" b="0" i="1">
                  <a:solidFill>
                    <a:srgbClr val="000000"/>
                  </a:solidFill>
                </a:rPr>
                <a:t>,</a:t>
              </a:r>
              <a:r>
                <a:rPr lang="en-US" sz="1400" b="0" i="1">
                  <a:solidFill>
                    <a:srgbClr val="000000"/>
                  </a:solidFill>
                  <a:sym typeface="Symbol" pitchFamily="18" charset="2"/>
                </a:rPr>
                <a:t></a:t>
              </a:r>
              <a:r>
                <a:rPr lang="en-US" sz="1400" b="0" i="1">
                  <a:solidFill>
                    <a:srgbClr val="000000"/>
                  </a:solidFill>
                </a:rPr>
                <a:t>,</a:t>
              </a:r>
              <a:r>
                <a:rPr lang="en-US" sz="1400" b="0" i="1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r>
                <a:rPr lang="en-US" sz="1400" b="0" i="1">
                  <a:solidFill>
                    <a:srgbClr val="000000"/>
                  </a:solidFill>
                </a:rPr>
                <a:t>,…</a:t>
              </a:r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5645" name="Text Box 46"/>
            <p:cNvSpPr txBox="1">
              <a:spLocks noChangeArrowheads="1"/>
            </p:cNvSpPr>
            <p:nvPr/>
          </p:nvSpPr>
          <p:spPr bwMode="auto">
            <a:xfrm>
              <a:off x="2196" y="2923"/>
              <a:ext cx="55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b="0" i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1400" b="0" i="1">
                  <a:solidFill>
                    <a:srgbClr val="000000"/>
                  </a:solidFill>
                </a:rPr>
                <a:t>, </a:t>
              </a:r>
              <a:r>
                <a:rPr lang="el-GR" sz="1400" b="0" i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1400" b="0" i="1">
                  <a:solidFill>
                    <a:srgbClr val="000000"/>
                  </a:solidFill>
                </a:rPr>
                <a:t>’</a:t>
              </a:r>
              <a:r>
                <a:rPr lang="en-US" sz="1400" b="0" i="1">
                  <a:solidFill>
                    <a:srgbClr val="000000"/>
                  </a:solidFill>
                  <a:latin typeface="Calibri" pitchFamily="34" charset="0"/>
                </a:rPr>
                <a:t>,</a:t>
              </a:r>
              <a:r>
                <a:rPr lang="en-US" sz="1400" b="0" i="1">
                  <a:solidFill>
                    <a:srgbClr val="000000"/>
                  </a:solidFill>
                </a:rPr>
                <a:t>…</a:t>
              </a:r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5646" name="Text Box 49"/>
            <p:cNvSpPr txBox="1">
              <a:spLocks noChangeArrowheads="1"/>
            </p:cNvSpPr>
            <p:nvPr/>
          </p:nvSpPr>
          <p:spPr bwMode="auto">
            <a:xfrm>
              <a:off x="3253" y="1336"/>
              <a:ext cx="3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en-US" sz="1400" i="1">
                  <a:solidFill>
                    <a:srgbClr val="000000"/>
                  </a:solidFill>
                </a:rPr>
                <a:t>N</a:t>
              </a:r>
              <a:r>
                <a:rPr lang="en-US" sz="1400" i="1" baseline="-25000">
                  <a:solidFill>
                    <a:srgbClr val="000000"/>
                  </a:solidFill>
                </a:rPr>
                <a:t>C</a:t>
              </a:r>
              <a:r>
                <a:rPr lang="en-US" sz="1400" b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5647" name="Text Box 16"/>
            <p:cNvSpPr txBox="1">
              <a:spLocks noChangeArrowheads="1"/>
            </p:cNvSpPr>
            <p:nvPr/>
          </p:nvSpPr>
          <p:spPr bwMode="auto">
            <a:xfrm>
              <a:off x="2426" y="973"/>
              <a:ext cx="33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rgbClr val="000000"/>
                  </a:solidFill>
                  <a:cs typeface="Times New Roman" pitchFamily="18" charset="0"/>
                </a:rPr>
                <a:t>(</a:t>
              </a:r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N</a:t>
              </a:r>
              <a:r>
                <a:rPr lang="en-US" sz="1400" i="1" baseline="-2500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r>
                <a:rPr lang="en-US" sz="1400" b="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 b="0">
                <a:cs typeface="Times New Roman" pitchFamily="18" charset="0"/>
              </a:endParaRPr>
            </a:p>
          </p:txBody>
        </p:sp>
        <p:sp>
          <p:nvSpPr>
            <p:cNvPr id="25648" name="Rectangle 4"/>
            <p:cNvSpPr>
              <a:spLocks noChangeArrowheads="1"/>
            </p:cNvSpPr>
            <p:nvPr/>
          </p:nvSpPr>
          <p:spPr bwMode="auto">
            <a:xfrm>
              <a:off x="4161" y="854"/>
              <a:ext cx="9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/>
            <a:p>
              <a:r>
                <a:rPr lang="en-US" sz="1600" i="1">
                  <a:solidFill>
                    <a:srgbClr val="FF0000"/>
                  </a:solidFill>
                  <a:latin typeface="Arial Narrow" pitchFamily="34" charset="0"/>
                </a:rPr>
                <a:t>  </a:t>
              </a:r>
              <a:r>
                <a:rPr lang="en-US" sz="1600" i="1">
                  <a:solidFill>
                    <a:srgbClr val="FF0000"/>
                  </a:solidFill>
                  <a:cs typeface="Times New Roman" pitchFamily="18" charset="0"/>
                </a:rPr>
                <a:t>Atomic pairs</a:t>
              </a:r>
              <a:endParaRPr lang="en-US" sz="1800" b="0">
                <a:cs typeface="Times New Roman" pitchFamily="18" charset="0"/>
              </a:endParaRPr>
            </a:p>
          </p:txBody>
        </p:sp>
        <p:sp>
          <p:nvSpPr>
            <p:cNvPr id="25649" name="Oval 26"/>
            <p:cNvSpPr>
              <a:spLocks noChangeAspect="1" noChangeArrowheads="1"/>
            </p:cNvSpPr>
            <p:nvPr/>
          </p:nvSpPr>
          <p:spPr bwMode="auto">
            <a:xfrm>
              <a:off x="2171" y="901"/>
              <a:ext cx="133" cy="12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50" name="Oval 28"/>
            <p:cNvSpPr>
              <a:spLocks noChangeArrowheads="1"/>
            </p:cNvSpPr>
            <p:nvPr/>
          </p:nvSpPr>
          <p:spPr bwMode="auto">
            <a:xfrm rot="5400000">
              <a:off x="2246" y="883"/>
              <a:ext cx="251" cy="1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51" name="Oval 30"/>
            <p:cNvSpPr>
              <a:spLocks noChangeAspect="1" noChangeArrowheads="1"/>
            </p:cNvSpPr>
            <p:nvPr/>
          </p:nvSpPr>
          <p:spPr bwMode="auto">
            <a:xfrm flipV="1">
              <a:off x="2332" y="794"/>
              <a:ext cx="70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52" name="Oval 30"/>
            <p:cNvSpPr>
              <a:spLocks noChangeAspect="1" noChangeArrowheads="1"/>
            </p:cNvSpPr>
            <p:nvPr/>
          </p:nvSpPr>
          <p:spPr bwMode="auto">
            <a:xfrm flipV="1">
              <a:off x="2338" y="1043"/>
              <a:ext cx="69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53" name="Oval 28"/>
            <p:cNvSpPr>
              <a:spLocks noChangeArrowheads="1"/>
            </p:cNvSpPr>
            <p:nvPr/>
          </p:nvSpPr>
          <p:spPr bwMode="auto">
            <a:xfrm rot="5400000">
              <a:off x="2696" y="893"/>
              <a:ext cx="252" cy="1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54" name="Oval 30"/>
            <p:cNvSpPr>
              <a:spLocks noChangeAspect="1" noChangeArrowheads="1"/>
            </p:cNvSpPr>
            <p:nvPr/>
          </p:nvSpPr>
          <p:spPr bwMode="auto">
            <a:xfrm flipV="1">
              <a:off x="2782" y="804"/>
              <a:ext cx="70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55" name="Oval 30"/>
            <p:cNvSpPr>
              <a:spLocks noChangeAspect="1" noChangeArrowheads="1"/>
            </p:cNvSpPr>
            <p:nvPr/>
          </p:nvSpPr>
          <p:spPr bwMode="auto">
            <a:xfrm flipV="1">
              <a:off x="2788" y="1053"/>
              <a:ext cx="69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57" name="Text Box 16"/>
            <p:cNvSpPr txBox="1">
              <a:spLocks noChangeArrowheads="1"/>
            </p:cNvSpPr>
            <p:nvPr/>
          </p:nvSpPr>
          <p:spPr bwMode="auto">
            <a:xfrm>
              <a:off x="3251" y="854"/>
              <a:ext cx="33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ro-RO" sz="1400" b="0" i="1">
                  <a:solidFill>
                    <a:srgbClr val="000000"/>
                  </a:solidFill>
                </a:rPr>
                <a:t>n</a:t>
              </a:r>
              <a:r>
                <a:rPr lang="en-US" sz="1400" b="0" i="1" baseline="-25000">
                  <a:solidFill>
                    <a:srgbClr val="000000"/>
                  </a:solidFill>
                </a:rPr>
                <a:t>a</a:t>
              </a:r>
              <a:r>
                <a:rPr lang="en-US" sz="1400" b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5658" name="Line 12"/>
            <p:cNvSpPr>
              <a:spLocks noChangeShapeType="1"/>
            </p:cNvSpPr>
            <p:nvPr/>
          </p:nvSpPr>
          <p:spPr bwMode="auto">
            <a:xfrm>
              <a:off x="1724" y="3714"/>
              <a:ext cx="53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9" name="Line 14"/>
            <p:cNvSpPr>
              <a:spLocks noChangeShapeType="1"/>
            </p:cNvSpPr>
            <p:nvPr/>
          </p:nvSpPr>
          <p:spPr bwMode="auto">
            <a:xfrm flipV="1">
              <a:off x="2280" y="3657"/>
              <a:ext cx="1254" cy="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0" name="Text Box 17"/>
            <p:cNvSpPr txBox="1">
              <a:spLocks noChangeArrowheads="1"/>
            </p:cNvSpPr>
            <p:nvPr/>
          </p:nvSpPr>
          <p:spPr bwMode="auto">
            <a:xfrm>
              <a:off x="1692" y="3946"/>
              <a:ext cx="12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p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61" name="Text Box 45"/>
            <p:cNvSpPr txBox="1">
              <a:spLocks noChangeArrowheads="1"/>
            </p:cNvSpPr>
            <p:nvPr/>
          </p:nvSpPr>
          <p:spPr bwMode="auto">
            <a:xfrm>
              <a:off x="3559" y="3997"/>
              <a:ext cx="47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−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el-GR" sz="1400" i="1">
                  <a:solidFill>
                    <a:srgbClr val="000000"/>
                  </a:solidFill>
                  <a:cs typeface="Times New Roman" pitchFamily="18" charset="0"/>
                </a:rPr>
                <a:t>π</a:t>
              </a:r>
              <a:r>
                <a:rPr lang="en-US" sz="1400" i="1" baseline="30000">
                  <a:solidFill>
                    <a:srgbClr val="000000"/>
                  </a:solidFill>
                  <a:cs typeface="Times New Roman" pitchFamily="18" charset="0"/>
                </a:rPr>
                <a:t>+ </a:t>
              </a: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62" name="Text Box 46"/>
            <p:cNvSpPr txBox="1">
              <a:spLocks noChangeArrowheads="1"/>
            </p:cNvSpPr>
            <p:nvPr/>
          </p:nvSpPr>
          <p:spPr bwMode="auto">
            <a:xfrm>
              <a:off x="3509" y="3221"/>
              <a:ext cx="40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63" name="Oval 26"/>
            <p:cNvSpPr>
              <a:spLocks noChangeAspect="1" noChangeArrowheads="1"/>
            </p:cNvSpPr>
            <p:nvPr/>
          </p:nvSpPr>
          <p:spPr bwMode="auto">
            <a:xfrm>
              <a:off x="2258" y="3659"/>
              <a:ext cx="132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64" name="Line 13"/>
            <p:cNvSpPr>
              <a:spLocks noChangeShapeType="1"/>
            </p:cNvSpPr>
            <p:nvPr/>
          </p:nvSpPr>
          <p:spPr bwMode="auto">
            <a:xfrm flipV="1">
              <a:off x="1613" y="3713"/>
              <a:ext cx="29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5" name="Text Box 18"/>
            <p:cNvSpPr txBox="1">
              <a:spLocks noChangeArrowheads="1"/>
            </p:cNvSpPr>
            <p:nvPr/>
          </p:nvSpPr>
          <p:spPr bwMode="auto">
            <a:xfrm>
              <a:off x="1476" y="3751"/>
              <a:ext cx="67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o-RO" sz="1400" b="0">
                  <a:solidFill>
                    <a:srgbClr val="000000"/>
                  </a:solidFill>
                  <a:cs typeface="Times New Roman" pitchFamily="18" charset="0"/>
                </a:rPr>
                <a:t>24 GeV/c</a:t>
              </a:r>
              <a:endParaRPr lang="ro-RO" sz="1800" b="0">
                <a:cs typeface="Times New Roman" pitchFamily="18" charset="0"/>
              </a:endParaRPr>
            </a:p>
          </p:txBody>
        </p:sp>
        <p:sp>
          <p:nvSpPr>
            <p:cNvPr id="25666" name="Line 12"/>
            <p:cNvSpPr>
              <a:spLocks noChangeShapeType="1"/>
            </p:cNvSpPr>
            <p:nvPr/>
          </p:nvSpPr>
          <p:spPr bwMode="auto">
            <a:xfrm>
              <a:off x="1757" y="3989"/>
              <a:ext cx="539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7" name="Line 14"/>
            <p:cNvSpPr>
              <a:spLocks noChangeShapeType="1"/>
            </p:cNvSpPr>
            <p:nvPr/>
          </p:nvSpPr>
          <p:spPr bwMode="auto">
            <a:xfrm>
              <a:off x="2263" y="3981"/>
              <a:ext cx="1260" cy="1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8" name="Oval 26"/>
            <p:cNvSpPr>
              <a:spLocks noChangeAspect="1" noChangeArrowheads="1"/>
            </p:cNvSpPr>
            <p:nvPr/>
          </p:nvSpPr>
          <p:spPr bwMode="auto">
            <a:xfrm>
              <a:off x="2258" y="3927"/>
              <a:ext cx="132" cy="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 sz="1800" b="0">
                <a:latin typeface="Calibri" pitchFamily="34" charset="0"/>
              </a:endParaRPr>
            </a:p>
          </p:txBody>
        </p:sp>
        <p:sp>
          <p:nvSpPr>
            <p:cNvPr id="25669" name="Line 13"/>
            <p:cNvSpPr>
              <a:spLocks noChangeShapeType="1"/>
            </p:cNvSpPr>
            <p:nvPr/>
          </p:nvSpPr>
          <p:spPr bwMode="auto">
            <a:xfrm flipV="1">
              <a:off x="1624" y="3988"/>
              <a:ext cx="295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0" name="Text Box 17"/>
            <p:cNvSpPr txBox="1">
              <a:spLocks noChangeArrowheads="1"/>
            </p:cNvSpPr>
            <p:nvPr/>
          </p:nvSpPr>
          <p:spPr bwMode="auto">
            <a:xfrm>
              <a:off x="1710" y="3516"/>
              <a:ext cx="12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cs typeface="Times New Roman" pitchFamily="18" charset="0"/>
                </a:rPr>
                <a:t>p</a:t>
              </a:r>
              <a:endParaRPr lang="en-US" sz="1400">
                <a:cs typeface="Times New Roman" pitchFamily="18" charset="0"/>
              </a:endParaRPr>
            </a:p>
          </p:txBody>
        </p:sp>
        <p:sp>
          <p:nvSpPr>
            <p:cNvPr id="25671" name="Rectangle 4"/>
            <p:cNvSpPr>
              <a:spLocks noChangeArrowheads="1"/>
            </p:cNvSpPr>
            <p:nvPr/>
          </p:nvSpPr>
          <p:spPr bwMode="auto">
            <a:xfrm>
              <a:off x="4155" y="1302"/>
              <a:ext cx="96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467" tIns="40234" rIns="80467" bIns="40234"/>
            <a:lstStyle/>
            <a:p>
              <a:pPr algn="ctr"/>
              <a:r>
                <a:rPr lang="en-US" sz="1600" i="1">
                  <a:solidFill>
                    <a:srgbClr val="FF0000"/>
                  </a:solidFill>
                  <a:cs typeface="Times New Roman" pitchFamily="18" charset="0"/>
                </a:rPr>
                <a:t>Coulomb pairs</a:t>
              </a:r>
              <a:endParaRPr lang="en-US" sz="1800" b="0">
                <a:cs typeface="Times New Roman" pitchFamily="18" charset="0"/>
              </a:endParaRPr>
            </a:p>
          </p:txBody>
        </p:sp>
        <p:sp>
          <p:nvSpPr>
            <p:cNvPr id="25672" name="Rectangle 4"/>
            <p:cNvSpPr>
              <a:spLocks noChangeArrowheads="1"/>
            </p:cNvSpPr>
            <p:nvPr/>
          </p:nvSpPr>
          <p:spPr bwMode="auto">
            <a:xfrm>
              <a:off x="4155" y="2732"/>
              <a:ext cx="122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467" tIns="40234" rIns="80467" bIns="40234"/>
            <a:lstStyle/>
            <a:p>
              <a:pPr algn="ctr"/>
              <a:r>
                <a:rPr lang="en-US" sz="1600" i="1">
                  <a:solidFill>
                    <a:srgbClr val="FF0000"/>
                  </a:solidFill>
                  <a:cs typeface="Times New Roman" pitchFamily="18" charset="0"/>
                </a:rPr>
                <a:t>Non-Coulomb pairs</a:t>
              </a:r>
              <a:endParaRPr lang="en-US" sz="1800" b="0">
                <a:cs typeface="Times New Roman" pitchFamily="18" charset="0"/>
              </a:endParaRPr>
            </a:p>
          </p:txBody>
        </p:sp>
        <p:sp>
          <p:nvSpPr>
            <p:cNvPr id="25673" name="Rectangle 4"/>
            <p:cNvSpPr>
              <a:spLocks noChangeArrowheads="1"/>
            </p:cNvSpPr>
            <p:nvPr/>
          </p:nvSpPr>
          <p:spPr bwMode="auto">
            <a:xfrm>
              <a:off x="4229" y="3820"/>
              <a:ext cx="115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/>
            <a:p>
              <a:r>
                <a:rPr lang="en-US" sz="1600" i="1">
                  <a:solidFill>
                    <a:srgbClr val="FF0000"/>
                  </a:solidFill>
                  <a:cs typeface="Times New Roman" pitchFamily="18" charset="0"/>
                </a:rPr>
                <a:t>Accidental pairs</a:t>
              </a:r>
              <a:endParaRPr lang="en-US" sz="1600" b="0">
                <a:cs typeface="Times New Roman" pitchFamily="18" charset="0"/>
              </a:endParaRPr>
            </a:p>
          </p:txBody>
        </p:sp>
        <p:sp>
          <p:nvSpPr>
            <p:cNvPr id="25674" name="Line 80"/>
            <p:cNvSpPr>
              <a:spLocks noChangeShapeType="1"/>
            </p:cNvSpPr>
            <p:nvPr/>
          </p:nvSpPr>
          <p:spPr bwMode="auto">
            <a:xfrm flipV="1">
              <a:off x="1853" y="992"/>
              <a:ext cx="335" cy="2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5" name="Line 81"/>
            <p:cNvSpPr>
              <a:spLocks noChangeShapeType="1"/>
            </p:cNvSpPr>
            <p:nvPr/>
          </p:nvSpPr>
          <p:spPr bwMode="auto">
            <a:xfrm>
              <a:off x="1854" y="1257"/>
              <a:ext cx="342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6" name="Line 82"/>
            <p:cNvSpPr>
              <a:spLocks noChangeShapeType="1"/>
            </p:cNvSpPr>
            <p:nvPr/>
          </p:nvSpPr>
          <p:spPr bwMode="auto">
            <a:xfrm flipV="1">
              <a:off x="1867" y="2834"/>
              <a:ext cx="301" cy="3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7" name="Line 83"/>
            <p:cNvSpPr>
              <a:spLocks noChangeShapeType="1"/>
            </p:cNvSpPr>
            <p:nvPr/>
          </p:nvSpPr>
          <p:spPr bwMode="auto">
            <a:xfrm>
              <a:off x="1875" y="3307"/>
              <a:ext cx="381" cy="3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8" name="Line 84"/>
            <p:cNvSpPr>
              <a:spLocks noChangeShapeType="1"/>
            </p:cNvSpPr>
            <p:nvPr/>
          </p:nvSpPr>
          <p:spPr bwMode="auto">
            <a:xfrm>
              <a:off x="1850" y="3383"/>
              <a:ext cx="378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9" name="Text Box 85"/>
            <p:cNvSpPr txBox="1">
              <a:spLocks noChangeArrowheads="1"/>
            </p:cNvSpPr>
            <p:nvPr/>
          </p:nvSpPr>
          <p:spPr bwMode="auto">
            <a:xfrm>
              <a:off x="969" y="1220"/>
              <a:ext cx="1089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/>
                <a:t>Interaction point</a:t>
              </a:r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5680" name="Text Box 86"/>
            <p:cNvSpPr txBox="1">
              <a:spLocks noChangeArrowheads="1"/>
            </p:cNvSpPr>
            <p:nvPr/>
          </p:nvSpPr>
          <p:spPr bwMode="auto">
            <a:xfrm>
              <a:off x="969" y="3133"/>
              <a:ext cx="980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1400"/>
                <a:t>Interaction point</a:t>
              </a:r>
              <a:endParaRPr lang="en-US" sz="1400" b="0">
                <a:latin typeface="Calibri" pitchFamily="34" charset="0"/>
              </a:endParaRPr>
            </a:p>
          </p:txBody>
        </p:sp>
      </p:grp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83" name="Dreptunghi 2"/>
          <p:cNvSpPr>
            <a:spLocks noChangeArrowheads="1"/>
          </p:cNvSpPr>
          <p:nvPr/>
        </p:nvSpPr>
        <p:spPr bwMode="auto">
          <a:xfrm>
            <a:off x="3802063" y="1978025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cs typeface="Times New Roman" pitchFamily="18" charset="0"/>
              </a:rPr>
              <a:t>Ni</a:t>
            </a:r>
          </a:p>
        </p:txBody>
      </p:sp>
      <p:sp>
        <p:nvSpPr>
          <p:cNvPr id="25684" name="Dreptunghi 3"/>
          <p:cNvSpPr>
            <a:spLocks noChangeArrowheads="1"/>
          </p:cNvSpPr>
          <p:nvPr/>
        </p:nvSpPr>
        <p:spPr bwMode="auto">
          <a:xfrm>
            <a:off x="5386388" y="5802313"/>
            <a:ext cx="89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( </a:t>
            </a:r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 −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1400">
              <a:cs typeface="Times New Roman" pitchFamily="18" charset="0"/>
            </a:endParaRPr>
          </a:p>
        </p:txBody>
      </p:sp>
      <p:sp>
        <p:nvSpPr>
          <p:cNvPr id="25685" name="Oval 26"/>
          <p:cNvSpPr>
            <a:spLocks noChangeAspect="1" noChangeArrowheads="1"/>
          </p:cNvSpPr>
          <p:nvPr/>
        </p:nvSpPr>
        <p:spPr bwMode="auto">
          <a:xfrm>
            <a:off x="3209925" y="3286125"/>
            <a:ext cx="209550" cy="193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en-US" sz="1800" b="0">
              <a:latin typeface="Calibri" pitchFamily="34" charset="0"/>
            </a:endParaRPr>
          </a:p>
        </p:txBody>
      </p:sp>
      <p:cxnSp>
        <p:nvCxnSpPr>
          <p:cNvPr id="25686" name="Straight Connector 68"/>
          <p:cNvCxnSpPr>
            <a:cxnSpLocks noChangeShapeType="1"/>
          </p:cNvCxnSpPr>
          <p:nvPr/>
        </p:nvCxnSpPr>
        <p:spPr bwMode="auto">
          <a:xfrm flipV="1">
            <a:off x="3375025" y="3228975"/>
            <a:ext cx="203200" cy="79375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7" name="Straight Connector 68"/>
          <p:cNvCxnSpPr>
            <a:cxnSpLocks noChangeShapeType="1"/>
          </p:cNvCxnSpPr>
          <p:nvPr/>
        </p:nvCxnSpPr>
        <p:spPr bwMode="auto">
          <a:xfrm rot="-2700000">
            <a:off x="3392488" y="3243263"/>
            <a:ext cx="238125" cy="98425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88" name="Right Brace 91"/>
          <p:cNvSpPr>
            <a:spLocks/>
          </p:cNvSpPr>
          <p:nvPr/>
        </p:nvSpPr>
        <p:spPr bwMode="auto">
          <a:xfrm>
            <a:off x="6207125" y="1231900"/>
            <a:ext cx="112713" cy="571500"/>
          </a:xfrm>
          <a:prstGeom prst="rightBrace">
            <a:avLst>
              <a:gd name="adj1" fmla="val 8873"/>
              <a:gd name="adj2" fmla="val 5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25689" name="Oval 26"/>
          <p:cNvSpPr>
            <a:spLocks noChangeAspect="1" noChangeArrowheads="1"/>
          </p:cNvSpPr>
          <p:nvPr/>
        </p:nvSpPr>
        <p:spPr bwMode="auto">
          <a:xfrm>
            <a:off x="4119563" y="2049463"/>
            <a:ext cx="171450" cy="155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/>
          <a:p>
            <a:pPr algn="ctr"/>
            <a:endParaRPr lang="en-US" sz="1800" b="0">
              <a:latin typeface="Calibri" pitchFamily="34" charset="0"/>
            </a:endParaRPr>
          </a:p>
        </p:txBody>
      </p:sp>
      <p:pic>
        <p:nvPicPr>
          <p:cNvPr id="25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779588"/>
            <a:ext cx="42396" cy="28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91" name="Straight Connector 68"/>
          <p:cNvCxnSpPr>
            <a:cxnSpLocks noChangeShapeType="1"/>
            <a:stCxn id="25617" idx="5"/>
            <a:endCxn id="2066" idx="0"/>
          </p:cNvCxnSpPr>
          <p:nvPr/>
        </p:nvCxnSpPr>
        <p:spPr bwMode="auto">
          <a:xfrm>
            <a:off x="3402013" y="2571750"/>
            <a:ext cx="147637" cy="85725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92" name="Straight Connector 68"/>
          <p:cNvCxnSpPr>
            <a:cxnSpLocks noChangeShapeType="1"/>
          </p:cNvCxnSpPr>
          <p:nvPr/>
        </p:nvCxnSpPr>
        <p:spPr bwMode="auto">
          <a:xfrm>
            <a:off x="3422650" y="2549525"/>
            <a:ext cx="147638" cy="85725"/>
          </a:xfrm>
          <a:prstGeom prst="line">
            <a:avLst/>
          </a:prstGeom>
          <a:noFill/>
          <a:ln w="19050" cmpd="dbl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Line 14"/>
          <p:cNvSpPr>
            <a:spLocks noChangeShapeType="1"/>
          </p:cNvSpPr>
          <p:nvPr/>
        </p:nvSpPr>
        <p:spPr bwMode="auto">
          <a:xfrm flipV="1">
            <a:off x="3614738" y="3051175"/>
            <a:ext cx="1785937" cy="177800"/>
          </a:xfrm>
          <a:prstGeom prst="line">
            <a:avLst/>
          </a:prstGeom>
          <a:ln w="19050">
            <a:solidFill>
              <a:srgbClr val="FF0000"/>
            </a:solidFill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15" name="Line 21"/>
          <p:cNvSpPr>
            <a:spLocks noChangeShapeType="1"/>
          </p:cNvSpPr>
          <p:nvPr/>
        </p:nvSpPr>
        <p:spPr bwMode="auto">
          <a:xfrm>
            <a:off x="3589338" y="3238500"/>
            <a:ext cx="1817687" cy="166688"/>
          </a:xfrm>
          <a:prstGeom prst="line">
            <a:avLst/>
          </a:prstGeom>
          <a:ln w="19050">
            <a:solidFill>
              <a:srgbClr val="FF0000"/>
            </a:solidFill>
            <a:headEnd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695" name="Line 14"/>
          <p:cNvSpPr>
            <a:spLocks noChangeShapeType="1"/>
          </p:cNvSpPr>
          <p:nvPr/>
        </p:nvSpPr>
        <p:spPr bwMode="auto">
          <a:xfrm>
            <a:off x="3354388" y="3436938"/>
            <a:ext cx="2000250" cy="295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96" name="Freeform 29"/>
          <p:cNvSpPr>
            <a:spLocks noEditPoints="1"/>
          </p:cNvSpPr>
          <p:nvPr/>
        </p:nvSpPr>
        <p:spPr bwMode="auto">
          <a:xfrm rot="553624">
            <a:off x="3954463" y="3289300"/>
            <a:ext cx="227012" cy="228600"/>
          </a:xfrm>
          <a:custGeom>
            <a:avLst/>
            <a:gdLst>
              <a:gd name="T0" fmla="*/ 0 w 582"/>
              <a:gd name="T1" fmla="*/ 0 h 958"/>
              <a:gd name="T2" fmla="*/ 0 w 582"/>
              <a:gd name="T3" fmla="*/ 0 h 958"/>
              <a:gd name="T4" fmla="*/ 0 w 582"/>
              <a:gd name="T5" fmla="*/ 0 h 958"/>
              <a:gd name="T6" fmla="*/ 0 w 582"/>
              <a:gd name="T7" fmla="*/ 0 h 958"/>
              <a:gd name="T8" fmla="*/ 0 w 582"/>
              <a:gd name="T9" fmla="*/ 0 h 958"/>
              <a:gd name="T10" fmla="*/ 0 w 582"/>
              <a:gd name="T11" fmla="*/ 0 h 958"/>
              <a:gd name="T12" fmla="*/ 0 w 582"/>
              <a:gd name="T13" fmla="*/ 0 h 958"/>
              <a:gd name="T14" fmla="*/ 0 w 582"/>
              <a:gd name="T15" fmla="*/ 0 h 958"/>
              <a:gd name="T16" fmla="*/ 0 w 582"/>
              <a:gd name="T17" fmla="*/ 0 h 958"/>
              <a:gd name="T18" fmla="*/ 0 w 582"/>
              <a:gd name="T19" fmla="*/ 0 h 958"/>
              <a:gd name="T20" fmla="*/ 0 w 582"/>
              <a:gd name="T21" fmla="*/ 0 h 958"/>
              <a:gd name="T22" fmla="*/ 0 w 582"/>
              <a:gd name="T23" fmla="*/ 0 h 958"/>
              <a:gd name="T24" fmla="*/ 0 w 582"/>
              <a:gd name="T25" fmla="*/ 0 h 958"/>
              <a:gd name="T26" fmla="*/ 0 w 582"/>
              <a:gd name="T27" fmla="*/ 0 h 958"/>
              <a:gd name="T28" fmla="*/ 0 w 582"/>
              <a:gd name="T29" fmla="*/ 0 h 958"/>
              <a:gd name="T30" fmla="*/ 0 w 582"/>
              <a:gd name="T31" fmla="*/ 0 h 958"/>
              <a:gd name="T32" fmla="*/ 0 w 582"/>
              <a:gd name="T33" fmla="*/ 0 h 958"/>
              <a:gd name="T34" fmla="*/ 0 w 582"/>
              <a:gd name="T35" fmla="*/ 0 h 958"/>
              <a:gd name="T36" fmla="*/ 0 w 582"/>
              <a:gd name="T37" fmla="*/ 0 h 958"/>
              <a:gd name="T38" fmla="*/ 0 w 582"/>
              <a:gd name="T39" fmla="*/ 0 h 958"/>
              <a:gd name="T40" fmla="*/ 0 w 582"/>
              <a:gd name="T41" fmla="*/ 0 h 958"/>
              <a:gd name="T42" fmla="*/ 0 w 582"/>
              <a:gd name="T43" fmla="*/ 0 h 958"/>
              <a:gd name="T44" fmla="*/ 0 w 582"/>
              <a:gd name="T45" fmla="*/ 0 h 958"/>
              <a:gd name="T46" fmla="*/ 0 w 582"/>
              <a:gd name="T47" fmla="*/ 0 h 958"/>
              <a:gd name="T48" fmla="*/ 0 w 582"/>
              <a:gd name="T49" fmla="*/ 0 h 958"/>
              <a:gd name="T50" fmla="*/ 0 w 582"/>
              <a:gd name="T51" fmla="*/ 0 h 958"/>
              <a:gd name="T52" fmla="*/ 0 w 582"/>
              <a:gd name="T53" fmla="*/ 0 h 958"/>
              <a:gd name="T54" fmla="*/ 0 w 582"/>
              <a:gd name="T55" fmla="*/ 0 h 958"/>
              <a:gd name="T56" fmla="*/ 0 w 582"/>
              <a:gd name="T57" fmla="*/ 0 h 958"/>
              <a:gd name="T58" fmla="*/ 0 w 582"/>
              <a:gd name="T59" fmla="*/ 0 h 958"/>
              <a:gd name="T60" fmla="*/ 0 w 582"/>
              <a:gd name="T61" fmla="*/ 0 h 958"/>
              <a:gd name="T62" fmla="*/ 0 w 582"/>
              <a:gd name="T63" fmla="*/ 0 h 958"/>
              <a:gd name="T64" fmla="*/ 0 w 582"/>
              <a:gd name="T65" fmla="*/ 0 h 958"/>
              <a:gd name="T66" fmla="*/ 0 w 582"/>
              <a:gd name="T67" fmla="*/ 0 h 958"/>
              <a:gd name="T68" fmla="*/ 0 w 582"/>
              <a:gd name="T69" fmla="*/ 0 h 958"/>
              <a:gd name="T70" fmla="*/ 0 w 582"/>
              <a:gd name="T71" fmla="*/ 0 h 958"/>
              <a:gd name="T72" fmla="*/ 0 w 582"/>
              <a:gd name="T73" fmla="*/ 0 h 958"/>
              <a:gd name="T74" fmla="*/ 0 w 582"/>
              <a:gd name="T75" fmla="*/ 0 h 958"/>
              <a:gd name="T76" fmla="*/ 0 w 582"/>
              <a:gd name="T77" fmla="*/ 0 h 958"/>
              <a:gd name="T78" fmla="*/ 0 w 582"/>
              <a:gd name="T79" fmla="*/ 0 h 958"/>
              <a:gd name="T80" fmla="*/ 0 w 582"/>
              <a:gd name="T81" fmla="*/ 0 h 958"/>
              <a:gd name="T82" fmla="*/ 0 w 582"/>
              <a:gd name="T83" fmla="*/ 0 h 958"/>
              <a:gd name="T84" fmla="*/ 0 w 582"/>
              <a:gd name="T85" fmla="*/ 0 h 958"/>
              <a:gd name="T86" fmla="*/ 0 w 582"/>
              <a:gd name="T87" fmla="*/ 0 h 958"/>
              <a:gd name="T88" fmla="*/ 0 w 582"/>
              <a:gd name="T89" fmla="*/ 0 h 958"/>
              <a:gd name="T90" fmla="*/ 0 w 582"/>
              <a:gd name="T91" fmla="*/ 0 h 958"/>
              <a:gd name="T92" fmla="*/ 0 w 582"/>
              <a:gd name="T93" fmla="*/ 0 h 958"/>
              <a:gd name="T94" fmla="*/ 0 w 582"/>
              <a:gd name="T95" fmla="*/ 0 h 958"/>
              <a:gd name="T96" fmla="*/ 0 w 582"/>
              <a:gd name="T97" fmla="*/ 0 h 958"/>
              <a:gd name="T98" fmla="*/ 0 w 582"/>
              <a:gd name="T99" fmla="*/ 0 h 958"/>
              <a:gd name="T100" fmla="*/ 0 w 582"/>
              <a:gd name="T101" fmla="*/ 0 h 958"/>
              <a:gd name="T102" fmla="*/ 0 w 582"/>
              <a:gd name="T103" fmla="*/ 0 h 958"/>
              <a:gd name="T104" fmla="*/ 0 w 582"/>
              <a:gd name="T105" fmla="*/ 0 h 958"/>
              <a:gd name="T106" fmla="*/ 0 w 582"/>
              <a:gd name="T107" fmla="*/ 0 h 958"/>
              <a:gd name="T108" fmla="*/ 0 w 582"/>
              <a:gd name="T109" fmla="*/ 0 h 958"/>
              <a:gd name="T110" fmla="*/ 0 w 582"/>
              <a:gd name="T111" fmla="*/ 0 h 958"/>
              <a:gd name="T112" fmla="*/ 0 w 582"/>
              <a:gd name="T113" fmla="*/ 0 h 958"/>
              <a:gd name="T114" fmla="*/ 0 w 582"/>
              <a:gd name="T115" fmla="*/ 0 h 958"/>
              <a:gd name="T116" fmla="*/ 0 w 582"/>
              <a:gd name="T117" fmla="*/ 0 h 958"/>
              <a:gd name="T118" fmla="*/ 0 w 582"/>
              <a:gd name="T119" fmla="*/ 0 h 958"/>
              <a:gd name="T120" fmla="*/ 0 w 582"/>
              <a:gd name="T121" fmla="*/ 0 h 9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2"/>
              <a:gd name="T184" fmla="*/ 0 h 958"/>
              <a:gd name="T185" fmla="*/ 582 w 582"/>
              <a:gd name="T186" fmla="*/ 958 h 9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2" h="958">
                <a:moveTo>
                  <a:pt x="66" y="0"/>
                </a:moveTo>
                <a:lnTo>
                  <a:pt x="66" y="2"/>
                </a:lnTo>
                <a:lnTo>
                  <a:pt x="62" y="8"/>
                </a:lnTo>
                <a:lnTo>
                  <a:pt x="52" y="20"/>
                </a:lnTo>
                <a:lnTo>
                  <a:pt x="38" y="40"/>
                </a:lnTo>
                <a:lnTo>
                  <a:pt x="24" y="60"/>
                </a:lnTo>
                <a:lnTo>
                  <a:pt x="14" y="80"/>
                </a:lnTo>
                <a:lnTo>
                  <a:pt x="6" y="96"/>
                </a:lnTo>
                <a:lnTo>
                  <a:pt x="0" y="112"/>
                </a:lnTo>
                <a:lnTo>
                  <a:pt x="0" y="124"/>
                </a:lnTo>
                <a:lnTo>
                  <a:pt x="0" y="138"/>
                </a:lnTo>
                <a:lnTo>
                  <a:pt x="4" y="150"/>
                </a:lnTo>
                <a:lnTo>
                  <a:pt x="10" y="162"/>
                </a:lnTo>
                <a:lnTo>
                  <a:pt x="18" y="176"/>
                </a:lnTo>
                <a:lnTo>
                  <a:pt x="28" y="192"/>
                </a:lnTo>
                <a:lnTo>
                  <a:pt x="36" y="206"/>
                </a:lnTo>
                <a:lnTo>
                  <a:pt x="46" y="222"/>
                </a:lnTo>
                <a:lnTo>
                  <a:pt x="54" y="238"/>
                </a:lnTo>
                <a:lnTo>
                  <a:pt x="62" y="254"/>
                </a:lnTo>
                <a:lnTo>
                  <a:pt x="66" y="270"/>
                </a:lnTo>
                <a:lnTo>
                  <a:pt x="66" y="286"/>
                </a:lnTo>
                <a:lnTo>
                  <a:pt x="66" y="302"/>
                </a:lnTo>
                <a:lnTo>
                  <a:pt x="62" y="318"/>
                </a:lnTo>
                <a:lnTo>
                  <a:pt x="54" y="336"/>
                </a:lnTo>
                <a:lnTo>
                  <a:pt x="46" y="356"/>
                </a:lnTo>
                <a:lnTo>
                  <a:pt x="38" y="378"/>
                </a:lnTo>
                <a:lnTo>
                  <a:pt x="30" y="396"/>
                </a:lnTo>
                <a:lnTo>
                  <a:pt x="20" y="416"/>
                </a:lnTo>
                <a:lnTo>
                  <a:pt x="14" y="434"/>
                </a:lnTo>
                <a:lnTo>
                  <a:pt x="10" y="452"/>
                </a:lnTo>
                <a:lnTo>
                  <a:pt x="10" y="468"/>
                </a:lnTo>
                <a:lnTo>
                  <a:pt x="10" y="484"/>
                </a:lnTo>
                <a:lnTo>
                  <a:pt x="14" y="498"/>
                </a:lnTo>
                <a:lnTo>
                  <a:pt x="20" y="514"/>
                </a:lnTo>
                <a:lnTo>
                  <a:pt x="30" y="530"/>
                </a:lnTo>
                <a:lnTo>
                  <a:pt x="38" y="548"/>
                </a:lnTo>
                <a:lnTo>
                  <a:pt x="46" y="564"/>
                </a:lnTo>
                <a:lnTo>
                  <a:pt x="54" y="580"/>
                </a:lnTo>
                <a:lnTo>
                  <a:pt x="62" y="596"/>
                </a:lnTo>
                <a:lnTo>
                  <a:pt x="66" y="612"/>
                </a:lnTo>
                <a:lnTo>
                  <a:pt x="66" y="628"/>
                </a:lnTo>
                <a:lnTo>
                  <a:pt x="66" y="644"/>
                </a:lnTo>
                <a:lnTo>
                  <a:pt x="62" y="660"/>
                </a:lnTo>
                <a:lnTo>
                  <a:pt x="54" y="678"/>
                </a:lnTo>
                <a:lnTo>
                  <a:pt x="46" y="698"/>
                </a:lnTo>
                <a:lnTo>
                  <a:pt x="38" y="720"/>
                </a:lnTo>
                <a:lnTo>
                  <a:pt x="30" y="738"/>
                </a:lnTo>
                <a:lnTo>
                  <a:pt x="20" y="758"/>
                </a:lnTo>
                <a:lnTo>
                  <a:pt x="14" y="776"/>
                </a:lnTo>
                <a:lnTo>
                  <a:pt x="10" y="794"/>
                </a:lnTo>
                <a:lnTo>
                  <a:pt x="10" y="810"/>
                </a:lnTo>
                <a:lnTo>
                  <a:pt x="10" y="826"/>
                </a:lnTo>
                <a:lnTo>
                  <a:pt x="16" y="840"/>
                </a:lnTo>
                <a:lnTo>
                  <a:pt x="26" y="858"/>
                </a:lnTo>
                <a:lnTo>
                  <a:pt x="40" y="876"/>
                </a:lnTo>
                <a:lnTo>
                  <a:pt x="58" y="896"/>
                </a:lnTo>
                <a:lnTo>
                  <a:pt x="80" y="918"/>
                </a:lnTo>
                <a:lnTo>
                  <a:pt x="100" y="936"/>
                </a:lnTo>
                <a:lnTo>
                  <a:pt x="114" y="950"/>
                </a:lnTo>
                <a:lnTo>
                  <a:pt x="122" y="956"/>
                </a:lnTo>
                <a:lnTo>
                  <a:pt x="124" y="958"/>
                </a:lnTo>
                <a:moveTo>
                  <a:pt x="296" y="0"/>
                </a:moveTo>
                <a:lnTo>
                  <a:pt x="294" y="2"/>
                </a:lnTo>
                <a:lnTo>
                  <a:pt x="290" y="8"/>
                </a:lnTo>
                <a:lnTo>
                  <a:pt x="280" y="20"/>
                </a:lnTo>
                <a:lnTo>
                  <a:pt x="268" y="40"/>
                </a:lnTo>
                <a:lnTo>
                  <a:pt x="254" y="60"/>
                </a:lnTo>
                <a:lnTo>
                  <a:pt x="242" y="80"/>
                </a:lnTo>
                <a:lnTo>
                  <a:pt x="234" y="96"/>
                </a:lnTo>
                <a:lnTo>
                  <a:pt x="230" y="112"/>
                </a:lnTo>
                <a:lnTo>
                  <a:pt x="228" y="124"/>
                </a:lnTo>
                <a:lnTo>
                  <a:pt x="230" y="138"/>
                </a:lnTo>
                <a:lnTo>
                  <a:pt x="234" y="150"/>
                </a:lnTo>
                <a:lnTo>
                  <a:pt x="238" y="162"/>
                </a:lnTo>
                <a:lnTo>
                  <a:pt x="248" y="176"/>
                </a:lnTo>
                <a:lnTo>
                  <a:pt x="256" y="192"/>
                </a:lnTo>
                <a:lnTo>
                  <a:pt x="264" y="206"/>
                </a:lnTo>
                <a:lnTo>
                  <a:pt x="276" y="222"/>
                </a:lnTo>
                <a:lnTo>
                  <a:pt x="282" y="238"/>
                </a:lnTo>
                <a:lnTo>
                  <a:pt x="290" y="254"/>
                </a:lnTo>
                <a:lnTo>
                  <a:pt x="294" y="270"/>
                </a:lnTo>
                <a:lnTo>
                  <a:pt x="296" y="286"/>
                </a:lnTo>
                <a:lnTo>
                  <a:pt x="294" y="302"/>
                </a:lnTo>
                <a:lnTo>
                  <a:pt x="290" y="318"/>
                </a:lnTo>
                <a:lnTo>
                  <a:pt x="284" y="336"/>
                </a:lnTo>
                <a:lnTo>
                  <a:pt x="276" y="356"/>
                </a:lnTo>
                <a:lnTo>
                  <a:pt x="266" y="378"/>
                </a:lnTo>
                <a:lnTo>
                  <a:pt x="258" y="396"/>
                </a:lnTo>
                <a:lnTo>
                  <a:pt x="250" y="416"/>
                </a:lnTo>
                <a:lnTo>
                  <a:pt x="244" y="434"/>
                </a:lnTo>
                <a:lnTo>
                  <a:pt x="240" y="452"/>
                </a:lnTo>
                <a:lnTo>
                  <a:pt x="238" y="468"/>
                </a:lnTo>
                <a:lnTo>
                  <a:pt x="240" y="484"/>
                </a:lnTo>
                <a:lnTo>
                  <a:pt x="244" y="498"/>
                </a:lnTo>
                <a:lnTo>
                  <a:pt x="250" y="514"/>
                </a:lnTo>
                <a:lnTo>
                  <a:pt x="258" y="530"/>
                </a:lnTo>
                <a:lnTo>
                  <a:pt x="268" y="548"/>
                </a:lnTo>
                <a:lnTo>
                  <a:pt x="276" y="564"/>
                </a:lnTo>
                <a:lnTo>
                  <a:pt x="284" y="580"/>
                </a:lnTo>
                <a:lnTo>
                  <a:pt x="290" y="596"/>
                </a:lnTo>
                <a:lnTo>
                  <a:pt x="294" y="612"/>
                </a:lnTo>
                <a:lnTo>
                  <a:pt x="296" y="628"/>
                </a:lnTo>
                <a:lnTo>
                  <a:pt x="294" y="644"/>
                </a:lnTo>
                <a:lnTo>
                  <a:pt x="290" y="660"/>
                </a:lnTo>
                <a:lnTo>
                  <a:pt x="284" y="678"/>
                </a:lnTo>
                <a:lnTo>
                  <a:pt x="276" y="698"/>
                </a:lnTo>
                <a:lnTo>
                  <a:pt x="266" y="720"/>
                </a:lnTo>
                <a:lnTo>
                  <a:pt x="258" y="738"/>
                </a:lnTo>
                <a:lnTo>
                  <a:pt x="250" y="758"/>
                </a:lnTo>
                <a:lnTo>
                  <a:pt x="244" y="776"/>
                </a:lnTo>
                <a:lnTo>
                  <a:pt x="240" y="794"/>
                </a:lnTo>
                <a:lnTo>
                  <a:pt x="238" y="810"/>
                </a:lnTo>
                <a:lnTo>
                  <a:pt x="240" y="826"/>
                </a:lnTo>
                <a:lnTo>
                  <a:pt x="246" y="840"/>
                </a:lnTo>
                <a:lnTo>
                  <a:pt x="254" y="858"/>
                </a:lnTo>
                <a:lnTo>
                  <a:pt x="268" y="876"/>
                </a:lnTo>
                <a:lnTo>
                  <a:pt x="288" y="896"/>
                </a:lnTo>
                <a:lnTo>
                  <a:pt x="310" y="918"/>
                </a:lnTo>
                <a:lnTo>
                  <a:pt x="330" y="936"/>
                </a:lnTo>
                <a:lnTo>
                  <a:pt x="344" y="950"/>
                </a:lnTo>
                <a:lnTo>
                  <a:pt x="352" y="956"/>
                </a:lnTo>
                <a:lnTo>
                  <a:pt x="352" y="958"/>
                </a:lnTo>
                <a:moveTo>
                  <a:pt x="524" y="0"/>
                </a:moveTo>
                <a:lnTo>
                  <a:pt x="524" y="2"/>
                </a:lnTo>
                <a:lnTo>
                  <a:pt x="520" y="8"/>
                </a:lnTo>
                <a:lnTo>
                  <a:pt x="510" y="20"/>
                </a:lnTo>
                <a:lnTo>
                  <a:pt x="496" y="40"/>
                </a:lnTo>
                <a:lnTo>
                  <a:pt x="482" y="60"/>
                </a:lnTo>
                <a:lnTo>
                  <a:pt x="472" y="80"/>
                </a:lnTo>
                <a:lnTo>
                  <a:pt x="464" y="96"/>
                </a:lnTo>
                <a:lnTo>
                  <a:pt x="458" y="112"/>
                </a:lnTo>
                <a:lnTo>
                  <a:pt x="458" y="124"/>
                </a:lnTo>
                <a:lnTo>
                  <a:pt x="458" y="138"/>
                </a:lnTo>
                <a:lnTo>
                  <a:pt x="462" y="150"/>
                </a:lnTo>
                <a:lnTo>
                  <a:pt x="468" y="162"/>
                </a:lnTo>
                <a:lnTo>
                  <a:pt x="476" y="176"/>
                </a:lnTo>
                <a:lnTo>
                  <a:pt x="486" y="192"/>
                </a:lnTo>
                <a:lnTo>
                  <a:pt x="494" y="206"/>
                </a:lnTo>
                <a:lnTo>
                  <a:pt x="504" y="222"/>
                </a:lnTo>
                <a:lnTo>
                  <a:pt x="512" y="238"/>
                </a:lnTo>
                <a:lnTo>
                  <a:pt x="520" y="254"/>
                </a:lnTo>
                <a:lnTo>
                  <a:pt x="524" y="270"/>
                </a:lnTo>
                <a:lnTo>
                  <a:pt x="524" y="286"/>
                </a:lnTo>
                <a:lnTo>
                  <a:pt x="524" y="302"/>
                </a:lnTo>
                <a:lnTo>
                  <a:pt x="520" y="318"/>
                </a:lnTo>
                <a:lnTo>
                  <a:pt x="514" y="336"/>
                </a:lnTo>
                <a:lnTo>
                  <a:pt x="504" y="356"/>
                </a:lnTo>
                <a:lnTo>
                  <a:pt x="496" y="378"/>
                </a:lnTo>
                <a:lnTo>
                  <a:pt x="488" y="396"/>
                </a:lnTo>
                <a:lnTo>
                  <a:pt x="478" y="416"/>
                </a:lnTo>
                <a:lnTo>
                  <a:pt x="472" y="434"/>
                </a:lnTo>
                <a:lnTo>
                  <a:pt x="468" y="452"/>
                </a:lnTo>
                <a:lnTo>
                  <a:pt x="468" y="468"/>
                </a:lnTo>
                <a:lnTo>
                  <a:pt x="468" y="484"/>
                </a:lnTo>
                <a:lnTo>
                  <a:pt x="472" y="498"/>
                </a:lnTo>
                <a:lnTo>
                  <a:pt x="478" y="514"/>
                </a:lnTo>
                <a:lnTo>
                  <a:pt x="488" y="530"/>
                </a:lnTo>
                <a:lnTo>
                  <a:pt x="496" y="548"/>
                </a:lnTo>
                <a:lnTo>
                  <a:pt x="504" y="564"/>
                </a:lnTo>
                <a:lnTo>
                  <a:pt x="514" y="580"/>
                </a:lnTo>
                <a:lnTo>
                  <a:pt x="520" y="596"/>
                </a:lnTo>
                <a:lnTo>
                  <a:pt x="524" y="612"/>
                </a:lnTo>
                <a:lnTo>
                  <a:pt x="524" y="628"/>
                </a:lnTo>
                <a:lnTo>
                  <a:pt x="524" y="644"/>
                </a:lnTo>
                <a:lnTo>
                  <a:pt x="520" y="660"/>
                </a:lnTo>
                <a:lnTo>
                  <a:pt x="514" y="678"/>
                </a:lnTo>
                <a:lnTo>
                  <a:pt x="504" y="698"/>
                </a:lnTo>
                <a:lnTo>
                  <a:pt x="496" y="720"/>
                </a:lnTo>
                <a:lnTo>
                  <a:pt x="488" y="738"/>
                </a:lnTo>
                <a:lnTo>
                  <a:pt x="478" y="758"/>
                </a:lnTo>
                <a:lnTo>
                  <a:pt x="472" y="776"/>
                </a:lnTo>
                <a:lnTo>
                  <a:pt x="468" y="794"/>
                </a:lnTo>
                <a:lnTo>
                  <a:pt x="468" y="810"/>
                </a:lnTo>
                <a:lnTo>
                  <a:pt x="468" y="826"/>
                </a:lnTo>
                <a:lnTo>
                  <a:pt x="474" y="840"/>
                </a:lnTo>
                <a:lnTo>
                  <a:pt x="484" y="858"/>
                </a:lnTo>
                <a:lnTo>
                  <a:pt x="498" y="876"/>
                </a:lnTo>
                <a:lnTo>
                  <a:pt x="516" y="896"/>
                </a:lnTo>
                <a:lnTo>
                  <a:pt x="538" y="918"/>
                </a:lnTo>
                <a:lnTo>
                  <a:pt x="558" y="936"/>
                </a:lnTo>
                <a:lnTo>
                  <a:pt x="572" y="950"/>
                </a:lnTo>
                <a:lnTo>
                  <a:pt x="580" y="956"/>
                </a:lnTo>
                <a:lnTo>
                  <a:pt x="582" y="958"/>
                </a:lnTo>
              </a:path>
            </a:pathLst>
          </a:custGeom>
          <a:noFill/>
          <a:ln w="28575" algn="ctr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/>
          <a:lstStyle/>
          <a:p>
            <a:endParaRPr lang="en-GB"/>
          </a:p>
        </p:txBody>
      </p:sp>
      <p:sp>
        <p:nvSpPr>
          <p:cNvPr id="25697" name="Line 12"/>
          <p:cNvSpPr>
            <a:spLocks noChangeShapeType="1"/>
          </p:cNvSpPr>
          <p:nvPr/>
        </p:nvSpPr>
        <p:spPr bwMode="auto">
          <a:xfrm>
            <a:off x="2490788" y="3367088"/>
            <a:ext cx="727075" cy="63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98" name="Line 13"/>
          <p:cNvSpPr>
            <a:spLocks noChangeShapeType="1"/>
          </p:cNvSpPr>
          <p:nvPr/>
        </p:nvSpPr>
        <p:spPr bwMode="auto">
          <a:xfrm>
            <a:off x="2268538" y="3367088"/>
            <a:ext cx="5032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99" name="Dreptunghi 11"/>
          <p:cNvSpPr>
            <a:spLocks noChangeArrowheads="1"/>
          </p:cNvSpPr>
          <p:nvPr/>
        </p:nvSpPr>
        <p:spPr bwMode="auto">
          <a:xfrm>
            <a:off x="2357438" y="3059113"/>
            <a:ext cx="37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p</a:t>
            </a:r>
            <a:endParaRPr lang="en-US" sz="1400">
              <a:cs typeface="Times New Roman" pitchFamily="18" charset="0"/>
            </a:endParaRPr>
          </a:p>
        </p:txBody>
      </p:sp>
      <p:sp>
        <p:nvSpPr>
          <p:cNvPr id="25700" name="Dreptunghi 12"/>
          <p:cNvSpPr>
            <a:spLocks noChangeArrowheads="1"/>
          </p:cNvSpPr>
          <p:nvPr/>
        </p:nvSpPr>
        <p:spPr bwMode="auto">
          <a:xfrm flipH="1">
            <a:off x="1295400" y="3775075"/>
            <a:ext cx="183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/>
              <a:t>Interaction point</a:t>
            </a:r>
            <a:endParaRPr lang="en-US" sz="1400" b="0">
              <a:latin typeface="Calibri" pitchFamily="34" charset="0"/>
            </a:endParaRPr>
          </a:p>
        </p:txBody>
      </p:sp>
      <p:sp>
        <p:nvSpPr>
          <p:cNvPr id="25701" name="Line 80"/>
          <p:cNvSpPr>
            <a:spLocks noChangeShapeType="1"/>
          </p:cNvSpPr>
          <p:nvPr/>
        </p:nvSpPr>
        <p:spPr bwMode="auto">
          <a:xfrm flipV="1">
            <a:off x="2733675" y="3476625"/>
            <a:ext cx="531813" cy="387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02" name="Line 81"/>
          <p:cNvSpPr>
            <a:spLocks noChangeShapeType="1"/>
          </p:cNvSpPr>
          <p:nvPr/>
        </p:nvSpPr>
        <p:spPr bwMode="auto">
          <a:xfrm>
            <a:off x="2720975" y="4038600"/>
            <a:ext cx="501650" cy="377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03" name="Dreptunghi 13"/>
          <p:cNvSpPr>
            <a:spLocks noChangeArrowheads="1"/>
          </p:cNvSpPr>
          <p:nvPr/>
        </p:nvSpPr>
        <p:spPr bwMode="auto">
          <a:xfrm flipH="1">
            <a:off x="2058988" y="3436938"/>
            <a:ext cx="1046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sz="1400" b="0">
                <a:solidFill>
                  <a:srgbClr val="000000"/>
                </a:solidFill>
                <a:cs typeface="Times New Roman" pitchFamily="18" charset="0"/>
              </a:rPr>
              <a:t>24 GeV/c</a:t>
            </a:r>
            <a:endParaRPr lang="ro-RO" sz="1400" b="0">
              <a:cs typeface="Times New Roman" pitchFamily="18" charset="0"/>
            </a:endParaRPr>
          </a:p>
        </p:txBody>
      </p:sp>
      <p:sp>
        <p:nvSpPr>
          <p:cNvPr id="25704" name="Dreptunghi 14"/>
          <p:cNvSpPr>
            <a:spLocks noChangeArrowheads="1"/>
          </p:cNvSpPr>
          <p:nvPr/>
        </p:nvSpPr>
        <p:spPr bwMode="auto">
          <a:xfrm flipH="1">
            <a:off x="5421313" y="2940050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−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( </a:t>
            </a:r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 +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1400">
              <a:cs typeface="Times New Roman" pitchFamily="18" charset="0"/>
            </a:endParaRPr>
          </a:p>
        </p:txBody>
      </p:sp>
      <p:sp>
        <p:nvSpPr>
          <p:cNvPr id="25705" name="Dreptunghi 15"/>
          <p:cNvSpPr>
            <a:spLocks noChangeArrowheads="1"/>
          </p:cNvSpPr>
          <p:nvPr/>
        </p:nvSpPr>
        <p:spPr bwMode="auto">
          <a:xfrm>
            <a:off x="5429250" y="3244850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( </a:t>
            </a:r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 −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1400">
              <a:cs typeface="Times New Roman" pitchFamily="18" charset="0"/>
            </a:endParaRPr>
          </a:p>
        </p:txBody>
      </p:sp>
      <p:sp>
        <p:nvSpPr>
          <p:cNvPr id="25706" name="Dreptunghi 16"/>
          <p:cNvSpPr>
            <a:spLocks noChangeArrowheads="1"/>
          </p:cNvSpPr>
          <p:nvPr/>
        </p:nvSpPr>
        <p:spPr bwMode="auto">
          <a:xfrm flipH="1">
            <a:off x="5472113" y="35782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1400" i="1">
                <a:solidFill>
                  <a:srgbClr val="000000"/>
                </a:solidFill>
                <a:cs typeface="Times New Roman" pitchFamily="18" charset="0"/>
              </a:rPr>
              <a:t>π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−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( </a:t>
            </a:r>
            <a:r>
              <a:rPr lang="el-GR" sz="1400" i="1">
                <a:solidFill>
                  <a:srgbClr val="000000"/>
                </a:solidFill>
                <a:cs typeface="Times New Roman" pitchFamily="18" charset="0"/>
              </a:rPr>
              <a:t>π</a:t>
            </a:r>
            <a:r>
              <a:rPr lang="en-US" sz="1400" i="1" baseline="3000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1400">
              <a:cs typeface="Times New Roman" pitchFamily="18" charset="0"/>
            </a:endParaRPr>
          </a:p>
        </p:txBody>
      </p:sp>
      <p:sp>
        <p:nvSpPr>
          <p:cNvPr id="25707" name="Dreptunghi 17"/>
          <p:cNvSpPr>
            <a:spLocks noChangeArrowheads="1"/>
          </p:cNvSpPr>
          <p:nvPr/>
        </p:nvSpPr>
        <p:spPr bwMode="auto">
          <a:xfrm>
            <a:off x="3282950" y="29400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0" i="1">
                <a:cs typeface="Times New Roman" pitchFamily="18" charset="0"/>
              </a:rPr>
              <a:t>ɸ</a:t>
            </a:r>
          </a:p>
        </p:txBody>
      </p:sp>
      <p:sp>
        <p:nvSpPr>
          <p:cNvPr id="25708" name="Dreptunghi 18"/>
          <p:cNvSpPr>
            <a:spLocks noChangeArrowheads="1"/>
          </p:cNvSpPr>
          <p:nvPr/>
        </p:nvSpPr>
        <p:spPr bwMode="auto">
          <a:xfrm>
            <a:off x="6362700" y="346551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FF0000"/>
                </a:solidFill>
                <a:cs typeface="Times New Roman" pitchFamily="18" charset="0"/>
              </a:rPr>
              <a:t>Coulomb pairs</a:t>
            </a:r>
            <a:endParaRPr lang="en-US" sz="1600" b="0" i="1">
              <a:cs typeface="Times New Roman" pitchFamily="18" charset="0"/>
            </a:endParaRPr>
          </a:p>
        </p:txBody>
      </p:sp>
      <p:sp>
        <p:nvSpPr>
          <p:cNvPr id="25709" name="Right Brace 91"/>
          <p:cNvSpPr>
            <a:spLocks/>
          </p:cNvSpPr>
          <p:nvPr/>
        </p:nvSpPr>
        <p:spPr bwMode="auto">
          <a:xfrm>
            <a:off x="6221413" y="3321050"/>
            <a:ext cx="112712" cy="571500"/>
          </a:xfrm>
          <a:prstGeom prst="rightBrace">
            <a:avLst>
              <a:gd name="adj1" fmla="val 8873"/>
              <a:gd name="adj2" fmla="val 5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25710" name="Right Brace 91"/>
          <p:cNvSpPr>
            <a:spLocks/>
          </p:cNvSpPr>
          <p:nvPr/>
        </p:nvSpPr>
        <p:spPr bwMode="auto">
          <a:xfrm>
            <a:off x="6207125" y="4213225"/>
            <a:ext cx="112713" cy="571500"/>
          </a:xfrm>
          <a:prstGeom prst="rightBrace">
            <a:avLst>
              <a:gd name="adj1" fmla="val 8873"/>
              <a:gd name="adj2" fmla="val 5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25711" name="Right Brace 91"/>
          <p:cNvSpPr>
            <a:spLocks/>
          </p:cNvSpPr>
          <p:nvPr/>
        </p:nvSpPr>
        <p:spPr bwMode="auto">
          <a:xfrm>
            <a:off x="6215063" y="5957888"/>
            <a:ext cx="112712" cy="571500"/>
          </a:xfrm>
          <a:prstGeom prst="rightBrace">
            <a:avLst>
              <a:gd name="adj1" fmla="val 8873"/>
              <a:gd name="adj2" fmla="val 5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25712" name="Rectangle 11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Method of </a:t>
            </a:r>
            <a:r>
              <a:rPr lang="en-US" sz="2800" dirty="0" err="1">
                <a:solidFill>
                  <a:srgbClr val="761E3D"/>
                </a:solidFill>
                <a:latin typeface="Symbol" pitchFamily="18" charset="2"/>
              </a:rPr>
              <a:t>pp</a:t>
            </a:r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 and </a:t>
            </a:r>
            <a:r>
              <a:rPr lang="en-US" sz="2800" dirty="0" err="1">
                <a:solidFill>
                  <a:srgbClr val="761E3D"/>
                </a:solidFill>
                <a:latin typeface="Symbol" pitchFamily="18" charset="2"/>
              </a:rPr>
              <a:t>Kp</a:t>
            </a:r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 </a:t>
            </a:r>
            <a:r>
              <a:rPr lang="en-US" sz="2800" dirty="0" smtClean="0">
                <a:solidFill>
                  <a:srgbClr val="761E3D"/>
                </a:solidFill>
                <a:latin typeface="Sylfaen" pitchFamily="18" charset="0"/>
              </a:rPr>
              <a:t>atom </a:t>
            </a:r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observation and investigation</a:t>
            </a:r>
          </a:p>
        </p:txBody>
      </p:sp>
    </p:spTree>
    <p:extLst>
      <p:ext uri="{BB962C8B-B14F-4D97-AF65-F5344CB8AC3E}">
        <p14:creationId xmlns:p14="http://schemas.microsoft.com/office/powerpoint/2010/main" val="59462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Coulomb pairs and atoms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For charged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pairs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from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short-lived sources and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with small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relative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momentum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Q there is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 strong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Coulomb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attraction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in the final state.</a:t>
            </a:r>
          </a:p>
          <a:p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This interaction increases the production yield of the free pairs with Q decreasing and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also creates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3810000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There is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 precise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ratio between the number of produced Coulomb pairs (N</a:t>
            </a:r>
            <a:r>
              <a:rPr lang="en-US" baseline="-25000" dirty="0">
                <a:solidFill>
                  <a:srgbClr val="752FB5"/>
                </a:solidFill>
                <a:latin typeface="Sylfaen" pitchFamily="18" charset="0"/>
              </a:rPr>
              <a:t>C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) with small Q and the number of atoms (N</a:t>
            </a:r>
            <a:r>
              <a:rPr lang="en-US" baseline="-25000" dirty="0">
                <a:solidFill>
                  <a:srgbClr val="752FB5"/>
                </a:solidFill>
                <a:latin typeface="Sylfaen" pitchFamily="18" charset="0"/>
              </a:rPr>
              <a:t>A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) produced simultaneously with these Coulomb pairs: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15036"/>
              </p:ext>
            </p:extLst>
          </p:nvPr>
        </p:nvGraphicFramePr>
        <p:xfrm>
          <a:off x="2465388" y="4995863"/>
          <a:ext cx="42068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Equation" r:id="rId3" imgW="2387600" imgH="469900" progId="Equation.3">
                  <p:embed/>
                </p:oleObj>
              </mc:Choice>
              <mc:Fallback>
                <p:oleObj name="Equation" r:id="rId3" imgW="2387600" imgH="469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4995863"/>
                        <a:ext cx="4206875" cy="828675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989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5589588" y="26431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589588" y="28717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5513388" y="2755900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6275388" y="26431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6275388" y="31003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48 w 48"/>
              <a:gd name="T1" fmla="*/ 0 h 192"/>
              <a:gd name="T2" fmla="*/ 0 w 48"/>
              <a:gd name="T3" fmla="*/ 48 h 192"/>
              <a:gd name="T4" fmla="*/ 48 w 48"/>
              <a:gd name="T5" fmla="*/ 96 h 192"/>
              <a:gd name="T6" fmla="*/ 0 w 48"/>
              <a:gd name="T7" fmla="*/ 144 h 192"/>
              <a:gd name="T8" fmla="*/ 48 w 48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5818188" y="2795588"/>
            <a:ext cx="76200" cy="152400"/>
          </a:xfrm>
          <a:custGeom>
            <a:avLst/>
            <a:gdLst>
              <a:gd name="T0" fmla="*/ 0 w 48"/>
              <a:gd name="T1" fmla="*/ 0 h 96"/>
              <a:gd name="T2" fmla="*/ 48 w 48"/>
              <a:gd name="T3" fmla="*/ 48 h 96"/>
              <a:gd name="T4" fmla="*/ 0 w 48"/>
              <a:gd name="T5" fmla="*/ 48 h 96"/>
              <a:gd name="T6" fmla="*/ 48 w 48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5970588" y="2719388"/>
            <a:ext cx="76200" cy="304800"/>
          </a:xfrm>
          <a:custGeom>
            <a:avLst/>
            <a:gdLst>
              <a:gd name="T0" fmla="*/ 48 w 48"/>
              <a:gd name="T1" fmla="*/ 0 h 192"/>
              <a:gd name="T2" fmla="*/ 0 w 48"/>
              <a:gd name="T3" fmla="*/ 48 h 192"/>
              <a:gd name="T4" fmla="*/ 48 w 48"/>
              <a:gd name="T5" fmla="*/ 96 h 192"/>
              <a:gd name="T6" fmla="*/ 0 w 48"/>
              <a:gd name="T7" fmla="*/ 144 h 192"/>
              <a:gd name="T8" fmla="*/ 48 w 48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65039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3" name="Freeform 31"/>
          <p:cNvSpPr>
            <a:spLocks/>
          </p:cNvSpPr>
          <p:nvPr/>
        </p:nvSpPr>
        <p:spPr bwMode="auto">
          <a:xfrm>
            <a:off x="67325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69611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73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4A1E72"/>
                </a:solidFill>
                <a:latin typeface="Sylfaen" pitchFamily="18" charset="0"/>
              </a:rPr>
              <a:t>Coulomb pairs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808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4A1E72"/>
                </a:solidFill>
                <a:latin typeface="Sylfaen" pitchFamily="18" charset="0"/>
              </a:rPr>
              <a:t>Atoms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312988" y="2514600"/>
            <a:ext cx="15446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</a:p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189788" y="2566988"/>
            <a:ext cx="1954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(p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</a:p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(K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1846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33561"/>
              </p:ext>
            </p:extLst>
          </p:nvPr>
        </p:nvGraphicFramePr>
        <p:xfrm>
          <a:off x="2455754" y="5893246"/>
          <a:ext cx="424847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Equation" r:id="rId5" imgW="2298700" imgH="469900" progId="Equation.3">
                  <p:embed/>
                </p:oleObj>
              </mc:Choice>
              <mc:Fallback>
                <p:oleObj name="Equation" r:id="rId5" imgW="2298700" imgH="4699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754" y="5893246"/>
                        <a:ext cx="4248472" cy="830263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                           Geneva,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3888" y="5557838"/>
            <a:ext cx="3921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Kyoto University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Kyoto, 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Bern,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31825" y="4943475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KEK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Tsukuba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50815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Santiago de Compostela University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Santiago de Compostela,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University of Messina</a:t>
            </a:r>
            <a:r>
              <a:rPr lang="en-US" sz="1600" b="0">
                <a:solidFill>
                  <a:srgbClr val="000000"/>
                </a:solidFill>
                <a:ea typeface="DejaVu LGC Sans" charset="0"/>
                <a:cs typeface="DejaVu LGC Sans" charset="0"/>
              </a:rPr>
              <a:t/>
            </a:r>
            <a:br>
              <a:rPr lang="en-US" sz="1600" b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600" b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</a:t>
            </a:r>
            <a:r>
              <a:rPr lang="en-US" sz="700" b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Messina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 Italy</a:t>
            </a:r>
            <a:r>
              <a:rPr lang="en-US" sz="1800">
                <a:solidFill>
                  <a:srgbClr val="0033CC"/>
                </a:solidFill>
                <a:latin typeface="Calibri" pitchFamily="34" charset="0"/>
                <a:ea typeface="DejaVu LGC Sans" charset="0"/>
                <a:cs typeface="DejaVu LGC Sans" charset="0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IHEP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Protvino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INFN-Laboratori Nazionali di Frascati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Frascati,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SINP of Moscow State University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Moscow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65388"/>
            <a:ext cx="40989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JINR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Dubna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Nuclear Physics Institute ASCR 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  <a:ea typeface="DejaVu LGC Sans" charset="0"/>
                <a:cs typeface="DejaVu LGC Sans" charset="0"/>
              </a:rPr>
              <a:t>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Rez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IFIN-HH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Bucharest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Institute of Physics ASCR 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Prague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Tokyo,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Czech Technical University 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Prague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286500"/>
            <a:ext cx="414337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2350"/>
            <a:ext cx="388938" cy="292100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6588"/>
            <a:ext cx="384175" cy="252412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5563"/>
            <a:ext cx="384175" cy="252412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4175" cy="252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1250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34075"/>
            <a:ext cx="254000" cy="252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51163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006975"/>
            <a:ext cx="395288" cy="285750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35610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67030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Zurich,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622925"/>
            <a:ext cx="414337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31825" y="6208713"/>
            <a:ext cx="3921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Kyoto Sangyo</a:t>
            </a:r>
            <a:r>
              <a:rPr lang="en-US" sz="1800" b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University</a:t>
            </a:r>
            <a:b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                                     </a:t>
            </a:r>
            <a:r>
              <a:rPr lang="en-US" sz="1800" i="1">
                <a:solidFill>
                  <a:srgbClr val="9900CC"/>
                </a:solidFill>
                <a:ea typeface="DejaVu LGC Sans" charset="0"/>
                <a:cs typeface="DejaVu LGC Sans" charset="0"/>
              </a:rPr>
              <a:t>Kyoto, </a:t>
            </a:r>
            <a:r>
              <a:rPr lang="en-US" sz="180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1800">
                <a:solidFill>
                  <a:srgbClr val="9900CC"/>
                </a:solidFill>
                <a:ea typeface="DejaVu LGC Sans" charset="0"/>
                <a:cs typeface="DejaVu LGC Sans" charset="0"/>
              </a:rPr>
              <a:t>Japan</a:t>
            </a: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  <a:solidFill>
            <a:srgbClr val="D0C3FF"/>
          </a:solidFill>
          <a:ln/>
        </p:spPr>
        <p:txBody>
          <a:bodyPr/>
          <a:lstStyle/>
          <a:p>
            <a:r>
              <a:rPr lang="en-US" sz="3600" b="1">
                <a:solidFill>
                  <a:srgbClr val="761E3D"/>
                </a:solidFill>
                <a:latin typeface="Sylfaen" pitchFamily="18" charset="0"/>
              </a:rPr>
              <a:t>DIRAC collaboration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80" name="Picture 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934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Break-up dependencies P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</a:rPr>
              <a:t>br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 from atoms lifetime for  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pitchFamily="18" charset="2"/>
              </a:rPr>
              <a:t>Kp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) and 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mbol" pitchFamily="18" charset="2"/>
              </a:rPr>
              <a:t>-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pitchFamily="18" charset="2"/>
              </a:rPr>
              <a:t>pK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)</a:t>
            </a:r>
          </a:p>
        </p:txBody>
      </p:sp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6988" y="5902325"/>
            <a:ext cx="9067800" cy="92551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Probability of </a:t>
            </a:r>
            <a:r>
              <a:rPr lang="en-US" sz="1800" dirty="0" smtClean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breakup 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as a function of lifetime in the ground state for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pK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(solid line) and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Kp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atoms (dashed line) in </a:t>
            </a:r>
            <a:r>
              <a:rPr lang="en-US" sz="1800" dirty="0" smtClean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the Ni 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target of </a:t>
            </a:r>
            <a:r>
              <a:rPr lang="en-US" sz="1800" dirty="0" smtClean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thickness 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108 </a:t>
            </a:r>
            <a:r>
              <a:rPr lang="en-US" sz="1800" dirty="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m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m.</a:t>
            </a:r>
          </a:p>
          <a:p>
            <a:pPr eaLnBrk="1" hangingPunct="1"/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Average momentum of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Kp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and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pK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are 6.4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GeV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/c and 6.5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GeV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/</a:t>
            </a:r>
            <a:r>
              <a:rPr lang="en-US" sz="1800" dirty="0" smtClean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c, 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accordingly. </a:t>
            </a:r>
          </a:p>
        </p:txBody>
      </p:sp>
      <p:graphicFrame>
        <p:nvGraphicFramePr>
          <p:cNvPr id="24679" name="Group 103"/>
          <p:cNvGraphicFramePr>
            <a:graphicFrameLocks noGrp="1"/>
          </p:cNvGraphicFramePr>
          <p:nvPr/>
        </p:nvGraphicFramePr>
        <p:xfrm>
          <a:off x="5334000" y="2895600"/>
          <a:ext cx="3810000" cy="2111375"/>
        </p:xfrm>
        <a:graphic>
          <a:graphicData uri="http://schemas.openxmlformats.org/drawingml/2006/table">
            <a:tbl>
              <a:tblPr/>
              <a:tblGrid>
                <a:gridCol w="671513"/>
                <a:gridCol w="785812"/>
                <a:gridCol w="784225"/>
                <a:gridCol w="784225"/>
                <a:gridCol w="784225"/>
              </a:tblGrid>
              <a:tr h="4349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values corresponding to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1S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Atom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8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0.278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Kp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Kp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Mechanism of production of false pairs with small Q</a:t>
            </a:r>
            <a:r>
              <a:rPr lang="en-US" sz="30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</a:p>
        </p:txBody>
      </p:sp>
      <p:sp>
        <p:nvSpPr>
          <p:cNvPr id="67588" name="CasetăText 72"/>
          <p:cNvSpPr txBox="1">
            <a:spLocks noChangeArrowheads="1"/>
          </p:cNvSpPr>
          <p:nvPr/>
        </p:nvSpPr>
        <p:spPr bwMode="auto">
          <a:xfrm>
            <a:off x="4087813" y="1066800"/>
            <a:ext cx="1590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>
                <a:cs typeface="Times New Roman" pitchFamily="18" charset="0"/>
              </a:rPr>
              <a:t>Charged particle</a:t>
            </a:r>
          </a:p>
          <a:p>
            <a:pPr eaLnBrk="1" hangingPunct="1"/>
            <a:r>
              <a:rPr lang="el-GR" sz="1600" i="1">
                <a:solidFill>
                  <a:srgbClr val="000000"/>
                </a:solidFill>
                <a:cs typeface="Times New Roman" pitchFamily="18" charset="0"/>
              </a:rPr>
              <a:t>π</a:t>
            </a:r>
            <a:r>
              <a:rPr lang="en-US" sz="1600" i="1" baseline="30000">
                <a:solidFill>
                  <a:srgbClr val="000000"/>
                </a:solidFill>
                <a:cs typeface="Times New Roman" pitchFamily="18" charset="0"/>
              </a:rPr>
              <a:t>− 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16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600" i="1" baseline="30000">
                <a:solidFill>
                  <a:srgbClr val="000000"/>
                </a:solidFill>
                <a:cs typeface="Times New Roman" pitchFamily="18" charset="0"/>
              </a:rPr>
              <a:t> −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)  / </a:t>
            </a:r>
            <a:r>
              <a:rPr lang="el-GR" sz="1600" i="1">
                <a:solidFill>
                  <a:srgbClr val="000000"/>
                </a:solidFill>
                <a:cs typeface="Times New Roman" pitchFamily="18" charset="0"/>
              </a:rPr>
              <a:t>π</a:t>
            </a:r>
            <a:r>
              <a:rPr lang="en-US" sz="1600" i="1" baseline="3000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16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1600" i="1" baseline="3000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1600" b="0">
              <a:cs typeface="Times New Roman" pitchFamily="18" charset="0"/>
            </a:endParaRPr>
          </a:p>
        </p:txBody>
      </p:sp>
      <p:sp>
        <p:nvSpPr>
          <p:cNvPr id="67589" name="CasetăText 99"/>
          <p:cNvSpPr txBox="1">
            <a:spLocks noChangeArrowheads="1"/>
          </p:cNvSpPr>
          <p:nvPr/>
        </p:nvSpPr>
        <p:spPr bwMode="auto">
          <a:xfrm>
            <a:off x="615950" y="41402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cs typeface="Times New Roman" pitchFamily="18" charset="0"/>
              </a:rPr>
              <a:t>no signal</a:t>
            </a:r>
          </a:p>
        </p:txBody>
      </p:sp>
      <p:cxnSp>
        <p:nvCxnSpPr>
          <p:cNvPr id="102" name="Conector cotit 101"/>
          <p:cNvCxnSpPr/>
          <p:nvPr/>
        </p:nvCxnSpPr>
        <p:spPr>
          <a:xfrm rot="10800000" flipH="1">
            <a:off x="1058863" y="3810000"/>
            <a:ext cx="358775" cy="360363"/>
          </a:xfrm>
          <a:prstGeom prst="curved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CasetăText 102"/>
          <p:cNvSpPr txBox="1">
            <a:spLocks noChangeArrowheads="1"/>
          </p:cNvSpPr>
          <p:nvPr/>
        </p:nvSpPr>
        <p:spPr bwMode="auto">
          <a:xfrm>
            <a:off x="2271713" y="4114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cs typeface="Times New Roman" pitchFamily="18" charset="0"/>
              </a:rPr>
              <a:t>signal</a:t>
            </a:r>
          </a:p>
        </p:txBody>
      </p:sp>
      <p:cxnSp>
        <p:nvCxnSpPr>
          <p:cNvPr id="46" name="Conector drept cu săgeată 45"/>
          <p:cNvCxnSpPr/>
          <p:nvPr/>
        </p:nvCxnSpPr>
        <p:spPr bwMode="auto">
          <a:xfrm>
            <a:off x="7243763" y="2117725"/>
            <a:ext cx="0" cy="16192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593" name="Grupare 170"/>
          <p:cNvGrpSpPr>
            <a:grpSpLocks/>
          </p:cNvGrpSpPr>
          <p:nvPr/>
        </p:nvGrpSpPr>
        <p:grpSpPr bwMode="auto">
          <a:xfrm>
            <a:off x="7629525" y="2266950"/>
            <a:ext cx="400050" cy="917575"/>
            <a:chOff x="990600" y="533400"/>
            <a:chExt cx="400200" cy="918000"/>
          </a:xfrm>
        </p:grpSpPr>
        <p:sp>
          <p:nvSpPr>
            <p:cNvPr id="172" name="Oval 171"/>
            <p:cNvSpPr/>
            <p:nvPr/>
          </p:nvSpPr>
          <p:spPr>
            <a:xfrm>
              <a:off x="990600" y="53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1084298" y="587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84298" y="695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990600" y="1181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990600" y="1289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990600" y="107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1084298" y="134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990600" y="641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990600" y="749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1084298" y="80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1084298" y="1127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1084298" y="1235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990600" y="857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1084298" y="911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084298" y="1019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990600" y="965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1182760" y="53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1182760" y="641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1182760" y="1289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1182760" y="749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1182760" y="107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1182760" y="857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182760" y="965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1182760" y="1181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1282810" y="587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1282810" y="695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1282810" y="134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1282810" y="803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282810" y="1127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1282810" y="1235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1282810" y="911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1282810" y="1019400"/>
              <a:ext cx="10799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8" name="Oval 237"/>
          <p:cNvSpPr>
            <a:spLocks noChangeArrowheads="1"/>
          </p:cNvSpPr>
          <p:nvPr/>
        </p:nvSpPr>
        <p:spPr bwMode="auto">
          <a:xfrm rot="5400000">
            <a:off x="8012113" y="2916238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39" name="Oval 238"/>
          <p:cNvSpPr>
            <a:spLocks noChangeArrowheads="1"/>
          </p:cNvSpPr>
          <p:nvPr/>
        </p:nvSpPr>
        <p:spPr bwMode="auto">
          <a:xfrm rot="5400000">
            <a:off x="8012113" y="2266950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0" name="Oval 239"/>
          <p:cNvSpPr>
            <a:spLocks noChangeArrowheads="1"/>
          </p:cNvSpPr>
          <p:nvPr/>
        </p:nvSpPr>
        <p:spPr bwMode="auto">
          <a:xfrm rot="5400000">
            <a:off x="8012113" y="2374900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1" name="Oval 240"/>
          <p:cNvSpPr>
            <a:spLocks noChangeArrowheads="1"/>
          </p:cNvSpPr>
          <p:nvPr/>
        </p:nvSpPr>
        <p:spPr bwMode="auto">
          <a:xfrm rot="5400000">
            <a:off x="8012113" y="2808288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2" name="Oval 241"/>
          <p:cNvSpPr>
            <a:spLocks noChangeArrowheads="1"/>
          </p:cNvSpPr>
          <p:nvPr/>
        </p:nvSpPr>
        <p:spPr bwMode="auto">
          <a:xfrm rot="5400000">
            <a:off x="8012113" y="3033713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3" name="Oval 242"/>
          <p:cNvSpPr>
            <a:spLocks noChangeArrowheads="1"/>
          </p:cNvSpPr>
          <p:nvPr/>
        </p:nvSpPr>
        <p:spPr bwMode="auto">
          <a:xfrm rot="5400000">
            <a:off x="8012113" y="2698750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6" name="Oval 245"/>
          <p:cNvSpPr>
            <a:spLocks noChangeArrowheads="1"/>
          </p:cNvSpPr>
          <p:nvPr/>
        </p:nvSpPr>
        <p:spPr bwMode="auto">
          <a:xfrm rot="5400000">
            <a:off x="8012113" y="2482850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7" name="Oval 246"/>
          <p:cNvSpPr>
            <a:spLocks noChangeArrowheads="1"/>
          </p:cNvSpPr>
          <p:nvPr/>
        </p:nvSpPr>
        <p:spPr bwMode="auto">
          <a:xfrm rot="5400000">
            <a:off x="8018463" y="2590800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grpSp>
        <p:nvGrpSpPr>
          <p:cNvPr id="67636" name="Grupare 227"/>
          <p:cNvGrpSpPr>
            <a:grpSpLocks/>
          </p:cNvGrpSpPr>
          <p:nvPr/>
        </p:nvGrpSpPr>
        <p:grpSpPr bwMode="auto">
          <a:xfrm>
            <a:off x="7527925" y="2325688"/>
            <a:ext cx="112713" cy="873125"/>
            <a:chOff x="2934885" y="4902825"/>
            <a:chExt cx="114300" cy="873930"/>
          </a:xfrm>
        </p:grpSpPr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 rot="-5400000">
              <a:off x="2941220" y="5237423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 rot="-5400000">
              <a:off x="2941220" y="5345383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 rot="-5400000">
              <a:off x="2941220" y="5119937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 rot="-5400000">
              <a:off x="2941220" y="5453343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 rot="-5400000">
              <a:off x="2941220" y="4904018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34" name="Oval 233"/>
            <p:cNvSpPr>
              <a:spLocks noChangeArrowheads="1"/>
            </p:cNvSpPr>
            <p:nvPr/>
          </p:nvSpPr>
          <p:spPr bwMode="auto">
            <a:xfrm rot="-5400000">
              <a:off x="2941220" y="5011978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 rot="-5400000">
              <a:off x="2941220" y="5669262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36" name="Oval 235"/>
            <p:cNvSpPr>
              <a:spLocks noChangeArrowheads="1"/>
            </p:cNvSpPr>
            <p:nvPr/>
          </p:nvSpPr>
          <p:spPr bwMode="auto">
            <a:xfrm rot="-5400000">
              <a:off x="2934866" y="5561302"/>
              <a:ext cx="107960" cy="10643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7645" name="Grupare 2"/>
          <p:cNvGrpSpPr>
            <a:grpSpLocks/>
          </p:cNvGrpSpPr>
          <p:nvPr/>
        </p:nvGrpSpPr>
        <p:grpSpPr bwMode="auto">
          <a:xfrm>
            <a:off x="7277100" y="2328863"/>
            <a:ext cx="114300" cy="874712"/>
            <a:chOff x="2934885" y="4902825"/>
            <a:chExt cx="114300" cy="873930"/>
          </a:xfrm>
        </p:grpSpPr>
        <p:sp>
          <p:nvSpPr>
            <p:cNvPr id="218" name="Oval 217"/>
            <p:cNvSpPr>
              <a:spLocks noChangeArrowheads="1"/>
            </p:cNvSpPr>
            <p:nvPr/>
          </p:nvSpPr>
          <p:spPr bwMode="auto">
            <a:xfrm rot="-5400000">
              <a:off x="2940876" y="5235723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21" name="Oval 220"/>
            <p:cNvSpPr>
              <a:spLocks noChangeArrowheads="1"/>
            </p:cNvSpPr>
            <p:nvPr/>
          </p:nvSpPr>
          <p:spPr bwMode="auto">
            <a:xfrm rot="-5400000">
              <a:off x="2940876" y="5343683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22" name="Oval 221"/>
            <p:cNvSpPr>
              <a:spLocks noChangeArrowheads="1"/>
            </p:cNvSpPr>
            <p:nvPr/>
          </p:nvSpPr>
          <p:spPr bwMode="auto">
            <a:xfrm rot="-5400000">
              <a:off x="2940876" y="5118238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23" name="Oval 222"/>
            <p:cNvSpPr>
              <a:spLocks noChangeArrowheads="1"/>
            </p:cNvSpPr>
            <p:nvPr/>
          </p:nvSpPr>
          <p:spPr bwMode="auto">
            <a:xfrm rot="-5400000">
              <a:off x="2940876" y="5453230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 rot="-5400000">
              <a:off x="2940876" y="4902318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 rot="-5400000">
              <a:off x="2940876" y="5010278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 rot="-5400000">
              <a:off x="2940876" y="5669150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 rot="-5400000">
              <a:off x="2934522" y="5561190"/>
              <a:ext cx="107960" cy="108019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</p:grpSp>
      <p:sp>
        <p:nvSpPr>
          <p:cNvPr id="244" name="Oval 243"/>
          <p:cNvSpPr>
            <a:spLocks noChangeArrowheads="1"/>
          </p:cNvSpPr>
          <p:nvPr/>
        </p:nvSpPr>
        <p:spPr bwMode="auto">
          <a:xfrm rot="-5400000">
            <a:off x="7189788" y="2601913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5" name="Oval 244"/>
          <p:cNvSpPr>
            <a:spLocks noChangeArrowheads="1"/>
          </p:cNvSpPr>
          <p:nvPr/>
        </p:nvSpPr>
        <p:spPr bwMode="auto">
          <a:xfrm rot="-5400000">
            <a:off x="7189788" y="2709863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49" name="Oval 248"/>
          <p:cNvSpPr>
            <a:spLocks noChangeArrowheads="1"/>
          </p:cNvSpPr>
          <p:nvPr/>
        </p:nvSpPr>
        <p:spPr bwMode="auto">
          <a:xfrm rot="-5400000">
            <a:off x="7189788" y="2484438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51" name="Oval 250"/>
          <p:cNvSpPr>
            <a:spLocks noChangeArrowheads="1"/>
          </p:cNvSpPr>
          <p:nvPr/>
        </p:nvSpPr>
        <p:spPr bwMode="auto">
          <a:xfrm rot="-5400000">
            <a:off x="7189788" y="2817813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52" name="Oval 251"/>
          <p:cNvSpPr>
            <a:spLocks noChangeArrowheads="1"/>
          </p:cNvSpPr>
          <p:nvPr/>
        </p:nvSpPr>
        <p:spPr bwMode="auto">
          <a:xfrm rot="-5400000">
            <a:off x="7189788" y="2268538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53" name="Oval 252"/>
          <p:cNvSpPr>
            <a:spLocks noChangeArrowheads="1"/>
          </p:cNvSpPr>
          <p:nvPr/>
        </p:nvSpPr>
        <p:spPr bwMode="auto">
          <a:xfrm rot="-5400000">
            <a:off x="7189788" y="2376488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54" name="Oval 253"/>
          <p:cNvSpPr>
            <a:spLocks noChangeArrowheads="1"/>
          </p:cNvSpPr>
          <p:nvPr/>
        </p:nvSpPr>
        <p:spPr bwMode="auto">
          <a:xfrm rot="-5400000">
            <a:off x="7189788" y="3035300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55" name="Oval 254"/>
          <p:cNvSpPr>
            <a:spLocks noChangeArrowheads="1"/>
          </p:cNvSpPr>
          <p:nvPr/>
        </p:nvSpPr>
        <p:spPr bwMode="auto">
          <a:xfrm rot="-5400000">
            <a:off x="7182644" y="2926557"/>
            <a:ext cx="109537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cxnSp>
        <p:nvCxnSpPr>
          <p:cNvPr id="291" name="Conector drept cu săgeată 290"/>
          <p:cNvCxnSpPr/>
          <p:nvPr/>
        </p:nvCxnSpPr>
        <p:spPr bwMode="auto">
          <a:xfrm>
            <a:off x="8061325" y="2154238"/>
            <a:ext cx="0" cy="16192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 bwMode="auto">
          <a:xfrm>
            <a:off x="4738688" y="23050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832350" y="23590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832350" y="2466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4738688" y="29527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738688" y="30607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738688" y="28448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4832350" y="31146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4738688" y="24130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4738688" y="25209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4832350" y="25749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4832350" y="28987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4832350" y="30067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738688" y="26289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4832350" y="26828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4832350" y="27908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4738688" y="27368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4930775" y="23050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4930775" y="24130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930775" y="30607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4930775" y="25209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4930775" y="28448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930775" y="26289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4930775" y="27368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930775" y="29527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5030788" y="23590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030788" y="2466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5030788" y="31146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030788" y="25749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030788" y="28987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5030788" y="30067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5030788" y="26828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030788" y="27908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Oval 256"/>
          <p:cNvSpPr>
            <a:spLocks noChangeArrowheads="1"/>
          </p:cNvSpPr>
          <p:nvPr/>
        </p:nvSpPr>
        <p:spPr bwMode="auto">
          <a:xfrm rot="-5400000">
            <a:off x="5127625" y="2636838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58" name="Oval 257"/>
          <p:cNvSpPr>
            <a:spLocks noChangeArrowheads="1"/>
          </p:cNvSpPr>
          <p:nvPr/>
        </p:nvSpPr>
        <p:spPr bwMode="auto">
          <a:xfrm rot="-5400000">
            <a:off x="5127625" y="2744788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59" name="Oval 258"/>
          <p:cNvSpPr>
            <a:spLocks noChangeArrowheads="1"/>
          </p:cNvSpPr>
          <p:nvPr/>
        </p:nvSpPr>
        <p:spPr bwMode="auto">
          <a:xfrm rot="-5400000">
            <a:off x="5127625" y="2519363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60" name="Oval 259"/>
          <p:cNvSpPr>
            <a:spLocks noChangeArrowheads="1"/>
          </p:cNvSpPr>
          <p:nvPr/>
        </p:nvSpPr>
        <p:spPr bwMode="auto">
          <a:xfrm rot="-5400000">
            <a:off x="5127625" y="2852738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61" name="Oval 260"/>
          <p:cNvSpPr>
            <a:spLocks noChangeArrowheads="1"/>
          </p:cNvSpPr>
          <p:nvPr/>
        </p:nvSpPr>
        <p:spPr bwMode="auto">
          <a:xfrm rot="-5400000">
            <a:off x="5127625" y="2303463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62" name="Oval 261"/>
          <p:cNvSpPr>
            <a:spLocks noChangeArrowheads="1"/>
          </p:cNvSpPr>
          <p:nvPr/>
        </p:nvSpPr>
        <p:spPr bwMode="auto">
          <a:xfrm rot="-5400000">
            <a:off x="5127625" y="2411413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63" name="Oval 262"/>
          <p:cNvSpPr>
            <a:spLocks noChangeArrowheads="1"/>
          </p:cNvSpPr>
          <p:nvPr/>
        </p:nvSpPr>
        <p:spPr bwMode="auto">
          <a:xfrm rot="-5400000">
            <a:off x="5127625" y="3068638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64" name="Oval 263"/>
          <p:cNvSpPr>
            <a:spLocks noChangeArrowheads="1"/>
          </p:cNvSpPr>
          <p:nvPr/>
        </p:nvSpPr>
        <p:spPr bwMode="auto">
          <a:xfrm rot="-5400000">
            <a:off x="5121275" y="2960688"/>
            <a:ext cx="107950" cy="1079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grpSp>
        <p:nvGrpSpPr>
          <p:cNvPr id="67706" name="Grupare 271"/>
          <p:cNvGrpSpPr>
            <a:grpSpLocks/>
          </p:cNvGrpSpPr>
          <p:nvPr/>
        </p:nvGrpSpPr>
        <p:grpSpPr bwMode="auto">
          <a:xfrm>
            <a:off x="4511675" y="2351088"/>
            <a:ext cx="114300" cy="874712"/>
            <a:chOff x="2934885" y="4902825"/>
            <a:chExt cx="114300" cy="873930"/>
          </a:xfrm>
        </p:grpSpPr>
        <p:sp>
          <p:nvSpPr>
            <p:cNvPr id="282" name="Oval 281"/>
            <p:cNvSpPr>
              <a:spLocks noChangeArrowheads="1"/>
            </p:cNvSpPr>
            <p:nvPr/>
          </p:nvSpPr>
          <p:spPr bwMode="auto">
            <a:xfrm rot="-5400000">
              <a:off x="2941948" y="5235737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83" name="Oval 282"/>
            <p:cNvSpPr>
              <a:spLocks noChangeArrowheads="1"/>
            </p:cNvSpPr>
            <p:nvPr/>
          </p:nvSpPr>
          <p:spPr bwMode="auto">
            <a:xfrm rot="-5400000">
              <a:off x="2941948" y="5343674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84" name="Oval 283"/>
            <p:cNvSpPr>
              <a:spLocks noChangeArrowheads="1"/>
            </p:cNvSpPr>
            <p:nvPr/>
          </p:nvSpPr>
          <p:spPr bwMode="auto">
            <a:xfrm rot="-5400000">
              <a:off x="2941948" y="5118275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85" name="Oval 284"/>
            <p:cNvSpPr>
              <a:spLocks noChangeArrowheads="1"/>
            </p:cNvSpPr>
            <p:nvPr/>
          </p:nvSpPr>
          <p:spPr bwMode="auto">
            <a:xfrm rot="-5400000">
              <a:off x="2941948" y="5453198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86" name="Oval 285"/>
            <p:cNvSpPr>
              <a:spLocks noChangeArrowheads="1"/>
            </p:cNvSpPr>
            <p:nvPr/>
          </p:nvSpPr>
          <p:spPr bwMode="auto">
            <a:xfrm rot="-5400000">
              <a:off x="2941948" y="4902400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87" name="Oval 286"/>
            <p:cNvSpPr>
              <a:spLocks noChangeArrowheads="1"/>
            </p:cNvSpPr>
            <p:nvPr/>
          </p:nvSpPr>
          <p:spPr bwMode="auto">
            <a:xfrm rot="-5400000">
              <a:off x="2941948" y="5010338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88" name="Oval 287"/>
            <p:cNvSpPr>
              <a:spLocks noChangeArrowheads="1"/>
            </p:cNvSpPr>
            <p:nvPr/>
          </p:nvSpPr>
          <p:spPr bwMode="auto">
            <a:xfrm rot="-5400000">
              <a:off x="2941948" y="5669073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289" name="Oval 288"/>
            <p:cNvSpPr>
              <a:spLocks noChangeArrowheads="1"/>
            </p:cNvSpPr>
            <p:nvPr/>
          </p:nvSpPr>
          <p:spPr bwMode="auto">
            <a:xfrm rot="-5400000">
              <a:off x="2935599" y="5561136"/>
              <a:ext cx="107937" cy="107923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</p:grpSp>
      <p:sp>
        <p:nvSpPr>
          <p:cNvPr id="274" name="Oval 273"/>
          <p:cNvSpPr>
            <a:spLocks noChangeArrowheads="1"/>
          </p:cNvSpPr>
          <p:nvPr/>
        </p:nvSpPr>
        <p:spPr bwMode="auto">
          <a:xfrm rot="-5400000">
            <a:off x="4422775" y="2624138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75" name="Oval 274"/>
          <p:cNvSpPr>
            <a:spLocks noChangeArrowheads="1"/>
          </p:cNvSpPr>
          <p:nvPr/>
        </p:nvSpPr>
        <p:spPr bwMode="auto">
          <a:xfrm rot="-5400000">
            <a:off x="4422775" y="2732088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76" name="Oval 275"/>
          <p:cNvSpPr>
            <a:spLocks noChangeArrowheads="1"/>
          </p:cNvSpPr>
          <p:nvPr/>
        </p:nvSpPr>
        <p:spPr bwMode="auto">
          <a:xfrm rot="-5400000">
            <a:off x="4422775" y="2506663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77" name="Oval 276"/>
          <p:cNvSpPr>
            <a:spLocks noChangeArrowheads="1"/>
          </p:cNvSpPr>
          <p:nvPr/>
        </p:nvSpPr>
        <p:spPr bwMode="auto">
          <a:xfrm rot="-5400000">
            <a:off x="4422775" y="284162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78" name="Oval 277"/>
          <p:cNvSpPr>
            <a:spLocks noChangeArrowheads="1"/>
          </p:cNvSpPr>
          <p:nvPr/>
        </p:nvSpPr>
        <p:spPr bwMode="auto">
          <a:xfrm rot="-5400000">
            <a:off x="4422775" y="2290763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79" name="Oval 278"/>
          <p:cNvSpPr>
            <a:spLocks noChangeArrowheads="1"/>
          </p:cNvSpPr>
          <p:nvPr/>
        </p:nvSpPr>
        <p:spPr bwMode="auto">
          <a:xfrm rot="-5400000">
            <a:off x="4422775" y="2398713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80" name="Oval 279"/>
          <p:cNvSpPr>
            <a:spLocks noChangeArrowheads="1"/>
          </p:cNvSpPr>
          <p:nvPr/>
        </p:nvSpPr>
        <p:spPr bwMode="auto">
          <a:xfrm rot="-5400000">
            <a:off x="4422775" y="305752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281" name="Oval 280"/>
          <p:cNvSpPr>
            <a:spLocks noChangeArrowheads="1"/>
          </p:cNvSpPr>
          <p:nvPr/>
        </p:nvSpPr>
        <p:spPr bwMode="auto">
          <a:xfrm rot="-5400000">
            <a:off x="4416425" y="294957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cxnSp>
        <p:nvCxnSpPr>
          <p:cNvPr id="292" name="Conector drept cu săgeată 291"/>
          <p:cNvCxnSpPr/>
          <p:nvPr/>
        </p:nvCxnSpPr>
        <p:spPr bwMode="auto">
          <a:xfrm>
            <a:off x="5199063" y="2105025"/>
            <a:ext cx="7937" cy="162083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ector drept cu săgeată 355"/>
          <p:cNvCxnSpPr/>
          <p:nvPr/>
        </p:nvCxnSpPr>
        <p:spPr bwMode="auto">
          <a:xfrm>
            <a:off x="4476750" y="2114550"/>
            <a:ext cx="0" cy="162083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26" name="CasetăText 73"/>
          <p:cNvSpPr txBox="1">
            <a:spLocks noChangeArrowheads="1"/>
          </p:cNvSpPr>
          <p:nvPr/>
        </p:nvSpPr>
        <p:spPr bwMode="auto">
          <a:xfrm>
            <a:off x="512763" y="2027238"/>
            <a:ext cx="668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cs typeface="Times New Roman" pitchFamily="18" charset="0"/>
              </a:rPr>
              <a:t>Layer 1</a:t>
            </a:r>
          </a:p>
          <a:p>
            <a:pPr eaLnBrk="1" hangingPunct="1"/>
            <a:r>
              <a:rPr lang="en-US" sz="1200" b="0">
                <a:cs typeface="Times New Roman" pitchFamily="18" charset="0"/>
              </a:rPr>
              <a:t>Layer 2</a:t>
            </a:r>
          </a:p>
          <a:p>
            <a:pPr eaLnBrk="1" hangingPunct="1"/>
            <a:r>
              <a:rPr lang="en-US" sz="1200" b="0">
                <a:cs typeface="Times New Roman" pitchFamily="18" charset="0"/>
              </a:rPr>
              <a:t>Layer 3</a:t>
            </a:r>
          </a:p>
          <a:p>
            <a:pPr eaLnBrk="1" hangingPunct="1"/>
            <a:r>
              <a:rPr lang="en-US" sz="1200" b="0">
                <a:cs typeface="Times New Roman" pitchFamily="18" charset="0"/>
              </a:rPr>
              <a:t>………</a:t>
            </a:r>
          </a:p>
        </p:txBody>
      </p:sp>
      <p:cxnSp>
        <p:nvCxnSpPr>
          <p:cNvPr id="76" name="Conector drept cu săgeată 75"/>
          <p:cNvCxnSpPr>
            <a:endCxn id="345" idx="2"/>
          </p:cNvCxnSpPr>
          <p:nvPr/>
        </p:nvCxnSpPr>
        <p:spPr>
          <a:xfrm>
            <a:off x="1085850" y="2341563"/>
            <a:ext cx="430213" cy="15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rept cu săgeată 78"/>
          <p:cNvCxnSpPr>
            <a:endCxn id="344" idx="0"/>
          </p:cNvCxnSpPr>
          <p:nvPr/>
        </p:nvCxnSpPr>
        <p:spPr>
          <a:xfrm>
            <a:off x="1085850" y="2138363"/>
            <a:ext cx="376238" cy="20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rept cu săgeată 79"/>
          <p:cNvCxnSpPr>
            <a:endCxn id="342" idx="1"/>
          </p:cNvCxnSpPr>
          <p:nvPr/>
        </p:nvCxnSpPr>
        <p:spPr>
          <a:xfrm>
            <a:off x="1069975" y="2533650"/>
            <a:ext cx="407988" cy="60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30" name="CasetăText 83"/>
          <p:cNvSpPr txBox="1">
            <a:spLocks noChangeArrowheads="1"/>
          </p:cNvSpPr>
          <p:nvPr/>
        </p:nvSpPr>
        <p:spPr bwMode="auto">
          <a:xfrm>
            <a:off x="512763" y="2820988"/>
            <a:ext cx="668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cs typeface="Times New Roman" pitchFamily="18" charset="0"/>
              </a:rPr>
              <a:t>Layer 7</a:t>
            </a:r>
          </a:p>
          <a:p>
            <a:pPr eaLnBrk="1" hangingPunct="1"/>
            <a:r>
              <a:rPr lang="en-US" sz="1200" b="0">
                <a:cs typeface="Times New Roman" pitchFamily="18" charset="0"/>
              </a:rPr>
              <a:t>Layer 8</a:t>
            </a:r>
          </a:p>
        </p:txBody>
      </p:sp>
      <p:cxnSp>
        <p:nvCxnSpPr>
          <p:cNvPr id="92" name="Conector drept cu săgeată 91"/>
          <p:cNvCxnSpPr>
            <a:endCxn id="347" idx="0"/>
          </p:cNvCxnSpPr>
          <p:nvPr/>
        </p:nvCxnSpPr>
        <p:spPr>
          <a:xfrm>
            <a:off x="1069975" y="2990850"/>
            <a:ext cx="385763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rept cu săgeată 92"/>
          <p:cNvCxnSpPr>
            <a:endCxn id="346" idx="1"/>
          </p:cNvCxnSpPr>
          <p:nvPr/>
        </p:nvCxnSpPr>
        <p:spPr>
          <a:xfrm flipV="1">
            <a:off x="1085850" y="3143250"/>
            <a:ext cx="392113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rept cu săgeată 48"/>
          <p:cNvCxnSpPr/>
          <p:nvPr/>
        </p:nvCxnSpPr>
        <p:spPr>
          <a:xfrm>
            <a:off x="1517650" y="2119313"/>
            <a:ext cx="0" cy="16192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35" name="Dreptunghi 267"/>
          <p:cNvSpPr>
            <a:spLocks noChangeArrowheads="1"/>
          </p:cNvSpPr>
          <p:nvPr/>
        </p:nvSpPr>
        <p:spPr bwMode="auto">
          <a:xfrm rot="-5400000">
            <a:off x="1521619" y="2478882"/>
            <a:ext cx="12890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………..….…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grpSp>
        <p:nvGrpSpPr>
          <p:cNvPr id="67736" name="Grupare 76"/>
          <p:cNvGrpSpPr>
            <a:grpSpLocks/>
          </p:cNvGrpSpPr>
          <p:nvPr/>
        </p:nvGrpSpPr>
        <p:grpSpPr bwMode="auto">
          <a:xfrm rot="-5400000">
            <a:off x="1382712" y="2730501"/>
            <a:ext cx="873125" cy="114300"/>
            <a:chOff x="3429000" y="4711800"/>
            <a:chExt cx="873930" cy="114300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077298" y="471815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429001" y="471815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537050" y="471815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969248" y="471815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194881" y="471815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861199" y="471815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3645100" y="471815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753149" y="4711801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</p:grpSp>
      <p:sp>
        <p:nvSpPr>
          <p:cNvPr id="294" name="Oval 293"/>
          <p:cNvSpPr/>
          <p:nvPr/>
        </p:nvSpPr>
        <p:spPr>
          <a:xfrm>
            <a:off x="1862138" y="23050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1955800" y="23590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1955800" y="2466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1862138" y="2954338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1862138" y="3062288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862138" y="2846388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1955800" y="3116263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1862138" y="24130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1862138" y="25209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1955800" y="257492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1955800" y="2900363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1955800" y="3008313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1862138" y="262890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1955800" y="26828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1955800" y="2790825"/>
            <a:ext cx="107950" cy="10953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1862138" y="2736850"/>
            <a:ext cx="107950" cy="10953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054225" y="2305050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054225" y="2413000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054225" y="3062288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054225" y="2520950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054225" y="2846388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054225" y="2628900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054225" y="2736850"/>
            <a:ext cx="107950" cy="1095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054225" y="2954338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770" name="Grupare 337"/>
          <p:cNvGrpSpPr>
            <a:grpSpLocks/>
          </p:cNvGrpSpPr>
          <p:nvPr/>
        </p:nvGrpSpPr>
        <p:grpSpPr bwMode="auto">
          <a:xfrm>
            <a:off x="1550988" y="2346325"/>
            <a:ext cx="114300" cy="873125"/>
            <a:chOff x="2934885" y="4902825"/>
            <a:chExt cx="114300" cy="873930"/>
          </a:xfrm>
        </p:grpSpPr>
        <p:sp>
          <p:nvSpPr>
            <p:cNvPr id="348" name="Oval 347"/>
            <p:cNvSpPr>
              <a:spLocks noChangeArrowheads="1"/>
            </p:cNvSpPr>
            <p:nvPr/>
          </p:nvSpPr>
          <p:spPr bwMode="auto">
            <a:xfrm rot="-5400000">
              <a:off x="2941185" y="5236557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rot="-5400000">
              <a:off x="2941185" y="5344607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rot="-5400000">
              <a:off x="2941185" y="5118974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rot="-5400000">
              <a:off x="2941185" y="5452656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rot="-5400000">
              <a:off x="2941185" y="4902875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353" name="Oval 352"/>
            <p:cNvSpPr>
              <a:spLocks noChangeArrowheads="1"/>
            </p:cNvSpPr>
            <p:nvPr/>
          </p:nvSpPr>
          <p:spPr bwMode="auto">
            <a:xfrm rot="-5400000">
              <a:off x="2941185" y="5010924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354" name="Oval 353"/>
            <p:cNvSpPr>
              <a:spLocks noChangeArrowheads="1"/>
            </p:cNvSpPr>
            <p:nvPr/>
          </p:nvSpPr>
          <p:spPr bwMode="auto">
            <a:xfrm rot="-5400000">
              <a:off x="2941185" y="5668755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  <p:sp>
          <p:nvSpPr>
            <p:cNvPr id="355" name="Oval 354"/>
            <p:cNvSpPr>
              <a:spLocks noChangeArrowheads="1"/>
            </p:cNvSpPr>
            <p:nvPr/>
          </p:nvSpPr>
          <p:spPr bwMode="auto">
            <a:xfrm rot="-5400000">
              <a:off x="2934835" y="5560706"/>
              <a:ext cx="108050" cy="107950"/>
            </a:xfrm>
            <a:prstGeom prst="ellipse">
              <a:avLst/>
            </a:prstGeom>
            <a:noFill/>
            <a:ln w="12700" algn="ctr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solidFill>
                  <a:schemeClr val="lt1"/>
                </a:solidFill>
                <a:cs typeface="Times New Roman" pitchFamily="18" charset="0"/>
              </a:endParaRPr>
            </a:p>
          </p:txBody>
        </p:sp>
      </p:grpSp>
      <p:sp>
        <p:nvSpPr>
          <p:cNvPr id="340" name="Oval 339"/>
          <p:cNvSpPr>
            <a:spLocks noChangeArrowheads="1"/>
          </p:cNvSpPr>
          <p:nvPr/>
        </p:nvSpPr>
        <p:spPr bwMode="auto">
          <a:xfrm rot="-5400000">
            <a:off x="1463675" y="261937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41" name="Oval 340"/>
          <p:cNvSpPr>
            <a:spLocks noChangeArrowheads="1"/>
          </p:cNvSpPr>
          <p:nvPr/>
        </p:nvSpPr>
        <p:spPr bwMode="auto">
          <a:xfrm rot="-5400000">
            <a:off x="1463675" y="272732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42" name="Oval 341"/>
          <p:cNvSpPr>
            <a:spLocks noChangeArrowheads="1"/>
          </p:cNvSpPr>
          <p:nvPr/>
        </p:nvSpPr>
        <p:spPr bwMode="auto">
          <a:xfrm rot="-5400000">
            <a:off x="1463675" y="2501900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43" name="Oval 342"/>
          <p:cNvSpPr>
            <a:spLocks noChangeArrowheads="1"/>
          </p:cNvSpPr>
          <p:nvPr/>
        </p:nvSpPr>
        <p:spPr bwMode="auto">
          <a:xfrm rot="-5400000">
            <a:off x="1463675" y="283527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44" name="Oval 343"/>
          <p:cNvSpPr>
            <a:spLocks noChangeArrowheads="1"/>
          </p:cNvSpPr>
          <p:nvPr/>
        </p:nvSpPr>
        <p:spPr bwMode="auto">
          <a:xfrm rot="-5400000">
            <a:off x="1463675" y="2286000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n>
                <a:solidFill>
                  <a:schemeClr val="tx2"/>
                </a:solidFill>
              </a:ln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45" name="Oval 344"/>
          <p:cNvSpPr>
            <a:spLocks noChangeArrowheads="1"/>
          </p:cNvSpPr>
          <p:nvPr/>
        </p:nvSpPr>
        <p:spPr bwMode="auto">
          <a:xfrm rot="-5400000">
            <a:off x="1463675" y="2393950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n>
                <a:solidFill>
                  <a:schemeClr val="tx2"/>
                </a:solidFill>
              </a:ln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46" name="Oval 345"/>
          <p:cNvSpPr>
            <a:spLocks noChangeArrowheads="1"/>
          </p:cNvSpPr>
          <p:nvPr/>
        </p:nvSpPr>
        <p:spPr bwMode="auto">
          <a:xfrm rot="-5400000">
            <a:off x="1463675" y="305117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47" name="Oval 346"/>
          <p:cNvSpPr>
            <a:spLocks noChangeArrowheads="1"/>
          </p:cNvSpPr>
          <p:nvPr/>
        </p:nvSpPr>
        <p:spPr bwMode="auto">
          <a:xfrm rot="-5400000">
            <a:off x="1457325" y="2943225"/>
            <a:ext cx="107950" cy="10795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lt1"/>
              </a:solidFill>
              <a:cs typeface="Times New Roman" pitchFamily="18" charset="0"/>
            </a:endParaRPr>
          </a:p>
        </p:txBody>
      </p:sp>
      <p:cxnSp>
        <p:nvCxnSpPr>
          <p:cNvPr id="357" name="Conector drept cu săgeată 356"/>
          <p:cNvCxnSpPr/>
          <p:nvPr/>
        </p:nvCxnSpPr>
        <p:spPr>
          <a:xfrm>
            <a:off x="2101850" y="2105025"/>
            <a:ext cx="0" cy="16192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cotit 101"/>
          <p:cNvCxnSpPr/>
          <p:nvPr/>
        </p:nvCxnSpPr>
        <p:spPr>
          <a:xfrm rot="10800000">
            <a:off x="2205038" y="3810000"/>
            <a:ext cx="360362" cy="360363"/>
          </a:xfrm>
          <a:prstGeom prst="curvedConnector3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rept cu săgeată 17"/>
          <p:cNvCxnSpPr/>
          <p:nvPr/>
        </p:nvCxnSpPr>
        <p:spPr>
          <a:xfrm flipH="1">
            <a:off x="1916113" y="1558925"/>
            <a:ext cx="1563687" cy="34607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coladă stânga 19"/>
          <p:cNvSpPr>
            <a:spLocks/>
          </p:cNvSpPr>
          <p:nvPr/>
        </p:nvSpPr>
        <p:spPr bwMode="auto">
          <a:xfrm rot="5400000" flipV="1">
            <a:off x="1751012" y="1525588"/>
            <a:ext cx="155575" cy="914400"/>
          </a:xfrm>
          <a:prstGeom prst="leftBrace">
            <a:avLst>
              <a:gd name="adj1" fmla="val 8327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395" name="Acoladă stânga 394"/>
          <p:cNvSpPr>
            <a:spLocks/>
          </p:cNvSpPr>
          <p:nvPr/>
        </p:nvSpPr>
        <p:spPr bwMode="auto">
          <a:xfrm rot="5400000" flipV="1">
            <a:off x="4760912" y="1522413"/>
            <a:ext cx="155575" cy="914400"/>
          </a:xfrm>
          <a:prstGeom prst="leftBrace">
            <a:avLst>
              <a:gd name="adj1" fmla="val 8327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396" name="Acoladă stânga 395"/>
          <p:cNvSpPr>
            <a:spLocks/>
          </p:cNvSpPr>
          <p:nvPr/>
        </p:nvSpPr>
        <p:spPr bwMode="auto">
          <a:xfrm rot="5400000" flipV="1">
            <a:off x="7586662" y="1522413"/>
            <a:ext cx="155575" cy="914400"/>
          </a:xfrm>
          <a:prstGeom prst="leftBrace">
            <a:avLst>
              <a:gd name="adj1" fmla="val 8327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cxnSp>
        <p:nvCxnSpPr>
          <p:cNvPr id="22" name="Conector drept cu săgeată 21"/>
          <p:cNvCxnSpPr/>
          <p:nvPr/>
        </p:nvCxnSpPr>
        <p:spPr>
          <a:xfrm>
            <a:off x="4838700" y="1651000"/>
            <a:ext cx="0" cy="2047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Conector drept cu săgeată 397"/>
          <p:cNvCxnSpPr/>
          <p:nvPr/>
        </p:nvCxnSpPr>
        <p:spPr>
          <a:xfrm>
            <a:off x="5921375" y="1550988"/>
            <a:ext cx="1584325" cy="34607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1846263" y="5387975"/>
            <a:ext cx="107950" cy="10795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731963" y="5383213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965325" y="5387975"/>
            <a:ext cx="109538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081213" y="5387975"/>
            <a:ext cx="107950" cy="10795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417638" y="5387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525588" y="5387975"/>
            <a:ext cx="109537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01" name="CasetăText 439"/>
          <p:cNvSpPr txBox="1">
            <a:spLocks noChangeArrowheads="1"/>
          </p:cNvSpPr>
          <p:nvPr/>
        </p:nvSpPr>
        <p:spPr bwMode="auto">
          <a:xfrm>
            <a:off x="1235075" y="5076825"/>
            <a:ext cx="296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67802" name="CasetăText 449"/>
          <p:cNvSpPr txBox="1">
            <a:spLocks noChangeArrowheads="1"/>
          </p:cNvSpPr>
          <p:nvPr/>
        </p:nvSpPr>
        <p:spPr bwMode="auto">
          <a:xfrm>
            <a:off x="2108200" y="5075238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67803" name="CasetăText 386"/>
          <p:cNvSpPr txBox="1">
            <a:spLocks noChangeArrowheads="1"/>
          </p:cNvSpPr>
          <p:nvPr/>
        </p:nvSpPr>
        <p:spPr bwMode="auto">
          <a:xfrm>
            <a:off x="1543050" y="50752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cxnSp>
        <p:nvCxnSpPr>
          <p:cNvPr id="12" name="Conector drept cu săgeată 11"/>
          <p:cNvCxnSpPr/>
          <p:nvPr/>
        </p:nvCxnSpPr>
        <p:spPr bwMode="auto">
          <a:xfrm>
            <a:off x="1463675" y="5154613"/>
            <a:ext cx="0" cy="65722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ector drept cu săgeată 388"/>
          <p:cNvCxnSpPr/>
          <p:nvPr/>
        </p:nvCxnSpPr>
        <p:spPr bwMode="auto">
          <a:xfrm>
            <a:off x="2135188" y="5164138"/>
            <a:ext cx="0" cy="65563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06" name="CasetăText 38"/>
          <p:cNvSpPr txBox="1">
            <a:spLocks noChangeArrowheads="1"/>
          </p:cNvSpPr>
          <p:nvPr/>
        </p:nvSpPr>
        <p:spPr bwMode="auto">
          <a:xfrm>
            <a:off x="1849438" y="5614988"/>
            <a:ext cx="341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>
                <a:cs typeface="Times New Roman" pitchFamily="18" charset="0"/>
                <a:sym typeface="Symbol" pitchFamily="18" charset="2"/>
              </a:rPr>
              <a:t>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endParaRPr lang="en-US" sz="1800" b="0">
              <a:cs typeface="Times New Roman" pitchFamily="18" charset="0"/>
            </a:endParaRPr>
          </a:p>
        </p:txBody>
      </p:sp>
      <p:cxnSp>
        <p:nvCxnSpPr>
          <p:cNvPr id="45" name="Conector curbat 44"/>
          <p:cNvCxnSpPr/>
          <p:nvPr/>
        </p:nvCxnSpPr>
        <p:spPr bwMode="auto">
          <a:xfrm rot="16200000" flipH="1">
            <a:off x="1908175" y="5522913"/>
            <a:ext cx="219075" cy="234950"/>
          </a:xfrm>
          <a:prstGeom prst="curvedConnector2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808" name="Grupare 6"/>
          <p:cNvGrpSpPr>
            <a:grpSpLocks/>
          </p:cNvGrpSpPr>
          <p:nvPr/>
        </p:nvGrpSpPr>
        <p:grpSpPr bwMode="auto">
          <a:xfrm>
            <a:off x="4438650" y="5432425"/>
            <a:ext cx="227013" cy="107950"/>
            <a:chOff x="4191609" y="4730701"/>
            <a:chExt cx="227273" cy="108000"/>
          </a:xfrm>
        </p:grpSpPr>
        <p:sp>
          <p:nvSpPr>
            <p:cNvPr id="370" name="Oval 369"/>
            <p:cNvSpPr/>
            <p:nvPr/>
          </p:nvSpPr>
          <p:spPr>
            <a:xfrm>
              <a:off x="4191609" y="4730701"/>
              <a:ext cx="108074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4310808" y="4730701"/>
              <a:ext cx="108074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6" name="Oval 365"/>
          <p:cNvSpPr/>
          <p:nvPr/>
        </p:nvSpPr>
        <p:spPr bwMode="auto">
          <a:xfrm>
            <a:off x="4968875" y="54292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4860925" y="5429250"/>
            <a:ext cx="107950" cy="10795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5083175" y="54292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 bwMode="auto">
          <a:xfrm>
            <a:off x="5199063" y="5429250"/>
            <a:ext cx="107950" cy="10795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4752975" y="5429250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16" name="CasetăText 383"/>
          <p:cNvSpPr txBox="1">
            <a:spLocks noChangeArrowheads="1"/>
          </p:cNvSpPr>
          <p:nvPr/>
        </p:nvSpPr>
        <p:spPr bwMode="auto">
          <a:xfrm>
            <a:off x="5222875" y="5118100"/>
            <a:ext cx="24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67817" name="CasetăText 384"/>
          <p:cNvSpPr txBox="1">
            <a:spLocks noChangeArrowheads="1"/>
          </p:cNvSpPr>
          <p:nvPr/>
        </p:nvSpPr>
        <p:spPr bwMode="auto">
          <a:xfrm>
            <a:off x="4565650" y="5118100"/>
            <a:ext cx="24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67818" name="CasetăText 385"/>
          <p:cNvSpPr txBox="1">
            <a:spLocks noChangeArrowheads="1"/>
          </p:cNvSpPr>
          <p:nvPr/>
        </p:nvSpPr>
        <p:spPr bwMode="auto">
          <a:xfrm>
            <a:off x="4241800" y="5118100"/>
            <a:ext cx="24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cxnSp>
        <p:nvCxnSpPr>
          <p:cNvPr id="390" name="Conector drept cu săgeată 389"/>
          <p:cNvCxnSpPr/>
          <p:nvPr/>
        </p:nvCxnSpPr>
        <p:spPr bwMode="auto">
          <a:xfrm>
            <a:off x="4492625" y="5143500"/>
            <a:ext cx="0" cy="65563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drept cu săgeată 390"/>
          <p:cNvCxnSpPr/>
          <p:nvPr/>
        </p:nvCxnSpPr>
        <p:spPr bwMode="auto">
          <a:xfrm>
            <a:off x="5253038" y="5151438"/>
            <a:ext cx="0" cy="65563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21" name="Dreptunghi 61"/>
          <p:cNvSpPr>
            <a:spLocks noChangeArrowheads="1"/>
          </p:cNvSpPr>
          <p:nvPr/>
        </p:nvSpPr>
        <p:spPr bwMode="auto">
          <a:xfrm>
            <a:off x="4852988" y="5684838"/>
            <a:ext cx="284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  <a:sym typeface="Symbol" pitchFamily="18" charset="2"/>
              </a:rPr>
              <a:t></a:t>
            </a:r>
            <a:endParaRPr lang="en-US" sz="1600" b="0">
              <a:latin typeface="Calibri" pitchFamily="34" charset="0"/>
              <a:cs typeface="Arial" charset="0"/>
            </a:endParaRPr>
          </a:p>
        </p:txBody>
      </p:sp>
      <p:cxnSp>
        <p:nvCxnSpPr>
          <p:cNvPr id="401" name="Conector curbat 400"/>
          <p:cNvCxnSpPr/>
          <p:nvPr/>
        </p:nvCxnSpPr>
        <p:spPr bwMode="auto">
          <a:xfrm rot="16200000" flipH="1">
            <a:off x="4949825" y="5546725"/>
            <a:ext cx="174625" cy="276225"/>
          </a:xfrm>
          <a:prstGeom prst="curvedConnector2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23" name="CasetăText 448"/>
          <p:cNvSpPr txBox="1">
            <a:spLocks noChangeArrowheads="1"/>
          </p:cNvSpPr>
          <p:nvPr/>
        </p:nvSpPr>
        <p:spPr bwMode="auto">
          <a:xfrm>
            <a:off x="7048500" y="5057775"/>
            <a:ext cx="24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374" name="Oval 373"/>
          <p:cNvSpPr/>
          <p:nvPr/>
        </p:nvSpPr>
        <p:spPr bwMode="auto">
          <a:xfrm>
            <a:off x="7867650" y="5387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 bwMode="auto">
          <a:xfrm>
            <a:off x="7759700" y="5387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 bwMode="auto">
          <a:xfrm>
            <a:off x="7981950" y="5387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Oval 376"/>
          <p:cNvSpPr/>
          <p:nvPr/>
        </p:nvSpPr>
        <p:spPr bwMode="auto">
          <a:xfrm>
            <a:off x="8096250" y="5387975"/>
            <a:ext cx="107950" cy="10795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Oval 377"/>
          <p:cNvSpPr/>
          <p:nvPr/>
        </p:nvSpPr>
        <p:spPr bwMode="auto">
          <a:xfrm>
            <a:off x="7650163" y="5387975"/>
            <a:ext cx="107950" cy="107950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7535863" y="5387975"/>
            <a:ext cx="107950" cy="1079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830" name="Grupare 379"/>
          <p:cNvGrpSpPr>
            <a:grpSpLocks/>
          </p:cNvGrpSpPr>
          <p:nvPr/>
        </p:nvGrpSpPr>
        <p:grpSpPr bwMode="auto">
          <a:xfrm>
            <a:off x="7237413" y="5387975"/>
            <a:ext cx="227012" cy="107950"/>
            <a:chOff x="4191609" y="4730701"/>
            <a:chExt cx="227273" cy="108000"/>
          </a:xfrm>
        </p:grpSpPr>
        <p:sp>
          <p:nvSpPr>
            <p:cNvPr id="381" name="Oval 380"/>
            <p:cNvSpPr/>
            <p:nvPr/>
          </p:nvSpPr>
          <p:spPr>
            <a:xfrm>
              <a:off x="4191609" y="4730701"/>
              <a:ext cx="108074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4310808" y="4730701"/>
              <a:ext cx="108074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833" name="CasetăText 382"/>
          <p:cNvSpPr txBox="1">
            <a:spLocks noChangeArrowheads="1"/>
          </p:cNvSpPr>
          <p:nvPr/>
        </p:nvSpPr>
        <p:spPr bwMode="auto">
          <a:xfrm>
            <a:off x="8113713" y="506888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67834" name="CasetăText 387"/>
          <p:cNvSpPr txBox="1">
            <a:spLocks noChangeArrowheads="1"/>
          </p:cNvSpPr>
          <p:nvPr/>
        </p:nvSpPr>
        <p:spPr bwMode="auto">
          <a:xfrm>
            <a:off x="7362825" y="5057775"/>
            <a:ext cx="24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cxnSp>
        <p:nvCxnSpPr>
          <p:cNvPr id="392" name="Conector drept cu săgeată 391"/>
          <p:cNvCxnSpPr/>
          <p:nvPr/>
        </p:nvCxnSpPr>
        <p:spPr bwMode="auto">
          <a:xfrm>
            <a:off x="7292975" y="5164138"/>
            <a:ext cx="0" cy="65563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drept cu săgeată 392"/>
          <p:cNvCxnSpPr/>
          <p:nvPr/>
        </p:nvCxnSpPr>
        <p:spPr bwMode="auto">
          <a:xfrm>
            <a:off x="8150225" y="5164138"/>
            <a:ext cx="0" cy="65563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37" name="Dreptunghi 63"/>
          <p:cNvSpPr>
            <a:spLocks noChangeArrowheads="1"/>
          </p:cNvSpPr>
          <p:nvPr/>
        </p:nvSpPr>
        <p:spPr bwMode="auto">
          <a:xfrm>
            <a:off x="7683500" y="5678488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  <a:sym typeface="Symbol" pitchFamily="18" charset="2"/>
              </a:rPr>
              <a:t></a:t>
            </a:r>
            <a:endParaRPr lang="en-US" sz="1600" b="0">
              <a:latin typeface="Calibri" pitchFamily="34" charset="0"/>
              <a:cs typeface="Arial" charset="0"/>
            </a:endParaRPr>
          </a:p>
        </p:txBody>
      </p:sp>
      <p:cxnSp>
        <p:nvCxnSpPr>
          <p:cNvPr id="402" name="Conector curbat 401"/>
          <p:cNvCxnSpPr/>
          <p:nvPr/>
        </p:nvCxnSpPr>
        <p:spPr bwMode="auto">
          <a:xfrm rot="16200000" flipH="1">
            <a:off x="7767638" y="5478463"/>
            <a:ext cx="239712" cy="366712"/>
          </a:xfrm>
          <a:prstGeom prst="curvedConnector2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39" name="Dreptunghi 267"/>
          <p:cNvSpPr>
            <a:spLocks noChangeArrowheads="1"/>
          </p:cNvSpPr>
          <p:nvPr/>
        </p:nvSpPr>
        <p:spPr bwMode="auto">
          <a:xfrm rot="-5400000">
            <a:off x="1033462" y="2533651"/>
            <a:ext cx="12112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……..…….…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sp>
        <p:nvSpPr>
          <p:cNvPr id="67840" name="Dreptunghi 267"/>
          <p:cNvSpPr>
            <a:spLocks noChangeArrowheads="1"/>
          </p:cNvSpPr>
          <p:nvPr/>
        </p:nvSpPr>
        <p:spPr bwMode="auto">
          <a:xfrm rot="-5400000">
            <a:off x="772319" y="2529682"/>
            <a:ext cx="12192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……..…….…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sp>
        <p:nvSpPr>
          <p:cNvPr id="67841" name="Dreptunghi 267"/>
          <p:cNvSpPr>
            <a:spLocks noChangeArrowheads="1"/>
          </p:cNvSpPr>
          <p:nvPr/>
        </p:nvSpPr>
        <p:spPr bwMode="auto">
          <a:xfrm rot="-5400000">
            <a:off x="3691732" y="2499518"/>
            <a:ext cx="12890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………..….…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sp>
        <p:nvSpPr>
          <p:cNvPr id="67842" name="Dreptunghi 267"/>
          <p:cNvSpPr>
            <a:spLocks noChangeArrowheads="1"/>
          </p:cNvSpPr>
          <p:nvPr/>
        </p:nvSpPr>
        <p:spPr bwMode="auto">
          <a:xfrm rot="-5400000">
            <a:off x="3998119" y="2516982"/>
            <a:ext cx="12890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………..….…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sp>
        <p:nvSpPr>
          <p:cNvPr id="67843" name="Dreptunghi 267"/>
          <p:cNvSpPr>
            <a:spLocks noChangeArrowheads="1"/>
          </p:cNvSpPr>
          <p:nvPr/>
        </p:nvSpPr>
        <p:spPr bwMode="auto">
          <a:xfrm rot="-5400000">
            <a:off x="4607719" y="2516982"/>
            <a:ext cx="12890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………..….…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sp>
        <p:nvSpPr>
          <p:cNvPr id="67844" name="Dreptunghi 267"/>
          <p:cNvSpPr>
            <a:spLocks noChangeArrowheads="1"/>
          </p:cNvSpPr>
          <p:nvPr/>
        </p:nvSpPr>
        <p:spPr bwMode="auto">
          <a:xfrm rot="-5400000">
            <a:off x="6463507" y="2461418"/>
            <a:ext cx="12890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………..….…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sp>
        <p:nvSpPr>
          <p:cNvPr id="67845" name="Dreptunghi 267"/>
          <p:cNvSpPr>
            <a:spLocks noChangeArrowheads="1"/>
          </p:cNvSpPr>
          <p:nvPr/>
        </p:nvSpPr>
        <p:spPr bwMode="auto">
          <a:xfrm rot="-5400000">
            <a:off x="6768307" y="2470943"/>
            <a:ext cx="12890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………..….…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  <p:sp>
        <p:nvSpPr>
          <p:cNvPr id="67846" name="Dreptunghi 267"/>
          <p:cNvSpPr>
            <a:spLocks noChangeArrowheads="1"/>
          </p:cNvSpPr>
          <p:nvPr/>
        </p:nvSpPr>
        <p:spPr bwMode="auto">
          <a:xfrm rot="-5400000">
            <a:off x="7473157" y="2480468"/>
            <a:ext cx="12890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………..….…</a:t>
            </a:r>
            <a:endParaRPr lang="en-US" sz="13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34" name="Picture 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85838"/>
            <a:ext cx="5461000" cy="58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7620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5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Distribution of </a:t>
            </a:r>
            <a:r>
              <a:rPr lang="en-US" sz="2500" dirty="0" err="1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2500" baseline="30000" dirty="0" err="1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2500" dirty="0" err="1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2500" baseline="300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25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pairs without Coulomb peak (Q</a:t>
            </a:r>
            <a:r>
              <a:rPr lang="en-US" sz="2500" baseline="-250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5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&gt;10 MeV/c) over distance between tracks in X-plane of SFD</a:t>
            </a:r>
            <a:endParaRPr lang="en-US" sz="2500" baseline="-25000" dirty="0">
              <a:solidFill>
                <a:srgbClr val="761E3D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524000"/>
            <a:ext cx="4502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14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86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2008,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2008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486220" y="6237312"/>
            <a:ext cx="3456384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105400" y="62484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86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2009,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60419" name="Rectangle 1027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2009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04896" y="6248400"/>
            <a:ext cx="339052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033392" y="62484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  <p:pic>
        <p:nvPicPr>
          <p:cNvPr id="60424" name="Picture 1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926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1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676400"/>
            <a:ext cx="443706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86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2010,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2010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33400" y="6248400"/>
            <a:ext cx="339052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086724" y="62484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600200"/>
            <a:ext cx="44211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524000"/>
            <a:ext cx="44529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600200"/>
            <a:ext cx="42021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44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07504" y="762000"/>
            <a:ext cx="8928992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2008-2010,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2008-2010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33400" y="5943600"/>
            <a:ext cx="339052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105400" y="59436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667000" y="6397625"/>
            <a:ext cx="358140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22063A"/>
                </a:solidFill>
                <a:latin typeface="Sylfaen" pitchFamily="18" charset="0"/>
                <a:ea typeface="ＭＳ Ｐゴシック" pitchFamily="-84" charset="-128"/>
              </a:rPr>
              <a:t>P</a:t>
            </a:r>
            <a:r>
              <a:rPr lang="en-US" sz="2000" baseline="-25000">
                <a:solidFill>
                  <a:srgbClr val="22063A"/>
                </a:solidFill>
                <a:latin typeface="Sylfaen" pitchFamily="18" charset="0"/>
                <a:ea typeface="ＭＳ Ｐゴシック" pitchFamily="-84" charset="-128"/>
              </a:rPr>
              <a:t>br</a:t>
            </a:r>
            <a:r>
              <a:rPr lang="en-US" sz="2000">
                <a:solidFill>
                  <a:srgbClr val="22063A"/>
                </a:solidFill>
                <a:latin typeface="Sylfaen" pitchFamily="18" charset="0"/>
                <a:ea typeface="ＭＳ Ｐゴシック" pitchFamily="-84" charset="-128"/>
              </a:rPr>
              <a:t> (2001-2003) = 0.446</a:t>
            </a:r>
            <a:r>
              <a:rPr lang="en-US" sz="2000">
                <a:solidFill>
                  <a:srgbClr val="22063A"/>
                </a:solidFill>
                <a:latin typeface="Sylfaen" pitchFamily="18" charset="0"/>
                <a:ea typeface="ＭＳ Ｐゴシック" pitchFamily="-84" charset="-128"/>
                <a:sym typeface="Symbol" pitchFamily="18" charset="2"/>
              </a:rPr>
              <a:t>0.0093</a:t>
            </a:r>
            <a:endParaRPr lang="en-US" sz="2000">
              <a:solidFill>
                <a:srgbClr val="22063A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err="1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 dirty="0" err="1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 dirty="0" err="1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 dirty="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</a:t>
            </a:r>
            <a:r>
              <a:rPr lang="en-US" sz="3600" dirty="0" smtClean="0">
                <a:solidFill>
                  <a:srgbClr val="761E3D"/>
                </a:solidFill>
                <a:latin typeface="Sylfaen" pitchFamily="18" charset="0"/>
              </a:rPr>
              <a:t>pair 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analysis</a:t>
            </a:r>
          </a:p>
        </p:txBody>
      </p:sp>
      <p:graphicFrame>
        <p:nvGraphicFramePr>
          <p:cNvPr id="74860" name="Group 108"/>
          <p:cNvGraphicFramePr>
            <a:graphicFrameLocks noGrp="1"/>
          </p:cNvGraphicFramePr>
          <p:nvPr/>
        </p:nvGraphicFramePr>
        <p:xfrm>
          <a:off x="0" y="838200"/>
          <a:ext cx="9144000" cy="5791201"/>
        </p:xfrm>
        <a:graphic>
          <a:graphicData uri="http://schemas.openxmlformats.org/drawingml/2006/table">
            <a:tbl>
              <a:tblPr/>
              <a:tblGrid>
                <a:gridCol w="1676400"/>
                <a:gridCol w="2438400"/>
                <a:gridCol w="2514600"/>
                <a:gridCol w="251460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12480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120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19640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150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19160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160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12600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110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19860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19360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5680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8700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8480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5330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220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6700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6420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0.455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0.443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0.023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0.443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0.023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0.4230.020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0.3370.015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0.331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0.016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39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(2001-2003)=0.446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0.0093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6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48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179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86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2008,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2008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33400" y="6248400"/>
            <a:ext cx="339052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978400" y="62484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418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100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07504" y="762000"/>
            <a:ext cx="8928992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2008-2010,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2008-2010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33400" y="6248400"/>
            <a:ext cx="339052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961384" y="62484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Contents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1158875"/>
            <a:ext cx="861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4A1E72"/>
                </a:solidFill>
                <a:latin typeface="Sylfaen" pitchFamily="18" charset="0"/>
              </a:rPr>
              <a:t>1.</a:t>
            </a:r>
            <a:r>
              <a:rPr lang="en-US">
                <a:solidFill>
                  <a:srgbClr val="752FB5"/>
                </a:solidFill>
                <a:latin typeface="Sylfaen" pitchFamily="18" charset="0"/>
              </a:rPr>
              <a:t> Long-lived </a:t>
            </a:r>
            <a:r>
              <a:rPr lang="en-US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>
                <a:solidFill>
                  <a:srgbClr val="752FB5"/>
                </a:solidFill>
                <a:latin typeface="Sylfaen" pitchFamily="18" charset="0"/>
              </a:rPr>
              <a:t> atoms: status of data obtained in 2011 and 2012.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1768475"/>
            <a:ext cx="489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4A1E72"/>
                </a:solidFill>
                <a:latin typeface="Sylfaen" pitchFamily="18" charset="0"/>
              </a:rPr>
              <a:t>2.</a:t>
            </a:r>
            <a:r>
              <a:rPr lang="en-US">
                <a:solidFill>
                  <a:srgbClr val="752FB5"/>
                </a:solidFill>
                <a:latin typeface="Sylfaen" pitchFamily="18" charset="0"/>
              </a:rPr>
              <a:t> Multiple scattering measurements.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2378075"/>
            <a:ext cx="447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4A1E72"/>
                </a:solidFill>
                <a:latin typeface="Sylfaen" pitchFamily="18" charset="0"/>
              </a:rPr>
              <a:t>3.</a:t>
            </a:r>
            <a:r>
              <a:rPr lang="en-US">
                <a:solidFill>
                  <a:srgbClr val="752FB5"/>
                </a:solidFill>
                <a:latin typeface="Sylfaen" pitchFamily="18" charset="0"/>
              </a:rPr>
              <a:t> The new ionization hodoscope.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2987675"/>
            <a:ext cx="3119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A1E72"/>
                </a:solidFill>
                <a:latin typeface="Sylfaen" pitchFamily="18" charset="0"/>
              </a:rPr>
              <a:t>4.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DIRAC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dismantling.</a:t>
            </a:r>
            <a:endParaRPr lang="en-US" dirty="0">
              <a:solidFill>
                <a:srgbClr val="752FB5"/>
              </a:solidFill>
              <a:latin typeface="Sylfae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" y="3597275"/>
            <a:ext cx="812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A1E72"/>
                </a:solidFill>
                <a:latin typeface="Sylfaen" pitchFamily="18" charset="0"/>
              </a:rPr>
              <a:t>5.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Status and schedule of </a:t>
            </a:r>
            <a:r>
              <a:rPr lang="en-US" dirty="0" err="1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 err="1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dirty="0" err="1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atom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analysis (runs 2008-2010).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4A1E72"/>
                </a:solidFill>
                <a:latin typeface="Sylfaen" pitchFamily="18" charset="0"/>
              </a:rPr>
              <a:t>6.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Status and schedule of </a:t>
            </a:r>
            <a:r>
              <a:rPr lang="en-US" dirty="0" err="1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aseline="46000" dirty="0" err="1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dirty="0" err="1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, </a:t>
            </a:r>
            <a:r>
              <a:rPr lang="en-US" dirty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aseline="46000" dirty="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atom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analysis (runs 2008-2010).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5121275"/>
            <a:ext cx="377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4A1E72"/>
                </a:solidFill>
                <a:latin typeface="Sylfaen" pitchFamily="18" charset="0"/>
              </a:rPr>
              <a:t>7.</a:t>
            </a:r>
            <a:r>
              <a:rPr lang="en-US">
                <a:solidFill>
                  <a:srgbClr val="752FB5"/>
                </a:solidFill>
                <a:latin typeface="Sylfaen" pitchFamily="18" charset="0"/>
              </a:rPr>
              <a:t> Atoms consisting of </a:t>
            </a:r>
            <a:r>
              <a:rPr lang="en-US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aseline="46000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aseline="4600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>
                <a:solidFill>
                  <a:srgbClr val="752FB5"/>
                </a:solidFill>
                <a:latin typeface="Sylfaen" pitchFamily="18" charset="0"/>
              </a:rPr>
              <a:t>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8600" y="57150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4A1E72"/>
                </a:solidFill>
                <a:latin typeface="Sylfaen" pitchFamily="18" charset="0"/>
              </a:rPr>
              <a:t>8.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Generation of </a:t>
            </a:r>
            <a:r>
              <a:rPr lang="en-US" dirty="0" err="1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aseline="46000" dirty="0" err="1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dirty="0" err="1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, </a:t>
            </a:r>
            <a:r>
              <a:rPr lang="en-US" dirty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aseline="46000" dirty="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and </a:t>
            </a:r>
            <a:r>
              <a:rPr lang="en-US" dirty="0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752FB5"/>
                </a:solidFill>
                <a:latin typeface="Sylfaen" pitchFamily="18" charset="0"/>
              </a:rPr>
              <a:t>+ </a:t>
            </a:r>
            <a:r>
              <a:rPr lang="en-US" dirty="0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 atoms in p-nuclear interaction at proton beam momentum 24 </a:t>
            </a:r>
            <a:r>
              <a:rPr lang="en-US" dirty="0" err="1" smtClean="0">
                <a:solidFill>
                  <a:srgbClr val="752FB5"/>
                </a:solidFill>
                <a:latin typeface="Sylfaen" pitchFamily="18" charset="0"/>
              </a:rPr>
              <a:t>GeV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/c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and 450 </a:t>
            </a:r>
            <a:r>
              <a:rPr lang="en-US" dirty="0" err="1" smtClean="0">
                <a:solidFill>
                  <a:srgbClr val="752FB5"/>
                </a:solidFill>
                <a:latin typeface="Sylfaen" pitchFamily="18" charset="0"/>
              </a:rPr>
              <a:t>GeV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/c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132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3672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86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2010,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2010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33400" y="6248400"/>
            <a:ext cx="339052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004048" y="62484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783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799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07504" y="762000"/>
            <a:ext cx="8928992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Run 2009-2010, statistics with low and medium background (2/3 of all statistics). Point-like production of all particles.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atoms, run 2009-2010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467544" y="6248400"/>
            <a:ext cx="339052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932040" y="6248400"/>
            <a:ext cx="3787080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Analysis on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,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&lt; 4 MeV/c</a:t>
            </a:r>
            <a:endParaRPr lang="en-US" sz="200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err="1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 dirty="0" err="1">
                <a:solidFill>
                  <a:srgbClr val="761E3D"/>
                </a:solidFill>
                <a:latin typeface="Symbol" pitchFamily="18" charset="2"/>
              </a:rPr>
              <a:t>+</a:t>
            </a:r>
            <a:r>
              <a:rPr lang="en-US" sz="3600" dirty="0" err="1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 dirty="0">
                <a:solidFill>
                  <a:srgbClr val="761E3D"/>
                </a:solidFill>
                <a:latin typeface="Symbol" pitchFamily="18" charset="2"/>
              </a:rPr>
              <a:t>-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and </a:t>
            </a:r>
            <a:r>
              <a:rPr lang="en-US" sz="3600" dirty="0" err="1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 dirty="0" err="1">
                <a:solidFill>
                  <a:srgbClr val="761E3D"/>
                </a:solidFill>
                <a:latin typeface="Symbol" pitchFamily="18" charset="2"/>
              </a:rPr>
              <a:t>+</a:t>
            </a:r>
            <a:r>
              <a:rPr lang="en-US" sz="3600" dirty="0" err="1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baseline="30000" dirty="0">
                <a:solidFill>
                  <a:srgbClr val="761E3D"/>
                </a:solidFill>
                <a:latin typeface="Symbol" pitchFamily="18" charset="2"/>
              </a:rPr>
              <a:t>-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</a:t>
            </a:r>
            <a:r>
              <a:rPr lang="en-US" sz="3600" dirty="0" smtClean="0">
                <a:solidFill>
                  <a:srgbClr val="761E3D"/>
                </a:solidFill>
                <a:latin typeface="Sylfaen" pitchFamily="18" charset="0"/>
              </a:rPr>
              <a:t>pair 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analysis</a:t>
            </a:r>
          </a:p>
        </p:txBody>
      </p:sp>
      <p:graphicFrame>
        <p:nvGraphicFramePr>
          <p:cNvPr id="77939" name="Group 115"/>
          <p:cNvGraphicFramePr>
            <a:graphicFrameLocks noGrp="1"/>
          </p:cNvGraphicFramePr>
          <p:nvPr/>
        </p:nvGraphicFramePr>
        <p:xfrm>
          <a:off x="0" y="838200"/>
          <a:ext cx="9144000" cy="5857879"/>
        </p:xfrm>
        <a:graphic>
          <a:graphicData uri="http://schemas.openxmlformats.org/drawingml/2006/table">
            <a:tbl>
              <a:tblPr/>
              <a:tblGrid>
                <a:gridCol w="2312988"/>
                <a:gridCol w="3362325"/>
                <a:gridCol w="3468687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K</a:t>
                      </a:r>
                      <a:r>
                        <a:rPr kumimoji="0" lang="en-US" sz="2400" b="1" i="0" u="none" strike="noStrike" cap="none" normalizeH="0" baseline="4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pairs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2008-2010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K</a:t>
                      </a:r>
                      <a:r>
                        <a:rPr kumimoji="0" lang="en-US" sz="2400" b="1" i="0" u="none" strike="noStrike" cap="none" normalizeH="0" baseline="4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pairs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2009-2010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390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20020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40033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53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3353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6525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1034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0.270.20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0.0890.150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0.330.15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0.0260.089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617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 (sum) =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8665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7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br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theor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= 0.278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sym typeface="Symbol" pitchFamily="18" charset="2"/>
                        </a:rPr>
                        <a:t>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6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7871" name="Object 47"/>
          <p:cNvGraphicFramePr>
            <a:graphicFrameLocks noChangeAspect="1"/>
          </p:cNvGraphicFramePr>
          <p:nvPr/>
        </p:nvGraphicFramePr>
        <p:xfrm>
          <a:off x="5697538" y="60452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5" name="Equation" r:id="rId3" imgW="406080" imgH="406080" progId="Equation.3">
                  <p:embed/>
                </p:oleObj>
              </mc:Choice>
              <mc:Fallback>
                <p:oleObj name="Equation" r:id="rId3" imgW="406080" imgH="4060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60452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2010 data: distribution of pairs on (t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+t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)/2</a:t>
            </a:r>
          </a:p>
          <a:p>
            <a:pPr algn="ctr"/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for P=(1800, 2000) MeV/c </a:t>
            </a:r>
          </a:p>
        </p:txBody>
      </p:sp>
      <p:pic>
        <p:nvPicPr>
          <p:cNvPr id="54277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2525"/>
            <a:ext cx="8824912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Text Box 1030"/>
          <p:cNvSpPr txBox="1">
            <a:spLocks noChangeArrowheads="1"/>
          </p:cNvSpPr>
          <p:nvPr/>
        </p:nvSpPr>
        <p:spPr bwMode="auto">
          <a:xfrm>
            <a:off x="7164289" y="6499225"/>
            <a:ext cx="9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(t</a:t>
            </a:r>
            <a:r>
              <a:rPr lang="en-US" sz="1800" baseline="-25000" dirty="0">
                <a:solidFill>
                  <a:srgbClr val="393939"/>
                </a:solidFill>
                <a:latin typeface="Sylfaen" pitchFamily="18" charset="0"/>
              </a:rPr>
              <a:t>+</a:t>
            </a:r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+t</a:t>
            </a:r>
            <a:r>
              <a:rPr lang="en-US" sz="1800" baseline="-25000" dirty="0">
                <a:solidFill>
                  <a:srgbClr val="393939"/>
                </a:solidFill>
                <a:latin typeface="Sylfaen" pitchFamily="18" charset="0"/>
              </a:rPr>
              <a:t>-</a:t>
            </a:r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)/2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7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2010 data: results for </a:t>
            </a:r>
            <a:r>
              <a:rPr lang="en-US" sz="2700" dirty="0" err="1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kaons</a:t>
            </a:r>
            <a:r>
              <a:rPr lang="en-US" sz="27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and K</a:t>
            </a:r>
            <a:r>
              <a:rPr lang="en-US" sz="2700" baseline="460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27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2700" baseline="460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27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pairs in low momenta </a:t>
            </a:r>
          </a:p>
        </p:txBody>
      </p:sp>
      <p:pic>
        <p:nvPicPr>
          <p:cNvPr id="56323" name="Рисунок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0" y="5791200"/>
            <a:ext cx="7559675" cy="46672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8904BE"/>
                </a:solidFill>
                <a:latin typeface="Sylfaen" pitchFamily="18" charset="0"/>
              </a:rPr>
              <a:t>Total number of K</a:t>
            </a:r>
            <a:r>
              <a:rPr lang="en-US" b="0" baseline="46000">
                <a:solidFill>
                  <a:srgbClr val="8904BE"/>
                </a:solidFill>
                <a:latin typeface="Sylfaen" pitchFamily="18" charset="0"/>
              </a:rPr>
              <a:t>+</a:t>
            </a:r>
            <a:r>
              <a:rPr lang="en-US" b="0">
                <a:solidFill>
                  <a:srgbClr val="8904BE"/>
                </a:solidFill>
                <a:latin typeface="Sylfaen" pitchFamily="18" charset="0"/>
              </a:rPr>
              <a:t>K</a:t>
            </a:r>
            <a:r>
              <a:rPr lang="en-US" b="0" baseline="46000">
                <a:solidFill>
                  <a:srgbClr val="8904BE"/>
                </a:solidFill>
                <a:latin typeface="Sylfaen" pitchFamily="18" charset="0"/>
              </a:rPr>
              <a:t>-</a:t>
            </a:r>
            <a:r>
              <a:rPr lang="en-US" b="0">
                <a:solidFill>
                  <a:srgbClr val="8904BE"/>
                </a:solidFill>
                <a:latin typeface="Sylfaen" pitchFamily="18" charset="0"/>
              </a:rPr>
              <a:t> pairs in low momenta is 6575.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2010 data: results for K</a:t>
            </a:r>
            <a:r>
              <a:rPr lang="en-US" sz="28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28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28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28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and pp pairs in high momenta 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5089525" y="354013"/>
            <a:ext cx="203200" cy="0"/>
          </a:xfrm>
          <a:prstGeom prst="line">
            <a:avLst/>
          </a:prstGeom>
          <a:noFill/>
          <a:ln w="12700">
            <a:solidFill>
              <a:srgbClr val="761E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8372" name="Рисунок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62000" y="5562600"/>
            <a:ext cx="7559675" cy="831850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8904BE"/>
                </a:solidFill>
                <a:latin typeface="Sylfaen" pitchFamily="18" charset="0"/>
              </a:rPr>
              <a:t>Total number of K</a:t>
            </a:r>
            <a:r>
              <a:rPr lang="en-US" b="0" baseline="46000">
                <a:solidFill>
                  <a:srgbClr val="8904BE"/>
                </a:solidFill>
                <a:latin typeface="Sylfaen" pitchFamily="18" charset="0"/>
              </a:rPr>
              <a:t>+</a:t>
            </a:r>
            <a:r>
              <a:rPr lang="en-US" b="0">
                <a:solidFill>
                  <a:srgbClr val="8904BE"/>
                </a:solidFill>
                <a:latin typeface="Sylfaen" pitchFamily="18" charset="0"/>
              </a:rPr>
              <a:t>K</a:t>
            </a:r>
            <a:r>
              <a:rPr lang="en-US" b="0" baseline="46000">
                <a:solidFill>
                  <a:srgbClr val="8904BE"/>
                </a:solidFill>
                <a:latin typeface="Sylfaen" pitchFamily="18" charset="0"/>
              </a:rPr>
              <a:t>-</a:t>
            </a:r>
            <a:r>
              <a:rPr lang="en-US" b="0">
                <a:solidFill>
                  <a:srgbClr val="8904BE"/>
                </a:solidFill>
                <a:latin typeface="Sylfaen" pitchFamily="18" charset="0"/>
              </a:rPr>
              <a:t> pairs in high momenta is 3231.</a:t>
            </a:r>
          </a:p>
          <a:p>
            <a:pPr algn="ctr"/>
            <a:r>
              <a:rPr lang="en-US" b="0">
                <a:solidFill>
                  <a:srgbClr val="8904BE"/>
                </a:solidFill>
                <a:latin typeface="Sylfaen" pitchFamily="18" charset="0"/>
              </a:rPr>
              <a:t>The sum of low and high energy kaon pairs is 9806.</a:t>
            </a:r>
            <a:endParaRPr lang="en-US">
              <a:solidFill>
                <a:srgbClr val="8904BE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Coulomb pairs and atoms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For charged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pairs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from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short-lived sources and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with small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relative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momentum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Q there is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 strong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Coulomb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attraction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in the final state.</a:t>
            </a:r>
          </a:p>
          <a:p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This interaction increases the production yield of the free pairs with Q decreasing and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also creates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3810000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There is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a precise 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ratio between the number of produced Coulomb pairs (N</a:t>
            </a:r>
            <a:r>
              <a:rPr lang="en-US" baseline="-25000" dirty="0">
                <a:solidFill>
                  <a:srgbClr val="752FB5"/>
                </a:solidFill>
                <a:latin typeface="Sylfaen" pitchFamily="18" charset="0"/>
              </a:rPr>
              <a:t>C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) with small Q and the number of atoms (N</a:t>
            </a:r>
            <a:r>
              <a:rPr lang="en-US" baseline="-25000" dirty="0">
                <a:solidFill>
                  <a:srgbClr val="752FB5"/>
                </a:solidFill>
                <a:latin typeface="Sylfaen" pitchFamily="18" charset="0"/>
              </a:rPr>
              <a:t>A</a:t>
            </a:r>
            <a:r>
              <a:rPr lang="en-US" dirty="0">
                <a:solidFill>
                  <a:srgbClr val="752FB5"/>
                </a:solidFill>
                <a:latin typeface="Sylfaen" pitchFamily="18" charset="0"/>
              </a:rPr>
              <a:t>) produced simultaneously with these Coulomb pairs: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87576"/>
              </p:ext>
            </p:extLst>
          </p:nvPr>
        </p:nvGraphicFramePr>
        <p:xfrm>
          <a:off x="2465388" y="4995863"/>
          <a:ext cx="42068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387600" imgH="469900" progId="Equation.3">
                  <p:embed/>
                </p:oleObj>
              </mc:Choice>
              <mc:Fallback>
                <p:oleObj name="Equation" r:id="rId3" imgW="238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4995863"/>
                        <a:ext cx="4206875" cy="828675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989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5589588" y="26431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589588" y="28717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5513388" y="2755900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6275388" y="26431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6275388" y="31003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48 w 48"/>
              <a:gd name="T1" fmla="*/ 0 h 192"/>
              <a:gd name="T2" fmla="*/ 0 w 48"/>
              <a:gd name="T3" fmla="*/ 48 h 192"/>
              <a:gd name="T4" fmla="*/ 48 w 48"/>
              <a:gd name="T5" fmla="*/ 96 h 192"/>
              <a:gd name="T6" fmla="*/ 0 w 48"/>
              <a:gd name="T7" fmla="*/ 144 h 192"/>
              <a:gd name="T8" fmla="*/ 48 w 48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5818188" y="2795588"/>
            <a:ext cx="76200" cy="152400"/>
          </a:xfrm>
          <a:custGeom>
            <a:avLst/>
            <a:gdLst>
              <a:gd name="T0" fmla="*/ 0 w 48"/>
              <a:gd name="T1" fmla="*/ 0 h 96"/>
              <a:gd name="T2" fmla="*/ 48 w 48"/>
              <a:gd name="T3" fmla="*/ 48 h 96"/>
              <a:gd name="T4" fmla="*/ 0 w 48"/>
              <a:gd name="T5" fmla="*/ 48 h 96"/>
              <a:gd name="T6" fmla="*/ 48 w 48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5970588" y="2719388"/>
            <a:ext cx="76200" cy="304800"/>
          </a:xfrm>
          <a:custGeom>
            <a:avLst/>
            <a:gdLst>
              <a:gd name="T0" fmla="*/ 48 w 48"/>
              <a:gd name="T1" fmla="*/ 0 h 192"/>
              <a:gd name="T2" fmla="*/ 0 w 48"/>
              <a:gd name="T3" fmla="*/ 48 h 192"/>
              <a:gd name="T4" fmla="*/ 48 w 48"/>
              <a:gd name="T5" fmla="*/ 96 h 192"/>
              <a:gd name="T6" fmla="*/ 0 w 48"/>
              <a:gd name="T7" fmla="*/ 144 h 192"/>
              <a:gd name="T8" fmla="*/ 48 w 48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65039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3" name="Freeform 31"/>
          <p:cNvSpPr>
            <a:spLocks/>
          </p:cNvSpPr>
          <p:nvPr/>
        </p:nvSpPr>
        <p:spPr bwMode="auto">
          <a:xfrm>
            <a:off x="67325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6961188" y="2643188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73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4A1E72"/>
                </a:solidFill>
                <a:latin typeface="Sylfaen" pitchFamily="18" charset="0"/>
              </a:rPr>
              <a:t>Coulomb pairs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808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4A1E72"/>
                </a:solidFill>
                <a:latin typeface="Sylfaen" pitchFamily="18" charset="0"/>
              </a:rPr>
              <a:t>Atoms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312988" y="2514600"/>
            <a:ext cx="15446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</a:p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189788" y="2566988"/>
            <a:ext cx="1954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(p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</a:p>
          <a:p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(K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pitchFamily="18" charset="2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1846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68638"/>
              </p:ext>
            </p:extLst>
          </p:nvPr>
        </p:nvGraphicFramePr>
        <p:xfrm>
          <a:off x="2455754" y="5893246"/>
          <a:ext cx="424847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2298700" imgH="469900" progId="Equation.3">
                  <p:embed/>
                </p:oleObj>
              </mc:Choice>
              <mc:Fallback>
                <p:oleObj name="Equation" r:id="rId5" imgW="2298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754" y="5893246"/>
                        <a:ext cx="4248472" cy="830263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62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atom and its lifetime</a:t>
            </a:r>
          </a:p>
        </p:txBody>
      </p:sp>
      <p:graphicFrame>
        <p:nvGraphicFramePr>
          <p:cNvPr id="51225" name="Group 25"/>
          <p:cNvGraphicFramePr>
            <a:graphicFrameLocks noGrp="1"/>
          </p:cNvGraphicFramePr>
          <p:nvPr/>
        </p:nvGraphicFramePr>
        <p:xfrm>
          <a:off x="1600200" y="3810000"/>
          <a:ext cx="6408738" cy="2012951"/>
        </p:xfrm>
        <a:graphic>
          <a:graphicData uri="http://schemas.openxmlformats.org/drawingml/2006/table">
            <a:tbl>
              <a:tblPr/>
              <a:tblGrid>
                <a:gridCol w="2546350"/>
                <a:gridCol w="386238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τ (A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2K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→ ππ,πη)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K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+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K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interaction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1.2×10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-16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Coulomb-bound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3.2×10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-18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+ one-boson exchange (OBE)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1.1×10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-18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+ f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</a:t>
                      </a:r>
                      <a:r>
                        <a:rPr kumimoji="0" lang="en-US" alt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’</a:t>
                      </a:r>
                      <a:r>
                        <a:rPr kumimoji="0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-84" charset="-128"/>
                        </a:rPr>
                        <a:t> (I=0) +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πη</a:t>
                      </a:r>
                      <a:r>
                        <a:rPr kumimoji="0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-84" charset="-128"/>
                        </a:rPr>
                        <a:t>-channel (I=1) 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-8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</a:tbl>
          </a:graphicData>
        </a:graphic>
      </p:graphicFrame>
      <p:grpSp>
        <p:nvGrpSpPr>
          <p:cNvPr id="51221" name="Group 5"/>
          <p:cNvGrpSpPr>
            <a:grpSpLocks/>
          </p:cNvGrpSpPr>
          <p:nvPr/>
        </p:nvGrpSpPr>
        <p:grpSpPr bwMode="auto">
          <a:xfrm>
            <a:off x="685800" y="4343400"/>
            <a:ext cx="704850" cy="1522413"/>
            <a:chOff x="338917" y="3691403"/>
            <a:chExt cx="704691" cy="1521449"/>
          </a:xfrm>
        </p:grpSpPr>
        <p:cxnSp>
          <p:nvCxnSpPr>
            <p:cNvPr id="3" name="Straight Arrow Connector 2"/>
            <p:cNvCxnSpPr/>
            <p:nvPr/>
          </p:nvCxnSpPr>
          <p:spPr>
            <a:xfrm rot="10800000" flipV="1">
              <a:off x="1043608" y="3861158"/>
              <a:ext cx="0" cy="12247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23" name="TextBox 4"/>
            <p:cNvSpPr txBox="1">
              <a:spLocks noChangeArrowheads="1"/>
            </p:cNvSpPr>
            <p:nvPr/>
          </p:nvSpPr>
          <p:spPr bwMode="auto">
            <a:xfrm rot="-5400000">
              <a:off x="-147232" y="4177552"/>
              <a:ext cx="1521449" cy="54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500">
                  <a:latin typeface="Sylfaen" pitchFamily="18" charset="0"/>
                  <a:ea typeface="ＭＳ Ｐゴシック" pitchFamily="-84" charset="-128"/>
                </a:rPr>
                <a:t>K</a:t>
              </a:r>
              <a:r>
                <a:rPr lang="en-US" sz="1500" baseline="30000">
                  <a:latin typeface="Sylfaen" pitchFamily="18" charset="0"/>
                  <a:ea typeface="ＭＳ Ｐゴシック" pitchFamily="-84" charset="-128"/>
                </a:rPr>
                <a:t>+</a:t>
              </a:r>
              <a:r>
                <a:rPr lang="en-US" sz="1500">
                  <a:latin typeface="Sylfaen" pitchFamily="18" charset="0"/>
                  <a:ea typeface="ＭＳ Ｐゴシック" pitchFamily="-84" charset="-128"/>
                </a:rPr>
                <a:t>K</a:t>
              </a:r>
              <a:r>
                <a:rPr lang="en-US" sz="1500" baseline="30000">
                  <a:latin typeface="Sylfaen" pitchFamily="18" charset="0"/>
                  <a:ea typeface="ＭＳ Ｐゴシック" pitchFamily="-84" charset="-128"/>
                </a:rPr>
                <a:t>-</a:t>
              </a:r>
              <a:r>
                <a:rPr lang="en-US" sz="1500">
                  <a:latin typeface="Sylfaen" pitchFamily="18" charset="0"/>
                  <a:ea typeface="ＭＳ Ｐゴシック" pitchFamily="-84" charset="-128"/>
                </a:rPr>
                <a:t> interaction </a:t>
              </a:r>
            </a:p>
            <a:p>
              <a:pPr algn="ctr" eaLnBrk="1" hangingPunct="1"/>
              <a:r>
                <a:rPr lang="en-US" sz="1500">
                  <a:latin typeface="Sylfaen" pitchFamily="18" charset="0"/>
                  <a:ea typeface="ＭＳ Ｐゴシック" pitchFamily="-84" charset="-128"/>
                </a:rPr>
                <a:t>complexity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The lifetime for the </a:t>
            </a:r>
            <a:r>
              <a:rPr lang="en-US" sz="2200" dirty="0" err="1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kaonium</a:t>
            </a:r>
            <a:r>
              <a:rPr lang="en-US" sz="2200" dirty="0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 decay into 2 </a:t>
            </a:r>
            <a:r>
              <a:rPr lang="en-US" sz="2200" dirty="0" err="1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pions</a:t>
            </a:r>
            <a:r>
              <a:rPr lang="en-US" sz="2200" dirty="0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 is strongly reduced by the presence of strong interaction (OBE, scalar meson f</a:t>
            </a:r>
            <a:r>
              <a:rPr lang="en-US" sz="2200" baseline="-25000" dirty="0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0 </a:t>
            </a:r>
            <a:r>
              <a:rPr lang="en-US" sz="2200" dirty="0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and a</a:t>
            </a:r>
            <a:r>
              <a:rPr lang="en-US" sz="2200" baseline="-25000" dirty="0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200" dirty="0">
                <a:solidFill>
                  <a:srgbClr val="752FB5"/>
                </a:solidFill>
                <a:latin typeface="Sylfaen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0" y="2209800"/>
            <a:ext cx="1800225" cy="2160588"/>
          </a:xfrm>
          <a:prstGeom prst="straightConnector1">
            <a:avLst/>
          </a:prstGeom>
          <a:ln w="28575" cmpd="sng">
            <a:solidFill>
              <a:srgbClr val="00684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51050" y="1052513"/>
            <a:ext cx="5329238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Properties of the K</a:t>
            </a:r>
            <a:r>
              <a:rPr lang="en-US" sz="2000" baseline="46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2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2000" baseline="46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2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 atom (kaonium or A</a:t>
            </a:r>
            <a:r>
              <a:rPr lang="en-US" sz="2000" baseline="-25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2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):</a:t>
            </a:r>
          </a:p>
          <a:p>
            <a:pPr eaLnBrk="1" hangingPunct="1"/>
            <a:endParaRPr lang="en-US" sz="800">
              <a:solidFill>
                <a:srgbClr val="B44801"/>
              </a:solidFill>
              <a:latin typeface="Sylfaen" pitchFamily="18" charset="0"/>
              <a:ea typeface="ＭＳ Ｐゴシック" pitchFamily="-84" charset="-128"/>
            </a:endParaRPr>
          </a:p>
          <a:p>
            <a:pPr eaLnBrk="1" hangingPunct="1"/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  a</a:t>
            </a:r>
            <a:r>
              <a:rPr lang="en-US" sz="180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B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  = [</a:t>
            </a:r>
            <a:r>
              <a:rPr lang="en-US" sz="1800">
                <a:solidFill>
                  <a:srgbClr val="B44801"/>
                </a:solidFill>
                <a:latin typeface="Symbol" pitchFamily="18" charset="2"/>
                <a:ea typeface="ＭＳ Ｐゴシック" pitchFamily="-84" charset="-128"/>
              </a:rPr>
              <a:t>a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m</a:t>
            </a:r>
            <a:r>
              <a:rPr lang="en-US" sz="180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/2]</a:t>
            </a:r>
            <a:r>
              <a:rPr lang="en-US" sz="180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-1 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= 109.6 fm    … Bohr radius</a:t>
            </a:r>
          </a:p>
          <a:p>
            <a:pPr eaLnBrk="1" hangingPunct="1"/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|E</a:t>
            </a:r>
            <a:r>
              <a:rPr lang="en-US" sz="180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1s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|   =  </a:t>
            </a:r>
            <a:r>
              <a:rPr lang="en-US" sz="1800">
                <a:solidFill>
                  <a:srgbClr val="B44801"/>
                </a:solidFill>
                <a:latin typeface="Symbol" pitchFamily="18" charset="2"/>
                <a:ea typeface="ＭＳ Ｐゴシック" pitchFamily="-84" charset="-128"/>
              </a:rPr>
              <a:t>a</a:t>
            </a:r>
            <a:r>
              <a:rPr lang="en-US" sz="180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m</a:t>
            </a:r>
            <a:r>
              <a:rPr lang="en-US" sz="180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/4    =   6.57 keV  … binding energy</a:t>
            </a:r>
          </a:p>
          <a:p>
            <a:pPr eaLnBrk="1" hangingPunct="1"/>
            <a:r>
              <a:rPr lang="en-US" sz="1800">
                <a:solidFill>
                  <a:srgbClr val="B44801"/>
                </a:solidFill>
                <a:latin typeface="Symbol" pitchFamily="18" charset="2"/>
                <a:ea typeface="ＭＳ Ｐゴシック" pitchFamily="-84" charset="-128"/>
              </a:rPr>
              <a:t>t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</a:t>
            </a:r>
            <a:r>
              <a:rPr lang="en-US" sz="14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40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 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  <a:sym typeface="Symbol" pitchFamily="18" charset="2"/>
              </a:rPr>
              <a:t>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[</a:t>
            </a:r>
            <a:r>
              <a:rPr lang="en-US" sz="1800">
                <a:solidFill>
                  <a:srgbClr val="B44801"/>
                </a:solidFill>
                <a:latin typeface="Symbol" pitchFamily="18" charset="2"/>
                <a:ea typeface="ＭＳ Ｐゴシック" pitchFamily="-84" charset="-128"/>
              </a:rPr>
              <a:t>G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</a:t>
            </a:r>
            <a:r>
              <a:rPr lang="en-US" sz="14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40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)]</a:t>
            </a:r>
            <a:r>
              <a:rPr lang="en-US" sz="180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-1    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=                   … lifetime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1600" y="5951239"/>
            <a:ext cx="7416824" cy="646113"/>
            <a:chOff x="1042988" y="5876925"/>
            <a:chExt cx="7100887" cy="646113"/>
          </a:xfrm>
        </p:grpSpPr>
        <p:sp>
          <p:nvSpPr>
            <p:cNvPr id="13" name="Text Box 51"/>
            <p:cNvSpPr txBox="1">
              <a:spLocks noChangeArrowheads="1"/>
            </p:cNvSpPr>
            <p:nvPr/>
          </p:nvSpPr>
          <p:spPr bwMode="auto">
            <a:xfrm>
              <a:off x="1590675" y="5876925"/>
              <a:ext cx="6553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420557"/>
                  </a:solidFill>
                  <a:latin typeface="Sylfaen" charset="0"/>
                </a:rPr>
                <a:t>S. </a:t>
              </a:r>
              <a:r>
                <a:rPr lang="en-US" sz="1800" b="0" dirty="0" err="1">
                  <a:solidFill>
                    <a:srgbClr val="420557"/>
                  </a:solidFill>
                  <a:latin typeface="Sylfaen" charset="0"/>
                </a:rPr>
                <a:t>Wycech</a:t>
              </a:r>
              <a:r>
                <a:rPr lang="en-US" sz="1800" b="0" dirty="0">
                  <a:solidFill>
                    <a:srgbClr val="420557"/>
                  </a:solidFill>
                  <a:latin typeface="Sylfaen" charset="0"/>
                </a:rPr>
                <a:t>, A.M. Green, </a:t>
              </a:r>
              <a:r>
                <a:rPr lang="en-US" sz="1800" b="0" dirty="0" err="1">
                  <a:solidFill>
                    <a:srgbClr val="420557"/>
                  </a:solidFill>
                  <a:latin typeface="Sylfaen" charset="0"/>
                </a:rPr>
                <a:t>Nucl</a:t>
              </a:r>
              <a:r>
                <a:rPr lang="en-US" sz="1800" b="0" dirty="0">
                  <a:solidFill>
                    <a:srgbClr val="420557"/>
                  </a:solidFill>
                  <a:latin typeface="Sylfaen" charset="0"/>
                </a:rPr>
                <a:t>. Phys. A562 (1993), 446;</a:t>
              </a:r>
            </a:p>
            <a:p>
              <a:pPr>
                <a:defRPr/>
              </a:pPr>
              <a:r>
                <a:rPr lang="en-US" sz="1800" b="0" dirty="0">
                  <a:solidFill>
                    <a:srgbClr val="420557"/>
                  </a:solidFill>
                  <a:latin typeface="Sylfaen" charset="0"/>
                </a:rPr>
                <a:t>S. </a:t>
              </a:r>
              <a:r>
                <a:rPr lang="en-US" sz="1800" b="0" dirty="0" err="1">
                  <a:solidFill>
                    <a:srgbClr val="420557"/>
                  </a:solidFill>
                  <a:latin typeface="Sylfaen" charset="0"/>
                </a:rPr>
                <a:t>Krewald</a:t>
              </a:r>
              <a:r>
                <a:rPr lang="en-US" sz="1800" b="0" dirty="0">
                  <a:solidFill>
                    <a:srgbClr val="420557"/>
                  </a:solidFill>
                  <a:latin typeface="Sylfaen" charset="0"/>
                </a:rPr>
                <a:t>, R. </a:t>
              </a:r>
              <a:r>
                <a:rPr lang="en-US" sz="1800" b="0" dirty="0" err="1">
                  <a:solidFill>
                    <a:srgbClr val="420557"/>
                  </a:solidFill>
                  <a:latin typeface="Sylfaen" charset="0"/>
                </a:rPr>
                <a:t>Lemmer</a:t>
              </a:r>
              <a:r>
                <a:rPr lang="en-US" sz="1800" b="0" dirty="0">
                  <a:solidFill>
                    <a:srgbClr val="420557"/>
                  </a:solidFill>
                  <a:latin typeface="Sylfaen" charset="0"/>
                </a:rPr>
                <a:t>, F.P. </a:t>
              </a:r>
              <a:r>
                <a:rPr lang="en-US" sz="1800" b="0" dirty="0" err="1">
                  <a:solidFill>
                    <a:srgbClr val="420557"/>
                  </a:solidFill>
                  <a:latin typeface="Sylfaen" charset="0"/>
                </a:rPr>
                <a:t>Sasson</a:t>
              </a:r>
              <a:r>
                <a:rPr lang="en-US" sz="1800" b="0" dirty="0">
                  <a:solidFill>
                    <a:srgbClr val="420557"/>
                  </a:solidFill>
                  <a:latin typeface="Sylfaen" charset="0"/>
                </a:rPr>
                <a:t>, Phys. Rev. D69 (2004), 016003.</a:t>
              </a:r>
            </a:p>
          </p:txBody>
        </p:sp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1042988" y="5876925"/>
              <a:ext cx="7572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420557"/>
                  </a:solidFill>
                  <a:latin typeface="Sylfaen" charset="0"/>
                  <a:cs typeface="+mn-cs"/>
                </a:rPr>
                <a:t>Ref.:</a:t>
              </a:r>
              <a:endParaRPr lang="en-US" sz="1800" dirty="0">
                <a:solidFill>
                  <a:srgbClr val="420557"/>
                </a:solidFill>
                <a:latin typeface="Sylfae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16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4016"/>
            <a:ext cx="9144000" cy="764704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A</a:t>
            </a:r>
            <a:r>
              <a:rPr lang="en-US" sz="3600" baseline="-25000" dirty="0">
                <a:solidFill>
                  <a:srgbClr val="761E3D"/>
                </a:solidFill>
                <a:latin typeface="Symbol" pitchFamily="18" charset="2"/>
              </a:rPr>
              <a:t>2p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and </a:t>
            </a:r>
            <a:r>
              <a:rPr lang="en-US" sz="3600" dirty="0" err="1">
                <a:solidFill>
                  <a:srgbClr val="761E3D"/>
                </a:solidFill>
                <a:latin typeface="Sylfaen" pitchFamily="18" charset="0"/>
              </a:rPr>
              <a:t>A</a:t>
            </a:r>
            <a:r>
              <a:rPr lang="en-US" sz="3600" baseline="-25000" dirty="0" err="1">
                <a:solidFill>
                  <a:srgbClr val="761E3D"/>
                </a:solidFill>
                <a:latin typeface="Symbol" pitchFamily="18" charset="2"/>
              </a:rPr>
              <a:t>pK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production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34371"/>
              </p:ext>
            </p:extLst>
          </p:nvPr>
        </p:nvGraphicFramePr>
        <p:xfrm>
          <a:off x="467544" y="1115268"/>
          <a:ext cx="7718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" name="Equation" r:id="rId3" imgW="3848040" imgH="507960" progId="Equation.3">
                  <p:embed/>
                </p:oleObj>
              </mc:Choice>
              <mc:Fallback>
                <p:oleObj name="Equation" r:id="rId3" imgW="38480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15268"/>
                        <a:ext cx="7718425" cy="1017588"/>
                      </a:xfrm>
                      <a:prstGeom prst="rect">
                        <a:avLst/>
                      </a:prstGeom>
                      <a:solidFill>
                        <a:srgbClr val="CAFE7E"/>
                      </a:solidFill>
                      <a:ln w="9525">
                        <a:solidFill>
                          <a:srgbClr val="62E10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05169"/>
              </p:ext>
            </p:extLst>
          </p:nvPr>
        </p:nvGraphicFramePr>
        <p:xfrm>
          <a:off x="468313" y="2390974"/>
          <a:ext cx="16525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" name="Equation" r:id="rId5" imgW="863280" imgH="241200" progId="Equation.3">
                  <p:embed/>
                </p:oleObj>
              </mc:Choice>
              <mc:Fallback>
                <p:oleObj name="Equation" r:id="rId5" imgW="8632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90974"/>
                        <a:ext cx="1652587" cy="461962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457200" y="3048000"/>
          <a:ext cx="7696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" name="Equation" r:id="rId7" imgW="4190760" imgH="431640" progId="Equation.3">
                  <p:embed/>
                </p:oleObj>
              </mc:Choice>
              <mc:Fallback>
                <p:oleObj name="Equation" r:id="rId7" imgW="41907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7696200" cy="793750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57200" y="4191000"/>
          <a:ext cx="3733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2" name="Equation" r:id="rId9" imgW="2108160" imgH="660240" progId="Equation.3">
                  <p:embed/>
                </p:oleObj>
              </mc:Choice>
              <mc:Fallback>
                <p:oleObj name="Equation" r:id="rId9" imgW="2108160" imgH="660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733800" cy="1168400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457200" y="5715000"/>
          <a:ext cx="4495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3" name="Equation" r:id="rId11" imgW="2273040" imgH="203040" progId="Equation.3">
                  <p:embed/>
                </p:oleObj>
              </mc:Choice>
              <mc:Fallback>
                <p:oleObj name="Equation" r:id="rId11" imgW="227304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00"/>
                        <a:ext cx="4495800" cy="401638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562600" y="4876800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6553200" y="46482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6553200" y="48768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6477000" y="4760913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7239000" y="46482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7239000" y="51054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4" name="Freeform 16"/>
          <p:cNvSpPr>
            <a:spLocks/>
          </p:cNvSpPr>
          <p:nvPr/>
        </p:nvSpPr>
        <p:spPr bwMode="auto">
          <a:xfrm>
            <a:off x="6781800" y="4800600"/>
            <a:ext cx="76200" cy="152400"/>
          </a:xfrm>
          <a:custGeom>
            <a:avLst/>
            <a:gdLst>
              <a:gd name="T0" fmla="*/ 0 w 48"/>
              <a:gd name="T1" fmla="*/ 0 h 96"/>
              <a:gd name="T2" fmla="*/ 48 w 48"/>
              <a:gd name="T3" fmla="*/ 48 h 96"/>
              <a:gd name="T4" fmla="*/ 0 w 48"/>
              <a:gd name="T5" fmla="*/ 48 h 96"/>
              <a:gd name="T6" fmla="*/ 48 w 48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5" name="Freeform 17"/>
          <p:cNvSpPr>
            <a:spLocks/>
          </p:cNvSpPr>
          <p:nvPr/>
        </p:nvSpPr>
        <p:spPr bwMode="auto">
          <a:xfrm>
            <a:off x="6934200" y="4724400"/>
            <a:ext cx="76200" cy="304800"/>
          </a:xfrm>
          <a:custGeom>
            <a:avLst/>
            <a:gdLst>
              <a:gd name="T0" fmla="*/ 48 w 48"/>
              <a:gd name="T1" fmla="*/ 0 h 192"/>
              <a:gd name="T2" fmla="*/ 0 w 48"/>
              <a:gd name="T3" fmla="*/ 48 h 192"/>
              <a:gd name="T4" fmla="*/ 48 w 48"/>
              <a:gd name="T5" fmla="*/ 96 h 192"/>
              <a:gd name="T6" fmla="*/ 0 w 48"/>
              <a:gd name="T7" fmla="*/ 144 h 192"/>
              <a:gd name="T8" fmla="*/ 48 w 48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6" name="Freeform 18"/>
          <p:cNvSpPr>
            <a:spLocks/>
          </p:cNvSpPr>
          <p:nvPr/>
        </p:nvSpPr>
        <p:spPr bwMode="auto">
          <a:xfrm>
            <a:off x="7467600" y="4648200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7" name="Freeform 19"/>
          <p:cNvSpPr>
            <a:spLocks/>
          </p:cNvSpPr>
          <p:nvPr/>
        </p:nvSpPr>
        <p:spPr bwMode="auto">
          <a:xfrm>
            <a:off x="7696200" y="4648200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8" name="Freeform 20"/>
          <p:cNvSpPr>
            <a:spLocks/>
          </p:cNvSpPr>
          <p:nvPr/>
        </p:nvSpPr>
        <p:spPr bwMode="auto">
          <a:xfrm>
            <a:off x="7924800" y="4648200"/>
            <a:ext cx="76200" cy="457200"/>
          </a:xfrm>
          <a:custGeom>
            <a:avLst/>
            <a:gdLst>
              <a:gd name="T0" fmla="*/ 48 w 48"/>
              <a:gd name="T1" fmla="*/ 0 h 288"/>
              <a:gd name="T2" fmla="*/ 0 w 48"/>
              <a:gd name="T3" fmla="*/ 48 h 288"/>
              <a:gd name="T4" fmla="*/ 48 w 48"/>
              <a:gd name="T5" fmla="*/ 96 h 288"/>
              <a:gd name="T6" fmla="*/ 0 w 48"/>
              <a:gd name="T7" fmla="*/ 144 h 288"/>
              <a:gd name="T8" fmla="*/ 48 w 48"/>
              <a:gd name="T9" fmla="*/ 192 h 288"/>
              <a:gd name="T10" fmla="*/ 0 w 48"/>
              <a:gd name="T11" fmla="*/ 240 h 288"/>
              <a:gd name="T12" fmla="*/ 48 w 4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5638800" y="43561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4" name="Equation" r:id="rId13" imgW="164880" imgH="164880" progId="Equation.3">
                  <p:embed/>
                </p:oleObj>
              </mc:Choice>
              <mc:Fallback>
                <p:oleObj name="Equation" r:id="rId13" imgW="164880" imgH="1648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561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23"/>
          <p:cNvGraphicFramePr>
            <a:graphicFrameLocks noChangeAspect="1"/>
          </p:cNvGraphicFramePr>
          <p:nvPr/>
        </p:nvGraphicFramePr>
        <p:xfrm>
          <a:off x="7848600" y="4191000"/>
          <a:ext cx="333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5" name="Equation" r:id="rId15" imgW="190440" imgH="203040" progId="Equation.3">
                  <p:embed/>
                </p:oleObj>
              </mc:Choice>
              <mc:Fallback>
                <p:oleObj name="Equation" r:id="rId15" imgW="19044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191000"/>
                        <a:ext cx="3333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7772400" y="51816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6" name="Equation" r:id="rId17" imgW="203040" imgH="203040" progId="Equation.3">
                  <p:embed/>
                </p:oleObj>
              </mc:Choice>
              <mc:Fallback>
                <p:oleObj name="Equation" r:id="rId17" imgW="203040" imgH="2030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16632"/>
            <a:ext cx="9144000" cy="72008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Yield of A</a:t>
            </a:r>
            <a:r>
              <a:rPr lang="en-US" sz="3600" baseline="-25000">
                <a:solidFill>
                  <a:srgbClr val="761E3D"/>
                </a:solidFill>
                <a:latin typeface="Sylfaen" pitchFamily="18" charset="0"/>
              </a:rPr>
              <a:t>2</a:t>
            </a:r>
            <a:r>
              <a:rPr lang="en-US" sz="3600" baseline="-250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per one p-Ni interaction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57085"/>
            <a:ext cx="3917925" cy="524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5400" y="6105525"/>
            <a:ext cx="9067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Yield of A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2</a:t>
            </a:r>
            <a:r>
              <a:rPr lang="en-US" sz="2000" baseline="-2500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dependence as a function of the atoms angle production and momentum in L. S. Bin = 15 MeV/c.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342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Experimental setup</a:t>
            </a:r>
          </a:p>
        </p:txBody>
      </p:sp>
      <p:sp>
        <p:nvSpPr>
          <p:cNvPr id="11269" name="AutoShape 5"/>
          <p:cNvSpPr>
            <a:spLocks noChangeAspect="1" noChangeArrowheads="1"/>
          </p:cNvSpPr>
          <p:nvPr/>
        </p:nvSpPr>
        <p:spPr bwMode="auto">
          <a:xfrm>
            <a:off x="1066800" y="762000"/>
            <a:ext cx="69342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4648200"/>
            <a:ext cx="8305800" cy="1930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1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Target station with Ni foil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2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First shielding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3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 Micro Drift Chambers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4 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Scintillating Fiber Detector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5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 Ionization Hodoscope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6 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Second Shielding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7 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Vacuum Tube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8 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Spectrometer Magnet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9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 Vacuum Chamber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10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 Drift Chambers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11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Vertical Hodoscope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 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12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Horizontal Hodoscope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13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Aerogel Čerenkov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14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Heavy Gas Čerenkov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 15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Nitrogen Čerenkov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 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16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Preshower</a:t>
            </a:r>
            <a:r>
              <a:rPr lang="en-US" sz="2000" b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>
                <a:solidFill>
                  <a:srgbClr val="4A1E72"/>
                </a:solidFill>
                <a:latin typeface="Sylfaen" pitchFamily="18" charset="0"/>
              </a:rPr>
              <a:t>17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Muon Detector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31825"/>
            <a:ext cx="3756000" cy="516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41275" y="6105525"/>
            <a:ext cx="9067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Yield of A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2000" baseline="-2500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dependence as a function of the atoms angle production and momentum in L. S. Bin = 9.6 MeV/c.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144016"/>
            <a:ext cx="9144000" cy="764704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Yield of </a:t>
            </a:r>
            <a:r>
              <a:rPr lang="en-US" sz="3600" dirty="0" err="1">
                <a:solidFill>
                  <a:srgbClr val="761E3D"/>
                </a:solidFill>
                <a:latin typeface="Sylfaen" pitchFamily="18" charset="0"/>
              </a:rPr>
              <a:t>A</a:t>
            </a:r>
            <a:r>
              <a:rPr lang="en-US" sz="3600" baseline="-25000" dirty="0" err="1">
                <a:solidFill>
                  <a:srgbClr val="761E3D"/>
                </a:solidFill>
                <a:latin typeface="Sylfaen" pitchFamily="18" charset="0"/>
              </a:rPr>
              <a:t>K</a:t>
            </a:r>
            <a:r>
              <a:rPr lang="en-US" sz="3600" baseline="-25000" dirty="0" err="1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per one p-Ni interaction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756200" cy="508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5400" y="6105525"/>
            <a:ext cx="9067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Yield of A</a:t>
            </a:r>
            <a:r>
              <a:rPr lang="en-US" sz="2000" baseline="-2500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pK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dependence as a function of the atoms angle production and momentum in L. S. Bin = 9.6 MeV/c.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188640"/>
            <a:ext cx="9144000" cy="764704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Yield of </a:t>
            </a:r>
            <a:r>
              <a:rPr lang="en-US" sz="3600" dirty="0" err="1">
                <a:solidFill>
                  <a:srgbClr val="761E3D"/>
                </a:solidFill>
                <a:latin typeface="Sylfaen" pitchFamily="18" charset="0"/>
              </a:rPr>
              <a:t>A</a:t>
            </a:r>
            <a:r>
              <a:rPr lang="en-US" sz="3600" baseline="-25000" dirty="0" err="1">
                <a:solidFill>
                  <a:srgbClr val="761E3D"/>
                </a:solidFill>
                <a:latin typeface="Symbol" pitchFamily="18" charset="2"/>
              </a:rPr>
              <a:t>pK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per one p-Ni interaction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26"/>
          <p:cNvSpPr txBox="1">
            <a:spLocks noChangeArrowheads="1"/>
          </p:cNvSpPr>
          <p:nvPr/>
        </p:nvSpPr>
        <p:spPr bwMode="auto">
          <a:xfrm>
            <a:off x="685800" y="2590800"/>
            <a:ext cx="7620000" cy="156527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8904BE"/>
                </a:solidFill>
                <a:latin typeface="Sylfaen" pitchFamily="18" charset="0"/>
              </a:rPr>
              <a:t>Thank you</a:t>
            </a:r>
          </a:p>
          <a:p>
            <a:pPr algn="ctr"/>
            <a:r>
              <a:rPr lang="en-US" sz="4800">
                <a:solidFill>
                  <a:srgbClr val="8904BE"/>
                </a:solidFill>
                <a:latin typeface="Sylfaen" pitchFamily="18" charset="0"/>
              </a:rPr>
              <a:t> for your attention!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Experimental conditions (run 2008-2010)</a:t>
            </a:r>
          </a:p>
        </p:txBody>
      </p:sp>
      <p:graphicFrame>
        <p:nvGraphicFramePr>
          <p:cNvPr id="12478" name="Group 190"/>
          <p:cNvGraphicFramePr>
            <a:graphicFrameLocks noGrp="1"/>
          </p:cNvGraphicFramePr>
          <p:nvPr/>
        </p:nvGraphicFramePr>
        <p:xfrm>
          <a:off x="381000" y="914400"/>
          <a:ext cx="8305800" cy="24384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Primary proton beam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24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Beam intensity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(10.5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÷12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 proton/spill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Single count of one IH plane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(5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÷6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 particle/spill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Spill duration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450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80" name="Group 292"/>
          <p:cNvGraphicFramePr>
            <a:graphicFrameLocks noGrp="1"/>
          </p:cNvGraphicFramePr>
          <p:nvPr/>
        </p:nvGraphicFramePr>
        <p:xfrm>
          <a:off x="0" y="3581400"/>
          <a:ext cx="9144000" cy="3109595"/>
        </p:xfrm>
        <a:graphic>
          <a:graphicData uri="http://schemas.openxmlformats.org/drawingml/2006/table">
            <a:tbl>
              <a:tblPr/>
              <a:tblGrid>
                <a:gridCol w="2997200"/>
                <a:gridCol w="3022600"/>
                <a:gridCol w="3124200"/>
              </a:tblGrid>
              <a:tr h="2301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 target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Purity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99.98%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Target thickness (year)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98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±1 μm (2008)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108 ±1 μm (2009-2010)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Radiation thickness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6.7·10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-3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7.4·10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-3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Probability of inelastic proton interaction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6.4·10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-4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7.1·10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-4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Experimental conditions</a:t>
            </a:r>
          </a:p>
        </p:txBody>
      </p:sp>
      <p:graphicFrame>
        <p:nvGraphicFramePr>
          <p:cNvPr id="13625" name="Group 313"/>
          <p:cNvGraphicFramePr>
            <a:graphicFrameLocks noGrp="1"/>
          </p:cNvGraphicFramePr>
          <p:nvPr/>
        </p:nvGraphicFramePr>
        <p:xfrm>
          <a:off x="0" y="1143000"/>
          <a:ext cx="9144000" cy="219456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Secondary particles channel (relative to the proton beam)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5.7°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Angular divergence in vertical and horizontal planes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±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Solid angle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1.2•10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sr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Dipole magnet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2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 = 1.65 T, BL = 2.2 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39" name="Group 327"/>
          <p:cNvGraphicFramePr>
            <a:graphicFrameLocks noGrp="1"/>
          </p:cNvGraphicFramePr>
          <p:nvPr/>
        </p:nvGraphicFramePr>
        <p:xfrm>
          <a:off x="0" y="3886200"/>
          <a:ext cx="9144000" cy="2209800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990600"/>
                <a:gridCol w="990600"/>
                <a:gridCol w="990600"/>
                <a:gridCol w="990600"/>
                <a:gridCol w="1066800"/>
                <a:gridCol w="1066800"/>
                <a:gridCol w="1066800"/>
              </a:tblGrid>
              <a:tr h="23018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 resolution [ps]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8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SFD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plane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508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382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Experimental conditions</a:t>
            </a:r>
          </a:p>
        </p:txBody>
      </p:sp>
      <p:graphicFrame>
        <p:nvGraphicFramePr>
          <p:cNvPr id="14460" name="Group 124"/>
          <p:cNvGraphicFramePr>
            <a:graphicFrameLocks noGrp="1"/>
          </p:cNvGraphicFramePr>
          <p:nvPr/>
        </p:nvGraphicFramePr>
        <p:xfrm>
          <a:off x="0" y="914400"/>
          <a:ext cx="9144000" cy="1540510"/>
        </p:xfrm>
        <a:graphic>
          <a:graphicData uri="http://schemas.openxmlformats.org/drawingml/2006/table">
            <a:tbl>
              <a:tblPr/>
              <a:tblGrid>
                <a:gridCol w="2819400"/>
                <a:gridCol w="2057400"/>
                <a:gridCol w="2209800"/>
                <a:gridCol w="2057400"/>
              </a:tblGrid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SFD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Coordinate precision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60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Y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60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W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120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Time precision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380 ps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Y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512 ps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W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522 ps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94" name="Group 158"/>
          <p:cNvGraphicFramePr>
            <a:graphicFrameLocks noGrp="1"/>
          </p:cNvGraphicFramePr>
          <p:nvPr/>
        </p:nvGraphicFramePr>
        <p:xfrm>
          <a:off x="152400" y="2514600"/>
          <a:ext cx="4343400" cy="1234440"/>
        </p:xfrm>
        <a:graphic>
          <a:graphicData uri="http://schemas.openxmlformats.org/drawingml/2006/table">
            <a:tbl>
              <a:tblPr/>
              <a:tblGrid>
                <a:gridCol w="2773363"/>
                <a:gridCol w="1570037"/>
              </a:tblGrid>
              <a:tr h="230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Coordinate precision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85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24" name="Group 188"/>
          <p:cNvGraphicFramePr>
            <a:graphicFrameLocks noGrp="1"/>
          </p:cNvGraphicFramePr>
          <p:nvPr/>
        </p:nvGraphicFramePr>
        <p:xfrm>
          <a:off x="4648200" y="2514600"/>
          <a:ext cx="4343400" cy="991235"/>
        </p:xfrm>
        <a:graphic>
          <a:graphicData uri="http://schemas.openxmlformats.org/drawingml/2006/table">
            <a:tbl>
              <a:tblPr/>
              <a:tblGrid>
                <a:gridCol w="2743200"/>
                <a:gridCol w="1600200"/>
              </a:tblGrid>
              <a:tr h="230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VH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Time precision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100 ps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78" name="Group 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36967"/>
              </p:ext>
            </p:extLst>
          </p:nvPr>
        </p:nvGraphicFramePr>
        <p:xfrm>
          <a:off x="467544" y="3835648"/>
          <a:ext cx="8508751" cy="1726860"/>
        </p:xfrm>
        <a:graphic>
          <a:graphicData uri="http://schemas.openxmlformats.org/drawingml/2006/table">
            <a:tbl>
              <a:tblPr/>
              <a:tblGrid>
                <a:gridCol w="3168352"/>
                <a:gridCol w="2664296"/>
                <a:gridCol w="436958"/>
                <a:gridCol w="2239145"/>
              </a:tblGrid>
              <a:tr h="48243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Spectrometer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243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Relative resolution on the particle momentum in L.S.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3•10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-3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91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Precision on Q-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projections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0.5 MeV/c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0.5 MeV/c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= 0.9 MeV/c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702" name="Group 3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88078"/>
              </p:ext>
            </p:extLst>
          </p:nvPr>
        </p:nvGraphicFramePr>
        <p:xfrm>
          <a:off x="609600" y="5638800"/>
          <a:ext cx="7924800" cy="1127760"/>
        </p:xfrm>
        <a:graphic>
          <a:graphicData uri="http://schemas.openxmlformats.org/drawingml/2006/table">
            <a:tbl>
              <a:tblPr/>
              <a:tblGrid>
                <a:gridCol w="2738264"/>
                <a:gridCol w="5186536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Trigger efficiency 98 %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for pairs with    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&lt; 28 MeV/c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&lt; 6 MeV/c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&lt; 4 MeV/c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Extrapolation to the target</a:t>
            </a:r>
          </a:p>
        </p:txBody>
      </p:sp>
      <p:pic>
        <p:nvPicPr>
          <p:cNvPr id="52277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96200" cy="5861050"/>
          </a:xfrm>
          <a:prstGeom prst="rect">
            <a:avLst/>
          </a:prstGeom>
          <a:noFill/>
          <a:ln w="9525">
            <a:solidFill>
              <a:srgbClr val="85DF0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599" name="Picture 1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580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6988" y="5902325"/>
            <a:ext cx="9067800" cy="92551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Probability of break-up as a function of Ni target thickness for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pK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(solid line) and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Kp</a:t>
            </a:r>
            <a:r>
              <a:rPr lang="en-US" sz="1800" baseline="-25000" dirty="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  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atoms (dashed line), </a:t>
            </a:r>
            <a:r>
              <a:rPr lang="en-US" sz="1800" dirty="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t</a:t>
            </a:r>
            <a:r>
              <a:rPr lang="en-US" sz="1800" baseline="-250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1S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= 3.7•10</a:t>
            </a:r>
            <a:r>
              <a:rPr lang="en-US" sz="1800" baseline="300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-15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s.</a:t>
            </a:r>
          </a:p>
          <a:p>
            <a:pPr eaLnBrk="1" hangingPunct="1"/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Average momentum of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Kp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and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pK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are 6.4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GeV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/c and 6.5 </a:t>
            </a:r>
            <a:r>
              <a:rPr lang="en-US" sz="1800" dirty="0" err="1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GeV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/</a:t>
            </a:r>
            <a:r>
              <a:rPr lang="en-US" sz="1800" dirty="0" smtClean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c, </a:t>
            </a:r>
            <a:r>
              <a:rPr lang="en-US" sz="18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accordingly. </a:t>
            </a:r>
          </a:p>
        </p:txBody>
      </p:sp>
      <p:sp>
        <p:nvSpPr>
          <p:cNvPr id="63601" name="Rectangle 1137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Break-up dependencies P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</a:rPr>
              <a:t>br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 from the target thickness for  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pitchFamily="18" charset="2"/>
              </a:rPr>
              <a:t>Kp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) and 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mbol" pitchFamily="18" charset="2"/>
              </a:rPr>
              <a:t>-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pitchFamily="18" charset="2"/>
              </a:rPr>
              <a:t>pK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181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04963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Analysis of multiple scattering in Ni (150 μm)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604963" y="153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6172200"/>
            <a:ext cx="9144000" cy="730250"/>
          </a:xfrm>
          <a:prstGeom prst="rect">
            <a:avLst/>
          </a:prstGeom>
          <a:solidFill>
            <a:srgbClr val="E7FF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Run 2011. Analysis of multiple scattering in Ni (150 µm). Only events with one track in each projection were analyzed. δθ/θ </a:t>
            </a:r>
            <a:r>
              <a:rPr lang="en-US" sz="1400">
                <a:solidFill>
                  <a:srgbClr val="420557"/>
                </a:solidFill>
                <a:cs typeface="Times New Roman" pitchFamily="18" charset="0"/>
              </a:rPr>
              <a:t>~</a:t>
            </a:r>
            <a:r>
              <a:rPr lang="en-US" sz="140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 0.7 %. After including in the analysis of all available events the statistics will be doubled and the expected value will be less than 0.5 %.</a:t>
            </a:r>
            <a:endParaRPr lang="en-US" sz="1400">
              <a:solidFill>
                <a:srgbClr val="420557"/>
              </a:solidFill>
              <a:latin typeface="Sylfaen" pitchFamily="18" charset="0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タイトル 1"/>
          <p:cNvSpPr>
            <a:spLocks/>
          </p:cNvSpPr>
          <p:nvPr/>
        </p:nvSpPr>
        <p:spPr bwMode="auto">
          <a:xfrm>
            <a:off x="0" y="8255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r>
              <a:rPr kumimoji="1" lang="en-US" altLang="ja-JP" sz="2100" dirty="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Test in the DIRAC spectrometer (with F1-TDC-ADC; pedestal is not visible)</a:t>
            </a:r>
          </a:p>
        </p:txBody>
      </p:sp>
      <p:pic>
        <p:nvPicPr>
          <p:cNvPr id="40965" name="図 1" descr="Y1_PE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028950"/>
            <a:ext cx="7302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3886200" y="52578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ja-JP" sz="1200" b="0">
                <a:latin typeface="Calibri" charset="0"/>
                <a:ea typeface="ＭＳ Ｐゴシック" charset="0"/>
                <a:cs typeface="ＭＳ Ｐゴシック" charset="0"/>
              </a:rPr>
              <a:t>ADC channels</a:t>
            </a:r>
            <a:endParaRPr kumimoji="1" lang="en-US" altLang="ja-JP" sz="18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609600" y="5547568"/>
            <a:ext cx="7932738" cy="1168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20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Average number of photoelectrons is larger than 20.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20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Left-side peak is due to the crosstalk at PMT photocathode (almost 1 PE) and between slabs (a few PE).</a:t>
            </a:r>
          </a:p>
        </p:txBody>
      </p:sp>
      <p:pic>
        <p:nvPicPr>
          <p:cNvPr id="4099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6484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Light-yield – pulse-height spectrum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Long-lived </a:t>
            </a:r>
            <a:r>
              <a:rPr lang="en-US" sz="3600" i="1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i="1" baseline="30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 i="1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i="1" baseline="30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763000" cy="180975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The observation of </a:t>
            </a:r>
            <a:r>
              <a:rPr lang="en-US" sz="2800" i="1">
                <a:solidFill>
                  <a:srgbClr val="4A1E72"/>
                </a:solidFill>
                <a:latin typeface="Symbol" pitchFamily="18" charset="2"/>
              </a:rPr>
              <a:t>pp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 atom long-lived states opens the future possibility to measure the energy difference between </a:t>
            </a:r>
            <a:r>
              <a:rPr lang="en-US" sz="2800" i="1">
                <a:solidFill>
                  <a:srgbClr val="4A1E72"/>
                </a:solidFill>
                <a:latin typeface="Sylfaen" pitchFamily="18" charset="0"/>
              </a:rPr>
              <a:t>ns</a:t>
            </a:r>
            <a:r>
              <a:rPr lang="en-US" sz="2800">
                <a:solidFill>
                  <a:srgbClr val="4A1E72"/>
                </a:solidFill>
                <a:latin typeface="Sylfaen" pitchFamily="18" charset="0"/>
              </a:rPr>
              <a:t> 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and</a:t>
            </a:r>
            <a:r>
              <a:rPr lang="en-US" sz="2800">
                <a:solidFill>
                  <a:srgbClr val="4A1E72"/>
                </a:solidFill>
                <a:latin typeface="Sylfaen" pitchFamily="18" charset="0"/>
              </a:rPr>
              <a:t> </a:t>
            </a:r>
            <a:r>
              <a:rPr lang="en-US" sz="2800" i="1">
                <a:solidFill>
                  <a:srgbClr val="4A1E72"/>
                </a:solidFill>
                <a:latin typeface="Sylfaen" pitchFamily="18" charset="0"/>
              </a:rPr>
              <a:t>np</a:t>
            </a:r>
            <a:r>
              <a:rPr lang="en-US" sz="2800">
                <a:solidFill>
                  <a:srgbClr val="4A1E72"/>
                </a:solidFill>
                <a:latin typeface="Sylfaen" pitchFamily="18" charset="0"/>
              </a:rPr>
              <a:t> 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states </a:t>
            </a:r>
            <a:r>
              <a:rPr lang="en-US" sz="2800" b="0" i="1">
                <a:solidFill>
                  <a:srgbClr val="4A1E72"/>
                </a:solidFill>
                <a:latin typeface="Sylfaen" pitchFamily="18" charset="0"/>
              </a:rPr>
              <a:t>ΔE</a:t>
            </a:r>
            <a:r>
              <a:rPr lang="en-US" sz="2800" i="1">
                <a:solidFill>
                  <a:srgbClr val="4A1E72"/>
                </a:solidFill>
                <a:latin typeface="Sylfaen" pitchFamily="18" charset="0"/>
              </a:rPr>
              <a:t>(ns-np)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 and the value of </a:t>
            </a:r>
            <a:r>
              <a:rPr lang="en-US" sz="2800" i="1">
                <a:solidFill>
                  <a:srgbClr val="4A1E72"/>
                </a:solidFill>
                <a:latin typeface="Symbol" pitchFamily="18" charset="2"/>
              </a:rPr>
              <a:t>pp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 scattering lengths </a:t>
            </a:r>
            <a:r>
              <a:rPr lang="en-US" sz="2800">
                <a:solidFill>
                  <a:srgbClr val="4A1E72"/>
                </a:solidFill>
                <a:latin typeface="Sylfaen" pitchFamily="18" charset="0"/>
              </a:rPr>
              <a:t>|2</a:t>
            </a:r>
            <a:r>
              <a:rPr lang="en-US" sz="2800" i="1">
                <a:solidFill>
                  <a:srgbClr val="4A1E72"/>
                </a:solidFill>
                <a:latin typeface="Sylfaen" pitchFamily="18" charset="0"/>
              </a:rPr>
              <a:t>a</a:t>
            </a:r>
            <a:r>
              <a:rPr lang="en-US" sz="2800" baseline="-25000">
                <a:solidFill>
                  <a:srgbClr val="4A1E72"/>
                </a:solidFill>
                <a:latin typeface="Sylfaen" pitchFamily="18" charset="0"/>
              </a:rPr>
              <a:t>0</a:t>
            </a:r>
            <a:r>
              <a:rPr lang="en-US" sz="2800">
                <a:solidFill>
                  <a:srgbClr val="4A1E72"/>
                </a:solidFill>
                <a:latin typeface="Sylfaen" pitchFamily="18" charset="0"/>
              </a:rPr>
              <a:t>+</a:t>
            </a:r>
            <a:r>
              <a:rPr lang="en-US" sz="2800" i="1">
                <a:solidFill>
                  <a:srgbClr val="4A1E72"/>
                </a:solidFill>
                <a:latin typeface="Sylfaen" pitchFamily="18" charset="0"/>
              </a:rPr>
              <a:t>a</a:t>
            </a:r>
            <a:r>
              <a:rPr lang="en-US" sz="2800" baseline="-25000">
                <a:solidFill>
                  <a:srgbClr val="4A1E72"/>
                </a:solidFill>
                <a:latin typeface="Sylfaen" pitchFamily="18" charset="0"/>
              </a:rPr>
              <a:t>2</a:t>
            </a:r>
            <a:r>
              <a:rPr lang="en-US" sz="2800">
                <a:solidFill>
                  <a:srgbClr val="4A1E72"/>
                </a:solidFill>
                <a:latin typeface="Sylfaen" pitchFamily="18" charset="0"/>
              </a:rPr>
              <a:t>|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.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8763000" cy="180975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If a resonance method can be applied for the </a:t>
            </a:r>
            <a:r>
              <a:rPr lang="en-US" sz="2800" b="0" i="1">
                <a:solidFill>
                  <a:srgbClr val="4A1E72"/>
                </a:solidFill>
                <a:latin typeface="Sylfaen" pitchFamily="18" charset="0"/>
              </a:rPr>
              <a:t>ΔE</a:t>
            </a:r>
            <a:r>
              <a:rPr lang="en-US" sz="2800" i="1">
                <a:solidFill>
                  <a:srgbClr val="4A1E72"/>
                </a:solidFill>
                <a:latin typeface="Sylfaen" pitchFamily="18" charset="0"/>
              </a:rPr>
              <a:t>(ns-np)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 measurement, then the precision of </a:t>
            </a:r>
            <a:r>
              <a:rPr lang="en-US" sz="2800" i="1">
                <a:solidFill>
                  <a:srgbClr val="4A1E72"/>
                </a:solidFill>
                <a:latin typeface="Symbol" pitchFamily="18" charset="2"/>
              </a:rPr>
              <a:t>pp</a:t>
            </a:r>
            <a:r>
              <a:rPr lang="en-US" sz="2800">
                <a:solidFill>
                  <a:srgbClr val="752FB5"/>
                </a:solidFill>
                <a:latin typeface="Sylfaen" pitchFamily="18" charset="0"/>
              </a:rPr>
              <a:t> scattering length measurement can be improved by one order of magnitude relative to the precision of other methods.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図 3"/>
          <p:cNvSpPr>
            <a:spLocks noChangeAspect="1"/>
          </p:cNvSpPr>
          <p:nvPr/>
        </p:nvSpPr>
        <p:spPr bwMode="auto">
          <a:xfrm>
            <a:off x="0" y="744538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z="1800" b="0">
              <a:latin typeface="Calibri" pitchFamily="34" charset="0"/>
              <a:ea typeface="ＭＳ Ｐゴシック" pitchFamily="-84" charset="-128"/>
            </a:endParaRPr>
          </a:p>
        </p:txBody>
      </p:sp>
      <p:pic>
        <p:nvPicPr>
          <p:cNvPr id="1536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17658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7" name="Text Box 1031"/>
          <p:cNvSpPr txBox="1">
            <a:spLocks noChangeArrowheads="1"/>
          </p:cNvSpPr>
          <p:nvPr/>
        </p:nvSpPr>
        <p:spPr bwMode="auto">
          <a:xfrm>
            <a:off x="609600" y="1371600"/>
            <a:ext cx="2079625" cy="376238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with respect to VH</a:t>
            </a:r>
          </a:p>
        </p:txBody>
      </p:sp>
      <p:sp>
        <p:nvSpPr>
          <p:cNvPr id="15368" name="Text Box 1032"/>
          <p:cNvSpPr txBox="1">
            <a:spLocks noChangeArrowheads="1"/>
          </p:cNvSpPr>
          <p:nvPr/>
        </p:nvSpPr>
        <p:spPr bwMode="auto">
          <a:xfrm>
            <a:off x="3548063" y="1958975"/>
            <a:ext cx="1023937" cy="83026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average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300 ps 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RMS</a:t>
            </a:r>
          </a:p>
        </p:txBody>
      </p:sp>
      <p:sp>
        <p:nvSpPr>
          <p:cNvPr id="15369" name="Text Box 1033"/>
          <p:cNvSpPr txBox="1">
            <a:spLocks noChangeArrowheads="1"/>
          </p:cNvSpPr>
          <p:nvPr/>
        </p:nvSpPr>
        <p:spPr bwMode="auto">
          <a:xfrm>
            <a:off x="4648200" y="1371600"/>
            <a:ext cx="2722563" cy="376238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between couples of planes</a:t>
            </a:r>
          </a:p>
        </p:txBody>
      </p:sp>
      <p:pic>
        <p:nvPicPr>
          <p:cNvPr id="15370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195638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71" name="Text Box 1035"/>
          <p:cNvSpPr txBox="1">
            <a:spLocks noChangeArrowheads="1"/>
          </p:cNvSpPr>
          <p:nvPr/>
        </p:nvSpPr>
        <p:spPr bwMode="auto">
          <a:xfrm>
            <a:off x="7924800" y="1981200"/>
            <a:ext cx="990600" cy="79216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average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272 ps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RMS</a:t>
            </a:r>
          </a:p>
        </p:txBody>
      </p:sp>
      <p:sp>
        <p:nvSpPr>
          <p:cNvPr id="15373" name="Text Box 1037"/>
          <p:cNvSpPr txBox="1">
            <a:spLocks noChangeArrowheads="1"/>
          </p:cNvSpPr>
          <p:nvPr/>
        </p:nvSpPr>
        <p:spPr bwMode="auto">
          <a:xfrm>
            <a:off x="609600" y="4572000"/>
            <a:ext cx="3657600" cy="1614488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using spectrometer prediction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latin typeface="Sylfaen" pitchFamily="18" charset="0"/>
                <a:ea typeface="ＭＳ Ｐゴシック" pitchFamily="-84" charset="-128"/>
              </a:rPr>
              <a:t>   </a:t>
            </a: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0.970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using only e</a:t>
            </a:r>
            <a:r>
              <a:rPr kumimoji="1" lang="en-US" altLang="ja-JP" sz="1800" b="0" baseline="300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e</a:t>
            </a:r>
            <a:r>
              <a:rPr kumimoji="1" lang="en-US" altLang="ja-JP" sz="1800" b="0" baseline="300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–</a:t>
            </a: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 trigger events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latin typeface="Sylfaen" pitchFamily="18" charset="0"/>
                <a:ea typeface="ＭＳ Ｐゴシック" pitchFamily="-84" charset="-128"/>
              </a:rPr>
              <a:t>   </a:t>
            </a: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0.993</a:t>
            </a:r>
            <a:r>
              <a:rPr kumimoji="1" lang="en-US" altLang="ja-JP" sz="1800" b="0">
                <a:latin typeface="Sylfaen" pitchFamily="18" charset="0"/>
                <a:ea typeface="ＭＳ Ｐゴシック" pitchFamily="-84" charset="-128"/>
              </a:rPr>
              <a:t>  </a:t>
            </a: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(better prediction precision)</a:t>
            </a:r>
          </a:p>
        </p:txBody>
      </p:sp>
      <p:sp>
        <p:nvSpPr>
          <p:cNvPr id="15374" name="Text Box 1038"/>
          <p:cNvSpPr txBox="1">
            <a:spLocks noChangeArrowheads="1"/>
          </p:cNvSpPr>
          <p:nvPr/>
        </p:nvSpPr>
        <p:spPr bwMode="auto">
          <a:xfrm>
            <a:off x="4648200" y="4572000"/>
            <a:ext cx="3657600" cy="1614488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between mutual planes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latin typeface="Sylfaen" pitchFamily="18" charset="0"/>
                <a:ea typeface="ＭＳ Ｐゴシック" pitchFamily="-84" charset="-128"/>
              </a:rPr>
              <a:t>   </a:t>
            </a: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0.988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using only e</a:t>
            </a:r>
            <a:r>
              <a:rPr kumimoji="1" lang="en-US" altLang="ja-JP" sz="1800" b="0" baseline="300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e</a:t>
            </a:r>
            <a:r>
              <a:rPr kumimoji="1" lang="en-US" altLang="ja-JP" sz="1800" b="0" baseline="3000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–</a:t>
            </a: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 trigger events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latin typeface="Sylfaen" pitchFamily="18" charset="0"/>
                <a:ea typeface="ＭＳ Ｐゴシック" pitchFamily="-84" charset="-128"/>
              </a:rPr>
              <a:t>   </a:t>
            </a:r>
            <a:r>
              <a:rPr kumimoji="1" lang="en-US" altLang="ja-JP" sz="1800">
                <a:solidFill>
                  <a:srgbClr val="FE7F00"/>
                </a:solidFill>
                <a:latin typeface="Sylfaen" pitchFamily="18" charset="0"/>
                <a:ea typeface="ＭＳ Ｐゴシック" pitchFamily="-84" charset="-128"/>
              </a:rPr>
              <a:t>0.994</a:t>
            </a:r>
            <a:r>
              <a:rPr kumimoji="1" lang="en-US" altLang="ja-JP" sz="1800" b="0">
                <a:latin typeface="Sylfaen" pitchFamily="18" charset="0"/>
                <a:ea typeface="ＭＳ Ｐゴシック" pitchFamily="-84" charset="-128"/>
              </a:rPr>
              <a:t>  </a:t>
            </a: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(better prediction precision)</a:t>
            </a:r>
          </a:p>
        </p:txBody>
      </p:sp>
      <p:sp>
        <p:nvSpPr>
          <p:cNvPr id="15375" name="Text Box 1039"/>
          <p:cNvSpPr txBox="1">
            <a:spLocks noChangeArrowheads="1"/>
          </p:cNvSpPr>
          <p:nvPr/>
        </p:nvSpPr>
        <p:spPr bwMode="auto">
          <a:xfrm>
            <a:off x="609600" y="6248400"/>
            <a:ext cx="4953000" cy="376238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 b="0">
                <a:solidFill>
                  <a:srgbClr val="8904BE"/>
                </a:solidFill>
                <a:latin typeface="Sylfaen" pitchFamily="18" charset="0"/>
                <a:ea typeface="ＭＳ Ｐゴシック" pitchFamily="-84" charset="-128"/>
              </a:rPr>
              <a:t>Efficiency in a high-intensity flux is yet to know.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Time resolution and efficiency</a:t>
            </a:r>
          </a:p>
        </p:txBody>
      </p:sp>
      <p:sp>
        <p:nvSpPr>
          <p:cNvPr id="41999" name="タイトル 1"/>
          <p:cNvSpPr>
            <a:spLocks/>
          </p:cNvSpPr>
          <p:nvPr/>
        </p:nvSpPr>
        <p:spPr bwMode="auto">
          <a:xfrm>
            <a:off x="228600" y="9144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Time resolution</a:t>
            </a:r>
          </a:p>
        </p:txBody>
      </p:sp>
      <p:sp>
        <p:nvSpPr>
          <p:cNvPr id="42000" name="タイトル 1"/>
          <p:cNvSpPr>
            <a:spLocks/>
          </p:cNvSpPr>
          <p:nvPr/>
        </p:nvSpPr>
        <p:spPr bwMode="auto">
          <a:xfrm>
            <a:off x="228600" y="4114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Efficiency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36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distribution 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 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pairs </a:t>
            </a:r>
          </a:p>
        </p:txBody>
      </p:sp>
      <p:pic>
        <p:nvPicPr>
          <p:cNvPr id="6554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Q</a:t>
            </a:r>
            <a:r>
              <a:rPr lang="en-US" sz="36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L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distribution 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 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 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pairs </a:t>
            </a:r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4582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7020272" y="6453336"/>
            <a:ext cx="1061691" cy="37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(t</a:t>
            </a:r>
            <a:r>
              <a:rPr lang="en-US" sz="1800" baseline="-25000" dirty="0">
                <a:solidFill>
                  <a:srgbClr val="393939"/>
                </a:solidFill>
                <a:latin typeface="Sylfaen" pitchFamily="18" charset="0"/>
              </a:rPr>
              <a:t>+</a:t>
            </a:r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+t</a:t>
            </a:r>
            <a:r>
              <a:rPr lang="en-US" sz="1800" baseline="-25000" dirty="0">
                <a:solidFill>
                  <a:srgbClr val="393939"/>
                </a:solidFill>
                <a:latin typeface="Sylfaen" pitchFamily="18" charset="0"/>
              </a:rPr>
              <a:t>-</a:t>
            </a:r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)/2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9144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2010 data: distribution of pairs on (t</a:t>
            </a:r>
            <a:r>
              <a:rPr lang="en-US" sz="3200" baseline="-250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2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+t</a:t>
            </a:r>
            <a:r>
              <a:rPr lang="en-US" sz="3200" baseline="-250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2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)/2</a:t>
            </a:r>
          </a:p>
          <a:p>
            <a:pPr algn="ctr"/>
            <a:r>
              <a:rPr lang="en-US" sz="3200" dirty="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for P=(1200, 1400) MeV/c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2010 data: distribution of 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pairs detected by CHF on (t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+t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)/2 for P=(3400, 3600) MeV/c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2050"/>
            <a:ext cx="84582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04248" y="6529388"/>
            <a:ext cx="10491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(t</a:t>
            </a:r>
            <a:r>
              <a:rPr lang="en-US" sz="1800" baseline="-25000" dirty="0">
                <a:solidFill>
                  <a:srgbClr val="393939"/>
                </a:solidFill>
                <a:latin typeface="Sylfaen" pitchFamily="18" charset="0"/>
              </a:rPr>
              <a:t>+</a:t>
            </a:r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+t</a:t>
            </a:r>
            <a:r>
              <a:rPr lang="en-US" sz="1800" baseline="-25000" dirty="0">
                <a:solidFill>
                  <a:srgbClr val="393939"/>
                </a:solidFill>
                <a:latin typeface="Sylfaen" pitchFamily="18" charset="0"/>
              </a:rPr>
              <a:t>-</a:t>
            </a:r>
            <a:r>
              <a:rPr lang="en-US" sz="1800" dirty="0">
                <a:solidFill>
                  <a:srgbClr val="393939"/>
                </a:solidFill>
                <a:latin typeface="Sylfaen" pitchFamily="18" charset="0"/>
              </a:rPr>
              <a:t>)/2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04925"/>
            <a:ext cx="88011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2010 data: distribution of 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2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, pp and K</a:t>
            </a:r>
            <a:r>
              <a:rPr lang="en-US" sz="32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pairs on (t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+t</a:t>
            </a:r>
            <a:r>
              <a:rPr lang="en-US" sz="3200" baseline="-25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)/2 for P=(3400, 3600) MeV/c </a:t>
            </a:r>
          </a:p>
        </p:txBody>
      </p:sp>
      <p:sp>
        <p:nvSpPr>
          <p:cNvPr id="59395" name="Line 1027"/>
          <p:cNvSpPr>
            <a:spLocks noChangeShapeType="1"/>
          </p:cNvSpPr>
          <p:nvPr/>
        </p:nvSpPr>
        <p:spPr bwMode="auto">
          <a:xfrm>
            <a:off x="5927725" y="322263"/>
            <a:ext cx="228600" cy="0"/>
          </a:xfrm>
          <a:prstGeom prst="line">
            <a:avLst/>
          </a:prstGeom>
          <a:noFill/>
          <a:ln w="12700">
            <a:solidFill>
              <a:srgbClr val="761E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398" name="Text Box 1030"/>
          <p:cNvSpPr txBox="1">
            <a:spLocks noChangeArrowheads="1"/>
          </p:cNvSpPr>
          <p:nvPr/>
        </p:nvSpPr>
        <p:spPr bwMode="auto">
          <a:xfrm>
            <a:off x="7086600" y="4343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22063A"/>
                </a:solidFill>
                <a:latin typeface="Symbol" pitchFamily="18" charset="2"/>
              </a:rPr>
              <a:t>p</a:t>
            </a:r>
            <a:r>
              <a:rPr lang="en-US" sz="1800" baseline="30000">
                <a:solidFill>
                  <a:srgbClr val="22063A"/>
                </a:solidFill>
                <a:latin typeface="Sylfaen" pitchFamily="18" charset="0"/>
              </a:rPr>
              <a:t>+</a:t>
            </a:r>
            <a:r>
              <a:rPr lang="en-US" sz="1800">
                <a:solidFill>
                  <a:srgbClr val="22063A"/>
                </a:solidFill>
                <a:latin typeface="Symbol" pitchFamily="18" charset="2"/>
              </a:rPr>
              <a:t>p</a:t>
            </a:r>
            <a:r>
              <a:rPr lang="en-US" sz="1800" baseline="30000">
                <a:solidFill>
                  <a:srgbClr val="22063A"/>
                </a:solidFill>
                <a:latin typeface="Sylfaen" pitchFamily="18" charset="0"/>
              </a:rPr>
              <a:t>-</a:t>
            </a:r>
            <a:r>
              <a:rPr lang="en-US" sz="1800">
                <a:solidFill>
                  <a:srgbClr val="22063A"/>
                </a:solidFill>
              </a:rPr>
              <a:t> pairs</a:t>
            </a:r>
          </a:p>
        </p:txBody>
      </p:sp>
      <p:sp>
        <p:nvSpPr>
          <p:cNvPr id="59399" name="Text Box 1031"/>
          <p:cNvSpPr txBox="1">
            <a:spLocks noChangeArrowheads="1"/>
          </p:cNvSpPr>
          <p:nvPr/>
        </p:nvSpPr>
        <p:spPr bwMode="auto">
          <a:xfrm>
            <a:off x="7086600" y="4648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22063A"/>
                </a:solidFill>
                <a:latin typeface="Symbol" pitchFamily="18" charset="2"/>
              </a:rPr>
              <a:t>K</a:t>
            </a:r>
            <a:r>
              <a:rPr lang="en-US" sz="1800" baseline="46000">
                <a:solidFill>
                  <a:srgbClr val="22063A"/>
                </a:solidFill>
              </a:rPr>
              <a:t>+</a:t>
            </a:r>
            <a:r>
              <a:rPr lang="en-US" sz="1800">
                <a:solidFill>
                  <a:srgbClr val="22063A"/>
                </a:solidFill>
                <a:latin typeface="Symbol" pitchFamily="18" charset="2"/>
              </a:rPr>
              <a:t>K</a:t>
            </a:r>
            <a:r>
              <a:rPr lang="en-US" sz="1800" baseline="46000">
                <a:solidFill>
                  <a:srgbClr val="22063A"/>
                </a:solidFill>
              </a:rPr>
              <a:t>-</a:t>
            </a:r>
            <a:r>
              <a:rPr lang="en-US" sz="1800">
                <a:solidFill>
                  <a:srgbClr val="22063A"/>
                </a:solidFill>
              </a:rPr>
              <a:t> pairs</a:t>
            </a:r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7086600" y="4953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22063A"/>
                </a:solidFill>
              </a:rPr>
              <a:t>pp</a:t>
            </a:r>
          </a:p>
        </p:txBody>
      </p:sp>
      <p:sp>
        <p:nvSpPr>
          <p:cNvPr id="59401" name="タイトル 1"/>
          <p:cNvSpPr>
            <a:spLocks/>
          </p:cNvSpPr>
          <p:nvPr/>
        </p:nvSpPr>
        <p:spPr bwMode="auto">
          <a:xfrm>
            <a:off x="304800" y="1143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kumimoji="1" lang="en-US" altLang="ja-JP" sz="2100" b="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No signal in CHF.</a:t>
            </a:r>
          </a:p>
        </p:txBody>
      </p:sp>
      <p:sp>
        <p:nvSpPr>
          <p:cNvPr id="59403" name="Line 1035"/>
          <p:cNvSpPr>
            <a:spLocks noChangeShapeType="1"/>
          </p:cNvSpPr>
          <p:nvPr/>
        </p:nvSpPr>
        <p:spPr bwMode="auto">
          <a:xfrm>
            <a:off x="7315200" y="5072063"/>
            <a:ext cx="114300" cy="0"/>
          </a:xfrm>
          <a:prstGeom prst="line">
            <a:avLst/>
          </a:prstGeom>
          <a:noFill/>
          <a:ln w="12700">
            <a:solidFill>
              <a:srgbClr val="2206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7543800" y="6555847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393939"/>
                </a:solidFill>
                <a:latin typeface="Sylfaen" pitchFamily="18" charset="0"/>
              </a:rPr>
              <a:t>(t</a:t>
            </a:r>
            <a:r>
              <a:rPr lang="en-US" sz="1400" baseline="-25000" dirty="0">
                <a:solidFill>
                  <a:srgbClr val="393939"/>
                </a:solidFill>
                <a:latin typeface="Sylfaen" pitchFamily="18" charset="0"/>
              </a:rPr>
              <a:t>+</a:t>
            </a:r>
            <a:r>
              <a:rPr lang="en-US" sz="1400" dirty="0">
                <a:solidFill>
                  <a:srgbClr val="393939"/>
                </a:solidFill>
                <a:latin typeface="Sylfaen" pitchFamily="18" charset="0"/>
              </a:rPr>
              <a:t>+t</a:t>
            </a:r>
            <a:r>
              <a:rPr lang="en-US" sz="1400" baseline="-25000" dirty="0">
                <a:solidFill>
                  <a:srgbClr val="393939"/>
                </a:solidFill>
                <a:latin typeface="Sylfaen" pitchFamily="18" charset="0"/>
              </a:rPr>
              <a:t>-</a:t>
            </a:r>
            <a:r>
              <a:rPr lang="en-US" sz="1400" dirty="0">
                <a:solidFill>
                  <a:srgbClr val="393939"/>
                </a:solidFill>
                <a:latin typeface="Sylfaen" pitchFamily="18" charset="0"/>
              </a:rPr>
              <a:t>)/2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ＭＳ Ｐゴシック" pitchFamily="-84" charset="-128"/>
              </a:rPr>
              <a:t> atom and its lifetime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1316038"/>
            <a:ext cx="8353425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Interests in KK physics?</a:t>
            </a:r>
          </a:p>
          <a:p>
            <a:pPr eaLnBrk="1" hangingPunct="1"/>
            <a:endParaRPr lang="en-US" sz="800">
              <a:solidFill>
                <a:srgbClr val="B44801"/>
              </a:solidFill>
              <a:latin typeface="Sylfaen" pitchFamily="18" charset="0"/>
              <a:ea typeface="ＭＳ Ｐゴシック" pitchFamily="-84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General:</a:t>
            </a:r>
            <a:b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non-understood KK interplay with the scalar mesons [I</a:t>
            </a:r>
            <a:r>
              <a:rPr lang="en-US" sz="1800" b="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G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(J</a:t>
            </a:r>
            <a:r>
              <a:rPr lang="en-US" sz="1800" b="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PC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)] </a:t>
            </a:r>
            <a:b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f</a:t>
            </a:r>
            <a:r>
              <a:rPr lang="en-US" sz="1800" b="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0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[0</a:t>
            </a:r>
            <a:r>
              <a:rPr lang="en-US" sz="1800" b="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(0</a:t>
            </a:r>
            <a:r>
              <a:rPr lang="en-US" sz="1800" b="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++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)] and a</a:t>
            </a:r>
            <a:r>
              <a:rPr lang="en-US" sz="1800" b="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0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[1</a:t>
            </a:r>
            <a:r>
              <a:rPr lang="en-US" sz="1800" b="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(0</a:t>
            </a:r>
            <a:r>
              <a:rPr lang="en-US" sz="1800" b="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++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)]</a:t>
            </a:r>
            <a:b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endParaRPr lang="en-US" sz="1800" b="0">
              <a:solidFill>
                <a:srgbClr val="B44801"/>
              </a:solidFill>
              <a:latin typeface="Sylfaen" pitchFamily="18" charset="0"/>
              <a:ea typeface="ＭＳ Ｐゴシック" pitchFamily="-84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DIRAC experiment:</a:t>
            </a:r>
            <a:b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study of low-energy K</a:t>
            </a:r>
            <a:r>
              <a:rPr lang="en-US" sz="1800" b="0" baseline="46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1800" b="0" baseline="46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1800" b="0" baseline="30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scattering 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  <a:sym typeface="Symbol" pitchFamily="18" charset="2"/>
              </a:rPr>
              <a:t> </a:t>
            </a:r>
            <a:r>
              <a:rPr lang="en-US" sz="1800" b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estimate 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number of produced atoms A</a:t>
            </a:r>
            <a:r>
              <a:rPr lang="en-US" sz="1800" baseline="-250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5288" y="3908425"/>
            <a:ext cx="8353425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Kaonium</a:t>
            </a:r>
            <a:r>
              <a:rPr lang="en-US" sz="2000" dirty="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 decay width or lifetime </a:t>
            </a:r>
            <a:r>
              <a:rPr lang="en-US" altLang="en-US" sz="2000" dirty="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“</a:t>
            </a:r>
            <a:r>
              <a:rPr lang="en-US" sz="2000" dirty="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expected</a:t>
            </a:r>
            <a:r>
              <a:rPr lang="en-US" altLang="en-US" sz="2000" dirty="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”</a:t>
            </a:r>
            <a:r>
              <a:rPr lang="en-US" sz="2000" dirty="0">
                <a:solidFill>
                  <a:srgbClr val="542185"/>
                </a:solidFill>
                <a:latin typeface="Sylfaen" pitchFamily="18" charset="0"/>
                <a:ea typeface="ＭＳ Ｐゴシック" pitchFamily="-84" charset="-128"/>
              </a:rPr>
              <a:t>:</a:t>
            </a:r>
          </a:p>
          <a:p>
            <a:pPr eaLnBrk="1" hangingPunct="1"/>
            <a:endParaRPr lang="en-US" sz="800" dirty="0">
              <a:solidFill>
                <a:srgbClr val="B44801"/>
              </a:solidFill>
              <a:latin typeface="Sylfaen" pitchFamily="18" charset="0"/>
              <a:ea typeface="ＭＳ Ｐゴシック" pitchFamily="-84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Decay width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1800" dirty="0">
                <a:solidFill>
                  <a:srgbClr val="B44801"/>
                </a:solidFill>
                <a:latin typeface="Symbol" pitchFamily="18" charset="2"/>
                <a:ea typeface="ＭＳ Ｐゴシック" pitchFamily="-84" charset="-128"/>
              </a:rPr>
              <a:t>G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</a:t>
            </a:r>
            <a:r>
              <a:rPr lang="en-US" sz="14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400" baseline="-25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 = [</a:t>
            </a:r>
            <a:r>
              <a:rPr lang="en-US" sz="1800" dirty="0">
                <a:solidFill>
                  <a:srgbClr val="B44801"/>
                </a:solidFill>
                <a:latin typeface="Symbol" pitchFamily="18" charset="2"/>
                <a:ea typeface="ＭＳ Ｐゴシック" pitchFamily="-84" charset="-128"/>
              </a:rPr>
              <a:t>t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</a:t>
            </a:r>
            <a:r>
              <a:rPr lang="en-US" sz="14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400" baseline="-25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)]</a:t>
            </a:r>
            <a:r>
              <a:rPr lang="en-US" sz="1800" baseline="30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-1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= </a:t>
            </a:r>
            <a:r>
              <a:rPr lang="en-US" sz="1800" dirty="0">
                <a:solidFill>
                  <a:srgbClr val="B44801"/>
                </a:solidFill>
                <a:latin typeface="Symbol" pitchFamily="18" charset="2"/>
                <a:ea typeface="ＭＳ Ｐゴシック" pitchFamily="-84" charset="-128"/>
              </a:rPr>
              <a:t>a</a:t>
            </a:r>
            <a:r>
              <a:rPr lang="en-US" sz="1800" baseline="30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3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m</a:t>
            </a:r>
            <a:r>
              <a:rPr lang="en-US" sz="1800" baseline="-25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1800" baseline="30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1800" dirty="0" err="1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Im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(</a:t>
            </a:r>
            <a:r>
              <a:rPr lang="en-US" sz="1800" dirty="0" err="1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KK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)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… A</a:t>
            </a:r>
            <a:r>
              <a:rPr lang="en-US" sz="1800" b="0" baseline="-25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structure dependent:</a:t>
            </a: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/>
            </a:r>
            <a:b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Strong effects enter </a:t>
            </a:r>
            <a:r>
              <a:rPr lang="en-US" sz="1800" b="0" dirty="0" smtClean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through the complex scattering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length </a:t>
            </a:r>
            <a:r>
              <a:rPr lang="en-US" sz="1800" b="0" dirty="0" err="1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="0" baseline="-25000" dirty="0" err="1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KK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.</a:t>
            </a:r>
            <a:b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endParaRPr lang="en-US" sz="1800" b="0" dirty="0">
              <a:solidFill>
                <a:srgbClr val="B44801"/>
              </a:solidFill>
              <a:latin typeface="Sylfaen" pitchFamily="18" charset="0"/>
              <a:ea typeface="ＭＳ Ｐゴシック" pitchFamily="-84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DIRAC experiment:</a:t>
            </a:r>
            <a:br>
              <a:rPr lang="en-US" sz="18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search for </a:t>
            </a:r>
            <a:r>
              <a:rPr lang="en-US" alt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“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atomic pairs</a:t>
            </a:r>
            <a:r>
              <a:rPr lang="en-US" alt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”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1800" b="0" baseline="46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K</a:t>
            </a:r>
            <a:r>
              <a:rPr lang="en-US" sz="1800" b="0" baseline="46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sz="1800" b="0" baseline="30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from A</a:t>
            </a:r>
            <a:r>
              <a:rPr lang="en-US" sz="1800" b="0" baseline="-2500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ionization </a:t>
            </a:r>
            <a:b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</a:b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  <a:sym typeface="Symbol" pitchFamily="18" charset="2"/>
              </a:rPr>
              <a:t>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upper limit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  <a:ea typeface="ＭＳ Ｐゴシック" pitchFamily="-84" charset="-128"/>
              </a:rPr>
              <a:t>t</a:t>
            </a:r>
            <a:r>
              <a:rPr lang="en-US" sz="1800" dirty="0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2K</a:t>
            </a:r>
            <a:r>
              <a:rPr lang="en-US" sz="1800" dirty="0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)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  <a:sym typeface="Symbol" pitchFamily="18" charset="2"/>
              </a:rPr>
              <a:t></a:t>
            </a:r>
            <a:r>
              <a:rPr lang="en-US" sz="1800" dirty="0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info about scattering length </a:t>
            </a:r>
            <a:r>
              <a:rPr lang="en-US" sz="1800" dirty="0" err="1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a</a:t>
            </a:r>
            <a:r>
              <a:rPr lang="en-US" sz="1800" baseline="-25000" dirty="0" err="1">
                <a:solidFill>
                  <a:srgbClr val="FF0000"/>
                </a:solidFill>
                <a:latin typeface="Sylfaen" pitchFamily="18" charset="0"/>
                <a:ea typeface="ＭＳ Ｐゴシック" pitchFamily="-84" charset="-128"/>
              </a:rPr>
              <a:t>KK</a:t>
            </a:r>
            <a:r>
              <a:rPr lang="en-US" sz="1800" b="0" dirty="0">
                <a:solidFill>
                  <a:srgbClr val="B44801"/>
                </a:solidFill>
                <a:latin typeface="Sylfaen" pitchFamily="18" charset="0"/>
                <a:ea typeface="ＭＳ Ｐゴシック" pitchFamily="-84" charset="-128"/>
              </a:rPr>
              <a:t> !</a:t>
            </a:r>
            <a:endParaRPr lang="en-US" sz="1800" dirty="0">
              <a:solidFill>
                <a:srgbClr val="B44801"/>
              </a:solidFill>
              <a:latin typeface="Sylfae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CasetăText 6"/>
          <p:cNvSpPr txBox="1">
            <a:spLocks noChangeArrowheads="1"/>
          </p:cNvSpPr>
          <p:nvPr/>
        </p:nvSpPr>
        <p:spPr bwMode="auto">
          <a:xfrm>
            <a:off x="3829050" y="5816600"/>
            <a:ext cx="171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cs typeface="Times New Roman" pitchFamily="18" charset="0"/>
              </a:rPr>
              <a:t>Life time τ in 10</a:t>
            </a:r>
            <a:r>
              <a:rPr lang="en-US" sz="1400" baseline="30000">
                <a:cs typeface="Times New Roman" pitchFamily="18" charset="0"/>
              </a:rPr>
              <a:t>–18</a:t>
            </a:r>
            <a:r>
              <a:rPr lang="en-US" sz="1400">
                <a:cs typeface="Times New Roman" pitchFamily="18" charset="0"/>
              </a:rPr>
              <a:t> s</a:t>
            </a:r>
          </a:p>
        </p:txBody>
      </p:sp>
      <p:sp>
        <p:nvSpPr>
          <p:cNvPr id="47111" name="Dreptunghi 9"/>
          <p:cNvSpPr>
            <a:spLocks noChangeArrowheads="1"/>
          </p:cNvSpPr>
          <p:nvPr/>
        </p:nvSpPr>
        <p:spPr bwMode="auto">
          <a:xfrm rot="-5400000">
            <a:off x="824706" y="3442494"/>
            <a:ext cx="185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cs typeface="Times New Roman" pitchFamily="18" charset="0"/>
              </a:rPr>
              <a:t>Ionization Probability</a:t>
            </a:r>
            <a:endParaRPr lang="en-US" sz="1400" b="0">
              <a:cs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atoms ionization probability</a:t>
            </a:r>
          </a:p>
        </p:txBody>
      </p:sp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2209800" y="6172200"/>
            <a:ext cx="4724400" cy="4667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b="0" baseline="46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+</a:t>
            </a:r>
            <a:r>
              <a:rPr lang="en-US" b="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K</a:t>
            </a:r>
            <a:r>
              <a:rPr lang="en-US" b="0" baseline="4600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-</a:t>
            </a:r>
            <a:r>
              <a:rPr lang="en-US" b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atoms Lorentz factor is </a:t>
            </a:r>
            <a:r>
              <a:rPr lang="en-US" b="0">
                <a:solidFill>
                  <a:srgbClr val="752FB5"/>
                </a:solidFill>
                <a:latin typeface="Symbol" pitchFamily="18" charset="2"/>
                <a:ea typeface="ＭＳ Ｐゴシック" pitchFamily="-84" charset="-128"/>
              </a:rPr>
              <a:t>g</a:t>
            </a:r>
            <a:r>
              <a:rPr lang="en-US" b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= 18</a:t>
            </a:r>
            <a:endParaRPr lang="en-US" b="0" baseline="-25000">
              <a:solidFill>
                <a:srgbClr val="752FB5"/>
              </a:solidFill>
              <a:latin typeface="Sylfaen" pitchFamily="18" charset="0"/>
              <a:ea typeface="ＭＳ Ｐゴシック" pitchFamily="-84" charset="-128"/>
            </a:endParaRPr>
          </a:p>
        </p:txBody>
      </p:sp>
      <p:sp>
        <p:nvSpPr>
          <p:cNvPr id="47115" name="タイトル 1"/>
          <p:cNvSpPr>
            <a:spLocks/>
          </p:cNvSpPr>
          <p:nvPr/>
        </p:nvSpPr>
        <p:spPr bwMode="auto">
          <a:xfrm>
            <a:off x="4038600" y="762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28 </a:t>
            </a:r>
            <a:r>
              <a:rPr kumimoji="1" lang="en-US" altLang="ja-JP" sz="2100">
                <a:solidFill>
                  <a:srgbClr val="1D0260"/>
                </a:solidFill>
                <a:latin typeface="Symbol" pitchFamily="18" charset="2"/>
                <a:ea typeface="ＭＳ Ｐゴシック" pitchFamily="-84" charset="-128"/>
              </a:rPr>
              <a:t>m</a:t>
            </a:r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m Pt</a:t>
            </a:r>
          </a:p>
        </p:txBody>
      </p:sp>
      <p:pic>
        <p:nvPicPr>
          <p:cNvPr id="47118" name="I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274763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CasetăText 2"/>
          <p:cNvSpPr txBox="1">
            <a:spLocks noChangeArrowheads="1"/>
          </p:cNvSpPr>
          <p:nvPr/>
        </p:nvSpPr>
        <p:spPr bwMode="auto">
          <a:xfrm>
            <a:off x="2286000" y="5554663"/>
            <a:ext cx="487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>
                <a:cs typeface="Times New Roman" pitchFamily="18" charset="0"/>
              </a:rPr>
              <a:t>0                    1                    2                     3                    4               </a:t>
            </a:r>
          </a:p>
        </p:txBody>
      </p:sp>
      <p:sp>
        <p:nvSpPr>
          <p:cNvPr id="47120" name="CasetăText 3"/>
          <p:cNvSpPr txBox="1">
            <a:spLocks noChangeArrowheads="1"/>
          </p:cNvSpPr>
          <p:nvPr/>
        </p:nvSpPr>
        <p:spPr bwMode="auto">
          <a:xfrm>
            <a:off x="1982788" y="990600"/>
            <a:ext cx="76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>
                <a:cs typeface="Times New Roman" pitchFamily="18" charset="0"/>
              </a:rPr>
              <a:t>x 10</a:t>
            </a:r>
            <a:r>
              <a:rPr lang="en-US" sz="1600" b="0" baseline="30000">
                <a:cs typeface="Times New Roman" pitchFamily="18" charset="0"/>
              </a:rPr>
              <a:t>-2</a:t>
            </a:r>
            <a:endParaRPr lang="en-US" sz="1600" b="0">
              <a:cs typeface="Times New Roman" pitchFamily="18" charset="0"/>
            </a:endParaRPr>
          </a:p>
          <a:p>
            <a:pPr eaLnBrk="1" hangingPunct="1"/>
            <a:r>
              <a:rPr lang="en-US" sz="1600" b="0">
                <a:cs typeface="Times New Roman" pitchFamily="18" charset="0"/>
              </a:rPr>
              <a:t>3.9</a:t>
            </a:r>
          </a:p>
          <a:p>
            <a:pPr eaLnBrk="1" hangingPunct="1"/>
            <a:endParaRPr lang="en-US" sz="1400" b="0">
              <a:cs typeface="Times New Roman" pitchFamily="18" charset="0"/>
            </a:endParaRPr>
          </a:p>
          <a:p>
            <a:pPr eaLnBrk="1" hangingPunct="1"/>
            <a:endParaRPr lang="en-US" sz="1400" b="0">
              <a:cs typeface="Times New Roman" pitchFamily="18" charset="0"/>
            </a:endParaRPr>
          </a:p>
          <a:p>
            <a:pPr eaLnBrk="1" hangingPunct="1"/>
            <a:r>
              <a:rPr lang="en-US" sz="1600" b="0">
                <a:cs typeface="Times New Roman" pitchFamily="18" charset="0"/>
              </a:rPr>
              <a:t>3.5</a:t>
            </a:r>
          </a:p>
          <a:p>
            <a:pPr eaLnBrk="1" hangingPunct="1"/>
            <a:endParaRPr lang="en-US" sz="1400" b="0">
              <a:cs typeface="Times New Roman" pitchFamily="18" charset="0"/>
            </a:endParaRPr>
          </a:p>
          <a:p>
            <a:pPr eaLnBrk="1" hangingPunct="1"/>
            <a:endParaRPr lang="en-US" sz="1600" b="0">
              <a:cs typeface="Times New Roman" pitchFamily="18" charset="0"/>
            </a:endParaRPr>
          </a:p>
          <a:p>
            <a:pPr eaLnBrk="1" hangingPunct="1"/>
            <a:r>
              <a:rPr lang="en-US" sz="1600" b="0">
                <a:cs typeface="Times New Roman" pitchFamily="18" charset="0"/>
              </a:rPr>
              <a:t>3.1</a:t>
            </a:r>
          </a:p>
          <a:p>
            <a:pPr eaLnBrk="1" hangingPunct="1"/>
            <a:endParaRPr lang="en-US" sz="1400" b="0">
              <a:cs typeface="Times New Roman" pitchFamily="18" charset="0"/>
            </a:endParaRPr>
          </a:p>
          <a:p>
            <a:pPr eaLnBrk="1" hangingPunct="1"/>
            <a:endParaRPr lang="en-US" sz="1400" b="0">
              <a:cs typeface="Times New Roman" pitchFamily="18" charset="0"/>
            </a:endParaRPr>
          </a:p>
          <a:p>
            <a:pPr eaLnBrk="1" hangingPunct="1"/>
            <a:r>
              <a:rPr lang="en-US" sz="1600" b="0">
                <a:cs typeface="Times New Roman" pitchFamily="18" charset="0"/>
              </a:rPr>
              <a:t>2.7</a:t>
            </a:r>
          </a:p>
          <a:p>
            <a:pPr eaLnBrk="1" hangingPunct="1"/>
            <a:endParaRPr lang="en-US" sz="1600" b="0">
              <a:cs typeface="Times New Roman" pitchFamily="18" charset="0"/>
            </a:endParaRPr>
          </a:p>
          <a:p>
            <a:pPr eaLnBrk="1" hangingPunct="1"/>
            <a:endParaRPr lang="en-US" sz="1600" b="0">
              <a:cs typeface="Times New Roman" pitchFamily="18" charset="0"/>
            </a:endParaRPr>
          </a:p>
          <a:p>
            <a:pPr eaLnBrk="1" hangingPunct="1"/>
            <a:r>
              <a:rPr lang="en-US" sz="1600" b="0">
                <a:cs typeface="Times New Roman" pitchFamily="18" charset="0"/>
              </a:rPr>
              <a:t>2.3</a:t>
            </a:r>
          </a:p>
          <a:p>
            <a:pPr eaLnBrk="1" hangingPunct="1"/>
            <a:endParaRPr lang="en-US" sz="1600" b="0">
              <a:cs typeface="Times New Roman" pitchFamily="18" charset="0"/>
            </a:endParaRPr>
          </a:p>
          <a:p>
            <a:pPr eaLnBrk="1" hangingPunct="1"/>
            <a:endParaRPr lang="en-US" sz="1400" b="0">
              <a:cs typeface="Times New Roman" pitchFamily="18" charset="0"/>
            </a:endParaRPr>
          </a:p>
          <a:p>
            <a:pPr eaLnBrk="1" hangingPunct="1"/>
            <a:r>
              <a:rPr lang="en-US" sz="1600" b="0">
                <a:cs typeface="Times New Roman" pitchFamily="18" charset="0"/>
              </a:rPr>
              <a:t>1.9</a:t>
            </a:r>
          </a:p>
          <a:p>
            <a:pPr eaLnBrk="1" hangingPunct="1"/>
            <a:endParaRPr lang="en-US" sz="1600" b="0">
              <a:cs typeface="Times New Roman" pitchFamily="18" charset="0"/>
            </a:endParaRPr>
          </a:p>
          <a:p>
            <a:pPr eaLnBrk="1" hangingPunct="1"/>
            <a:endParaRPr lang="en-US" sz="1400" b="0">
              <a:cs typeface="Times New Roman" pitchFamily="18" charset="0"/>
            </a:endParaRPr>
          </a:p>
          <a:p>
            <a:pPr eaLnBrk="1" hangingPunct="1"/>
            <a:r>
              <a:rPr lang="en-US" sz="1600" b="0">
                <a:cs typeface="Times New Roman" pitchFamily="18" charset="0"/>
              </a:rPr>
              <a:t>1.5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0" y="1371600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CE6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Impact on atomic beam by external magnetic field</a:t>
            </a:r>
            <a:r>
              <a:rPr lang="en-US" sz="2200" b="0" dirty="0">
                <a:solidFill>
                  <a:srgbClr val="8D0B8D"/>
                </a:solidFill>
                <a:ea typeface="ＭＳ Ｐゴシック" pitchFamily="-84" charset="-128"/>
              </a:rPr>
              <a:t> </a:t>
            </a:r>
            <a:r>
              <a:rPr lang="en-US" sz="2200" i="1" dirty="0">
                <a:solidFill>
                  <a:srgbClr val="21065C"/>
                </a:solidFill>
                <a:ea typeface="ＭＳ Ｐゴシック" pitchFamily="-84" charset="-128"/>
              </a:rPr>
              <a:t>B</a:t>
            </a:r>
            <a:r>
              <a:rPr lang="en-US" sz="2200" i="1" baseline="-25000" dirty="0">
                <a:solidFill>
                  <a:srgbClr val="21065C"/>
                </a:solidFill>
                <a:ea typeface="ＭＳ Ｐゴシック" pitchFamily="-84" charset="-128"/>
              </a:rPr>
              <a:t>lab</a:t>
            </a:r>
            <a:r>
              <a:rPr lang="en-US" sz="2200" b="0" dirty="0">
                <a:solidFill>
                  <a:srgbClr val="8D0B8D"/>
                </a:solidFill>
                <a:ea typeface="ＭＳ Ｐゴシック" pitchFamily="-84" charset="-128"/>
              </a:rPr>
              <a:t> </a:t>
            </a:r>
            <a:r>
              <a:rPr lang="en-US" sz="22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&amp;</a:t>
            </a:r>
            <a:r>
              <a:rPr lang="en-US" sz="2200" dirty="0" smtClean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 </a:t>
            </a:r>
            <a:r>
              <a:rPr lang="en-US" sz="2200" dirty="0">
                <a:solidFill>
                  <a:srgbClr val="752FB5"/>
                </a:solidFill>
                <a:latin typeface="Sylfaen" pitchFamily="18" charset="0"/>
                <a:ea typeface="ＭＳ Ｐゴシック" pitchFamily="-84" charset="-128"/>
              </a:rPr>
              <a:t>Lorentz factor</a:t>
            </a:r>
            <a:r>
              <a:rPr lang="en-US" sz="2200" dirty="0">
                <a:solidFill>
                  <a:srgbClr val="8D0B8D"/>
                </a:solidFill>
                <a:ea typeface="ＭＳ Ｐゴシック" pitchFamily="-84" charset="-128"/>
              </a:rPr>
              <a:t> </a:t>
            </a:r>
            <a:r>
              <a:rPr lang="en-US" sz="2200" i="1" dirty="0">
                <a:solidFill>
                  <a:srgbClr val="21065C"/>
                </a:solidFill>
                <a:latin typeface="Symbol" pitchFamily="18" charset="2"/>
                <a:cs typeface="Arial" charset="0"/>
              </a:rPr>
              <a:t>g</a:t>
            </a:r>
          </a:p>
        </p:txBody>
      </p:sp>
      <p:sp>
        <p:nvSpPr>
          <p:cNvPr id="22531" name="Line 26"/>
          <p:cNvSpPr>
            <a:spLocks noChangeShapeType="1"/>
          </p:cNvSpPr>
          <p:nvPr/>
        </p:nvSpPr>
        <p:spPr bwMode="auto">
          <a:xfrm rot="5400000">
            <a:off x="2025650" y="3627438"/>
            <a:ext cx="0" cy="231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2" name="Line 27"/>
          <p:cNvSpPr>
            <a:spLocks noChangeShapeType="1"/>
          </p:cNvSpPr>
          <p:nvPr/>
        </p:nvSpPr>
        <p:spPr bwMode="auto">
          <a:xfrm>
            <a:off x="863600" y="2968625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4530725" y="2622550"/>
            <a:ext cx="3263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…. relative distance between</a:t>
            </a:r>
          </a:p>
          <a:p>
            <a:pPr eaLnBrk="1" hangingPunct="1"/>
            <a:r>
              <a:rPr lang="en-US" sz="2000" b="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      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</a:t>
            </a:r>
            <a:r>
              <a:rPr lang="en-US" sz="2000" b="0" baseline="3000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+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  and  </a:t>
            </a:r>
            <a:r>
              <a:rPr lang="en-US" sz="2000" b="0" baseline="3000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 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 in 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 sz="2000" b="0" baseline="-2500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000" b="0" baseline="-2500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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 system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556125" y="3692525"/>
            <a:ext cx="330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5F0B8D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…. laboratory magnetic field 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4562475" y="4479925"/>
            <a:ext cx="322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8C38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…electric field in A</a:t>
            </a:r>
            <a:r>
              <a:rPr lang="en-US" sz="2000" b="0" baseline="-25000">
                <a:solidFill>
                  <a:srgbClr val="FF8C38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000" b="0" baseline="-25000">
                <a:solidFill>
                  <a:srgbClr val="FF8C38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  <a:sym typeface="Symbol" pitchFamily="18" charset="2"/>
              </a:rPr>
              <a:t> </a:t>
            </a:r>
            <a:r>
              <a:rPr lang="en-US" sz="2000" b="0">
                <a:solidFill>
                  <a:srgbClr val="FF8C38"/>
                </a:solidFill>
                <a:latin typeface="Sylfaen" pitchFamily="18" charset="0"/>
                <a:ea typeface="ＭＳ Ｐゴシック" pitchFamily="-84" charset="-128"/>
                <a:cs typeface="ＭＳ Ｐゴシック" pitchFamily="-84" charset="-128"/>
              </a:rPr>
              <a:t>system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" y="2667000"/>
            <a:ext cx="3746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aseline="-10000">
                <a:cs typeface="Arial" charset="0"/>
              </a:rPr>
              <a:t>→</a:t>
            </a:r>
          </a:p>
          <a:p>
            <a:r>
              <a:rPr lang="en-US" sz="22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259632" y="3068960"/>
            <a:ext cx="762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aseline="-10000" dirty="0">
                <a:cs typeface="Arial" charset="0"/>
              </a:rPr>
              <a:t>→</a:t>
            </a:r>
          </a:p>
          <a:p>
            <a:r>
              <a:rPr lang="en-US" sz="2200" dirty="0">
                <a:latin typeface="Arial" charset="0"/>
                <a:cs typeface="Arial" charset="0"/>
              </a:rPr>
              <a:t>B</a:t>
            </a:r>
            <a:r>
              <a:rPr lang="en-US" sz="2200" b="0" i="1" baseline="-25000" dirty="0">
                <a:latin typeface="Arial" charset="0"/>
                <a:cs typeface="Arial" charset="0"/>
              </a:rPr>
              <a:t>lab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339752" y="3421434"/>
            <a:ext cx="609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aseline="-10000" dirty="0" smtClean="0">
                <a:cs typeface="Arial" charset="0"/>
              </a:rPr>
              <a:t>→</a:t>
            </a:r>
            <a:endParaRPr lang="en-US" sz="2200" baseline="-10000" dirty="0">
              <a:cs typeface="Arial" charset="0"/>
            </a:endParaRPr>
          </a:p>
          <a:p>
            <a:r>
              <a:rPr lang="en-US" sz="2200" b="0" i="1" dirty="0" err="1" smtClean="0">
                <a:latin typeface="Arial"/>
                <a:cs typeface="Arial" charset="0"/>
              </a:rPr>
              <a:t>r</a:t>
            </a:r>
            <a:r>
              <a:rPr lang="en-US" sz="2200" b="0" i="1" baseline="-25000" dirty="0" err="1" smtClean="0">
                <a:latin typeface="Arial" charset="0"/>
                <a:cs typeface="Arial" charset="0"/>
              </a:rPr>
              <a:t>A</a:t>
            </a:r>
            <a:endParaRPr lang="en-US" sz="2200" b="0" i="1" baseline="-25000" dirty="0">
              <a:latin typeface="Arial" charset="0"/>
              <a:cs typeface="Arial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743200" y="4648200"/>
            <a:ext cx="609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aseline="-16000">
                <a:cs typeface="Arial" charset="0"/>
              </a:rPr>
              <a:t>→</a:t>
            </a:r>
          </a:p>
          <a:p>
            <a:r>
              <a:rPr lang="en-US" sz="2200">
                <a:latin typeface="Arial" charset="0"/>
                <a:cs typeface="Arial" charset="0"/>
              </a:rPr>
              <a:t>p</a:t>
            </a:r>
            <a:r>
              <a:rPr lang="en-US" sz="2200" b="0" i="1" baseline="-25000">
                <a:latin typeface="Arial" charset="0"/>
                <a:cs typeface="Arial" charset="0"/>
              </a:rPr>
              <a:t>A</a:t>
            </a: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8575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041525" y="4198938"/>
            <a:ext cx="10812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Symbol" pitchFamily="18" charset="2"/>
              </a:rPr>
              <a:t>A</a:t>
            </a:r>
            <a:r>
              <a:rPr lang="en-US" sz="1400" b="0" baseline="-25000" dirty="0" smtClean="0">
                <a:latin typeface="Symbol" pitchFamily="18" charset="2"/>
              </a:rPr>
              <a:t>2p</a:t>
            </a:r>
            <a:r>
              <a:rPr lang="en-US" sz="1400" b="0" dirty="0" smtClean="0">
                <a:latin typeface="Symbol" pitchFamily="18" charset="2"/>
              </a:rPr>
              <a:t>, </a:t>
            </a:r>
            <a:r>
              <a:rPr lang="en-US" sz="1400" b="0" i="1" dirty="0" smtClean="0">
                <a:latin typeface="Symbol" pitchFamily="18" charset="2"/>
              </a:rPr>
              <a:t>b</a:t>
            </a:r>
            <a:r>
              <a:rPr lang="en-US" sz="1400" b="0" dirty="0" smtClean="0">
                <a:latin typeface="Symbol" pitchFamily="18" charset="2"/>
              </a:rPr>
              <a:t> </a:t>
            </a:r>
            <a:r>
              <a:rPr lang="en-US" sz="1400" b="0" dirty="0">
                <a:latin typeface="Symbol" pitchFamily="18" charset="2"/>
              </a:rPr>
              <a:t>= </a:t>
            </a:r>
            <a:r>
              <a:rPr lang="en-US" sz="1400" b="0" i="1" dirty="0">
                <a:latin typeface="Arial" charset="0"/>
              </a:rPr>
              <a:t>v/c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962400" y="3429000"/>
            <a:ext cx="762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aseline="-10000">
                <a:solidFill>
                  <a:srgbClr val="21065C"/>
                </a:solidFill>
                <a:cs typeface="Arial" charset="0"/>
              </a:rPr>
              <a:t>→</a:t>
            </a:r>
          </a:p>
          <a:p>
            <a:r>
              <a:rPr lang="en-US" sz="2200">
                <a:solidFill>
                  <a:srgbClr val="21065C"/>
                </a:solidFill>
                <a:latin typeface="Arial" charset="0"/>
                <a:cs typeface="Arial" charset="0"/>
              </a:rPr>
              <a:t>B</a:t>
            </a:r>
            <a:r>
              <a:rPr lang="en-US" sz="2200" b="0" i="1" baseline="-25000">
                <a:solidFill>
                  <a:srgbClr val="21065C"/>
                </a:solidFill>
                <a:latin typeface="Arial" charset="0"/>
                <a:cs typeface="Arial" charset="0"/>
              </a:rPr>
              <a:t>lab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962400" y="4267200"/>
            <a:ext cx="3746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aseline="-10000">
                <a:solidFill>
                  <a:srgbClr val="21065C"/>
                </a:solidFill>
                <a:cs typeface="Arial" charset="0"/>
              </a:rPr>
              <a:t>→</a:t>
            </a:r>
          </a:p>
          <a:p>
            <a:r>
              <a:rPr lang="en-US" sz="2200">
                <a:solidFill>
                  <a:srgbClr val="21065C"/>
                </a:solidFill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962400" y="2362200"/>
            <a:ext cx="609600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aseline="-10000" dirty="0" smtClean="0">
                <a:solidFill>
                  <a:srgbClr val="21065C"/>
                </a:solidFill>
                <a:cs typeface="Arial" charset="0"/>
              </a:rPr>
              <a:t>→</a:t>
            </a:r>
            <a:endParaRPr lang="en-US" sz="2200" baseline="-10000" dirty="0">
              <a:solidFill>
                <a:srgbClr val="21065C"/>
              </a:solidFill>
              <a:cs typeface="Arial" charset="0"/>
            </a:endParaRPr>
          </a:p>
          <a:p>
            <a:r>
              <a:rPr lang="en-US" sz="2200" b="0" i="1" dirty="0" err="1" smtClean="0">
                <a:solidFill>
                  <a:srgbClr val="21065C"/>
                </a:solidFill>
                <a:latin typeface="Arial"/>
                <a:cs typeface="Arial" charset="0"/>
              </a:rPr>
              <a:t>r</a:t>
            </a:r>
            <a:r>
              <a:rPr lang="en-US" sz="2200" b="0" i="1" baseline="-25000" dirty="0" err="1" smtClean="0">
                <a:solidFill>
                  <a:srgbClr val="21065C"/>
                </a:solidFill>
                <a:latin typeface="Arial"/>
                <a:cs typeface="Arial" charset="0"/>
              </a:rPr>
              <a:t>A</a:t>
            </a:r>
            <a:endParaRPr lang="en-US" sz="2200" b="0" i="1" baseline="-25000" dirty="0">
              <a:solidFill>
                <a:srgbClr val="21065C"/>
              </a:solidFill>
              <a:latin typeface="Arial"/>
              <a:cs typeface="Arial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000">
                <a:solidFill>
                  <a:srgbClr val="761E3D"/>
                </a:solidFill>
                <a:latin typeface="Sylfaen" pitchFamily="18" charset="0"/>
              </a:rPr>
              <a:t>Lamb shift measurement with external magnetic field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124200" y="5257800"/>
            <a:ext cx="2895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21065C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2200" baseline="-22000">
                <a:solidFill>
                  <a:srgbClr val="21065C"/>
                </a:solidFill>
                <a:cs typeface="Arial" charset="0"/>
              </a:rPr>
              <a:t>→</a:t>
            </a:r>
          </a:p>
          <a:p>
            <a:r>
              <a:rPr lang="en-US" sz="2300" b="0">
                <a:solidFill>
                  <a:srgbClr val="21065C"/>
                </a:solidFill>
                <a:latin typeface="Arial" charset="0"/>
                <a:cs typeface="Arial" charset="0"/>
              </a:rPr>
              <a:t>|</a:t>
            </a:r>
            <a:r>
              <a:rPr lang="en-US" sz="2200" b="0">
                <a:solidFill>
                  <a:srgbClr val="21065C"/>
                </a:solidFill>
                <a:latin typeface="Arial" charset="0"/>
                <a:cs typeface="Arial" charset="0"/>
              </a:rPr>
              <a:t> </a:t>
            </a:r>
            <a:r>
              <a:rPr lang="en-US" sz="2200">
                <a:solidFill>
                  <a:srgbClr val="21065C"/>
                </a:solidFill>
                <a:latin typeface="Arial" charset="0"/>
                <a:cs typeface="Arial" charset="0"/>
              </a:rPr>
              <a:t>E </a:t>
            </a:r>
            <a:r>
              <a:rPr lang="en-US" sz="2300" b="0">
                <a:solidFill>
                  <a:srgbClr val="21065C"/>
                </a:solidFill>
                <a:latin typeface="Calibri" pitchFamily="34" charset="0"/>
                <a:cs typeface="Arial" charset="0"/>
              </a:rPr>
              <a:t>|</a:t>
            </a:r>
            <a:r>
              <a:rPr lang="en-US" sz="2200" b="0">
                <a:solidFill>
                  <a:srgbClr val="21065C"/>
                </a:solidFill>
                <a:latin typeface="Calibri" pitchFamily="34" charset="0"/>
                <a:cs typeface="Arial" charset="0"/>
              </a:rPr>
              <a:t> = </a:t>
            </a:r>
            <a:r>
              <a:rPr lang="en-US" b="0" i="1">
                <a:solidFill>
                  <a:srgbClr val="21065C"/>
                </a:solidFill>
                <a:latin typeface="Symbol" pitchFamily="18" charset="2"/>
                <a:cs typeface="Arial" charset="0"/>
              </a:rPr>
              <a:t>bg</a:t>
            </a:r>
            <a:r>
              <a:rPr lang="en-US" b="0">
                <a:solidFill>
                  <a:srgbClr val="21065C"/>
                </a:solidFill>
                <a:latin typeface="Symbol" pitchFamily="18" charset="2"/>
                <a:cs typeface="Arial" charset="0"/>
              </a:rPr>
              <a:t> </a:t>
            </a:r>
            <a:r>
              <a:rPr lang="en-US" sz="2200">
                <a:solidFill>
                  <a:srgbClr val="21065C"/>
                </a:solidFill>
                <a:latin typeface="Arial" charset="0"/>
                <a:cs typeface="Arial" charset="0"/>
              </a:rPr>
              <a:t>B</a:t>
            </a:r>
            <a:r>
              <a:rPr lang="en-US" sz="2200" b="0" i="1" baseline="-25000">
                <a:solidFill>
                  <a:srgbClr val="21065C"/>
                </a:solidFill>
                <a:latin typeface="Arial" charset="0"/>
                <a:cs typeface="Arial" charset="0"/>
              </a:rPr>
              <a:t>lab</a:t>
            </a:r>
            <a:r>
              <a:rPr lang="en-US" sz="2200" b="0" i="1">
                <a:solidFill>
                  <a:srgbClr val="21065C"/>
                </a:solidFill>
                <a:latin typeface="Arial" charset="0"/>
                <a:cs typeface="Arial" charset="0"/>
              </a:rPr>
              <a:t>≈ </a:t>
            </a:r>
            <a:r>
              <a:rPr lang="en-US" b="0" i="1">
                <a:solidFill>
                  <a:srgbClr val="21065C"/>
                </a:solidFill>
                <a:latin typeface="Symbol" pitchFamily="18" charset="2"/>
                <a:cs typeface="Arial" charset="0"/>
              </a:rPr>
              <a:t>g </a:t>
            </a:r>
            <a:r>
              <a:rPr lang="en-US" sz="2200">
                <a:solidFill>
                  <a:srgbClr val="21065C"/>
                </a:solidFill>
                <a:latin typeface="Arial" charset="0"/>
                <a:cs typeface="Arial" charset="0"/>
              </a:rPr>
              <a:t>B</a:t>
            </a:r>
            <a:r>
              <a:rPr lang="en-US" sz="2200" b="0" i="1" baseline="-25000">
                <a:solidFill>
                  <a:srgbClr val="21065C"/>
                </a:solidFill>
                <a:latin typeface="Arial" charset="0"/>
                <a:cs typeface="Arial" charset="0"/>
              </a:rPr>
              <a:t>lab</a:t>
            </a:r>
            <a:endParaRPr lang="en-US" sz="2200" b="0">
              <a:solidFill>
                <a:srgbClr val="21065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914400" y="685800"/>
            <a:ext cx="556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CE6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i="1">
                <a:solidFill>
                  <a:srgbClr val="F13F07"/>
                </a:solidFill>
                <a:latin typeface="Sylfaen" pitchFamily="18" charset="0"/>
                <a:ea typeface="ＭＳ Ｐゴシック" pitchFamily="-84" charset="-128"/>
              </a:rPr>
              <a:t>L. Nemenov, V. Ovsiannikov, Physics Letters B 514 (2001) 247</a:t>
            </a:r>
            <a:endParaRPr lang="en-US" sz="1600" i="1">
              <a:solidFill>
                <a:srgbClr val="F13F07"/>
              </a:solidFill>
              <a:ea typeface="ＭＳ Ｐゴシック" pitchFamily="-84" charset="-128"/>
            </a:endParaRP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3048000" y="5410200"/>
            <a:ext cx="2819400" cy="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3048000" y="5410200"/>
            <a:ext cx="0" cy="76200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3048000" y="6172200"/>
            <a:ext cx="2819400" cy="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5867400" y="5410200"/>
            <a:ext cx="0" cy="76200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000">
                <a:solidFill>
                  <a:srgbClr val="761E3D"/>
                </a:solidFill>
                <a:latin typeface="Sylfaen" pitchFamily="18" charset="0"/>
              </a:rPr>
              <a:t>Resonant enhancement of the annihilation rate of A</a:t>
            </a:r>
            <a:r>
              <a:rPr lang="en-US" sz="3000" baseline="-25000">
                <a:solidFill>
                  <a:srgbClr val="761E3D"/>
                </a:solidFill>
                <a:latin typeface="Symbol" pitchFamily="18" charset="2"/>
              </a:rPr>
              <a:t>2p</a:t>
            </a:r>
            <a:r>
              <a:rPr lang="en-US" sz="3000">
                <a:solidFill>
                  <a:srgbClr val="761E3D"/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914400" y="685800"/>
            <a:ext cx="609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CE6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i="1">
                <a:solidFill>
                  <a:srgbClr val="F13F07"/>
                </a:solidFill>
                <a:latin typeface="Sylfaen" pitchFamily="18" charset="0"/>
                <a:ea typeface="ＭＳ Ｐゴシック" pitchFamily="-84" charset="-128"/>
              </a:rPr>
              <a:t>L. Nemenov, V. Ovsiannikov, E. Tchaplyguine, Nucl. Phys. (2002)</a:t>
            </a:r>
            <a:endParaRPr lang="en-US" sz="1600" i="1">
              <a:solidFill>
                <a:srgbClr val="F13F07"/>
              </a:solidFill>
              <a:ea typeface="ＭＳ Ｐゴシック" pitchFamily="-84" charset="-128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6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761E3D"/>
                </a:solidFill>
                <a:latin typeface="Sylfaen" pitchFamily="18" charset="0"/>
              </a:rPr>
              <a:t>Method for observing long-lived A</a:t>
            </a:r>
            <a:r>
              <a:rPr lang="en-US" sz="2800" baseline="-25000">
                <a:solidFill>
                  <a:srgbClr val="761E3D"/>
                </a:solidFill>
                <a:latin typeface="Sylfaen" pitchFamily="18" charset="0"/>
              </a:rPr>
              <a:t>2</a:t>
            </a:r>
            <a:r>
              <a:rPr lang="en-US" sz="2800" baseline="-250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2800">
                <a:solidFill>
                  <a:srgbClr val="761E3D"/>
                </a:solidFill>
                <a:latin typeface="Sylfaen" pitchFamily="18" charset="0"/>
              </a:rPr>
              <a:t> with breakup Pt foil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90678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56525" y="1209675"/>
            <a:ext cx="625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1D0260"/>
                </a:solidFill>
                <a:latin typeface="Sylfaen" pitchFamily="18" charset="0"/>
              </a:rPr>
              <a:t>Q</a:t>
            </a:r>
            <a:r>
              <a:rPr lang="en-US" sz="2800" b="0" baseline="-25000">
                <a:solidFill>
                  <a:srgbClr val="1D0260"/>
                </a:solidFill>
                <a:latin typeface="Sylfaen" pitchFamily="18" charset="0"/>
              </a:rPr>
              <a:t>Y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800" y="6350000"/>
            <a:ext cx="8534400" cy="4667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0" i="1">
                <a:solidFill>
                  <a:srgbClr val="1D0260"/>
                </a:solidFill>
                <a:latin typeface="Sylfaen" pitchFamily="18" charset="0"/>
              </a:rPr>
              <a:t>l(2p) = 5.7 cm, l(3p) = 19 cm, l(4p) = 44 cm, l(5p) = 87 cm</a:t>
            </a:r>
            <a:endParaRPr lang="en-US" b="0" i="1" baseline="-25000">
              <a:solidFill>
                <a:srgbClr val="1D0260"/>
              </a:solidFill>
              <a:latin typeface="Sylfae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372200" y="5229200"/>
            <a:ext cx="288032" cy="3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252179" y="5575280"/>
            <a:ext cx="648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Resonant enhancement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24376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Resonant method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16825" cy="5105400"/>
          </a:xfrm>
          <a:prstGeom prst="rect">
            <a:avLst/>
          </a:prstGeom>
          <a:solidFill>
            <a:srgbClr val="D8F8AE"/>
          </a:solidFill>
          <a:ln w="9360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81525" cy="2841625"/>
          </a:xfrm>
          <a:prstGeom prst="rect">
            <a:avLst/>
          </a:prstGeom>
          <a:solidFill>
            <a:srgbClr val="FCD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334000" y="2590800"/>
            <a:ext cx="381000" cy="3810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334000" y="3048000"/>
            <a:ext cx="457200" cy="1524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72200" y="2438400"/>
            <a:ext cx="381000" cy="3810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7086600" y="2209800"/>
            <a:ext cx="381000" cy="3810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7848600" y="2057400"/>
            <a:ext cx="304800" cy="3048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172200" y="2819400"/>
            <a:ext cx="457200" cy="1524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7086600" y="2590800"/>
            <a:ext cx="457200" cy="1524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7924800" y="2514600"/>
            <a:ext cx="304800" cy="762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562600" y="22098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324600" y="20574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162800" y="19050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0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486400" y="31242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0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28956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0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239000" y="26670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0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924800" y="2514600"/>
            <a:ext cx="38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-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848600" y="17526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pitchFamily="18" charset="0"/>
              </a:rPr>
              <a:t>+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581400" y="2403475"/>
            <a:ext cx="1533525" cy="376238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i="1">
                <a:solidFill>
                  <a:srgbClr val="21065C"/>
                </a:solidFill>
                <a:latin typeface="Sylfaen" pitchFamily="18" charset="0"/>
              </a:rPr>
              <a:t>A</a:t>
            </a:r>
            <a:r>
              <a:rPr lang="en-US" sz="1800" b="0">
                <a:solidFill>
                  <a:srgbClr val="21065C"/>
                </a:solidFill>
                <a:latin typeface="Sylfaen" pitchFamily="18" charset="0"/>
              </a:rPr>
              <a:t>*</a:t>
            </a:r>
            <a:r>
              <a:rPr lang="en-US" sz="1800" b="0" i="1" baseline="-25000">
                <a:solidFill>
                  <a:srgbClr val="21065C"/>
                </a:solidFill>
                <a:latin typeface="Sylfaen" pitchFamily="18" charset="0"/>
              </a:rPr>
              <a:t>2</a:t>
            </a:r>
            <a:r>
              <a:rPr lang="en-US" sz="1800" b="0" i="1" baseline="-25000">
                <a:solidFill>
                  <a:srgbClr val="21065C"/>
                </a:solidFill>
                <a:latin typeface="Symbol" pitchFamily="18" charset="2"/>
              </a:rPr>
              <a:t>p</a:t>
            </a:r>
            <a:r>
              <a:rPr lang="en-US" sz="1800" b="0" i="1">
                <a:solidFill>
                  <a:srgbClr val="21065C"/>
                </a:solidFill>
                <a:latin typeface="Symbol" pitchFamily="18" charset="2"/>
              </a:rPr>
              <a:t> </a:t>
            </a:r>
            <a:r>
              <a:rPr lang="en-US" sz="1800" b="0" i="1">
                <a:solidFill>
                  <a:srgbClr val="21065C"/>
                </a:solidFill>
                <a:latin typeface="Sylfaen" pitchFamily="18" charset="0"/>
              </a:rPr>
              <a:t>A</a:t>
            </a:r>
            <a:r>
              <a:rPr lang="en-US" sz="1800" b="0">
                <a:solidFill>
                  <a:srgbClr val="21065C"/>
                </a:solidFill>
                <a:latin typeface="Sylfaen" pitchFamily="18" charset="0"/>
              </a:rPr>
              <a:t>*</a:t>
            </a:r>
            <a:r>
              <a:rPr lang="en-US" sz="1800" b="0" i="1" baseline="-25000">
                <a:solidFill>
                  <a:srgbClr val="21065C"/>
                </a:solidFill>
                <a:latin typeface="Symbol" pitchFamily="18" charset="2"/>
              </a:rPr>
              <a:t>pm</a:t>
            </a:r>
            <a:r>
              <a:rPr lang="en-US" sz="1800" b="0" i="1">
                <a:solidFill>
                  <a:srgbClr val="21065C"/>
                </a:solidFill>
                <a:latin typeface="Symbol" pitchFamily="18" charset="2"/>
              </a:rPr>
              <a:t> </a:t>
            </a:r>
            <a:r>
              <a:rPr lang="en-US" sz="1800" b="0" i="1">
                <a:solidFill>
                  <a:srgbClr val="21065C"/>
                </a:solidFill>
                <a:latin typeface="Sylfaen" pitchFamily="18" charset="0"/>
              </a:rPr>
              <a:t>A</a:t>
            </a:r>
            <a:r>
              <a:rPr lang="en-US" sz="1800" b="0">
                <a:solidFill>
                  <a:srgbClr val="21065C"/>
                </a:solidFill>
                <a:latin typeface="Sylfaen" pitchFamily="18" charset="0"/>
              </a:rPr>
              <a:t>*</a:t>
            </a:r>
            <a:r>
              <a:rPr lang="en-US" sz="1800" b="0" i="1" baseline="-25000">
                <a:solidFill>
                  <a:srgbClr val="21065C"/>
                </a:solidFill>
                <a:latin typeface="Symbol" pitchFamily="18" charset="2"/>
              </a:rPr>
              <a:t>pK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971800" y="3657600"/>
            <a:ext cx="1411288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i="1">
                <a:solidFill>
                  <a:srgbClr val="21065C"/>
                </a:solidFill>
                <a:latin typeface="Sylfaen" pitchFamily="18" charset="0"/>
              </a:rPr>
              <a:t>Charged secondary</a:t>
            </a:r>
            <a:endParaRPr lang="en-US" sz="1200" b="0" i="1" baseline="-25000">
              <a:solidFill>
                <a:srgbClr val="21065C"/>
              </a:solidFill>
              <a:latin typeface="Symbol" pitchFamily="18" charset="2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572000" y="3429000"/>
            <a:ext cx="1016000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i="1">
                <a:solidFill>
                  <a:srgbClr val="21065C"/>
                </a:solidFill>
                <a:latin typeface="Sylfaen" pitchFamily="18" charset="0"/>
              </a:rPr>
              <a:t>Proton beam</a:t>
            </a:r>
            <a:endParaRPr lang="en-US" sz="1200" b="0" i="1" baseline="-25000">
              <a:solidFill>
                <a:srgbClr val="21065C"/>
              </a:solidFill>
              <a:latin typeface="Symbol" pitchFamily="18" charset="2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562600" y="1600200"/>
            <a:ext cx="890588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i="1">
                <a:solidFill>
                  <a:srgbClr val="21065C"/>
                </a:solidFill>
                <a:latin typeface="Sylfaen" pitchFamily="18" charset="0"/>
              </a:rPr>
              <a:t>Resonators</a:t>
            </a:r>
            <a:endParaRPr lang="en-US" sz="1200" b="0" i="1" baseline="-25000">
              <a:solidFill>
                <a:srgbClr val="21065C"/>
              </a:solidFill>
              <a:latin typeface="Symbol" pitchFamily="18" charset="2"/>
            </a:endParaRP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4495800" y="2781300"/>
            <a:ext cx="152400" cy="419100"/>
          </a:xfrm>
          <a:custGeom>
            <a:avLst/>
            <a:gdLst>
              <a:gd name="T0" fmla="*/ 104 w 104"/>
              <a:gd name="T1" fmla="*/ 0 h 240"/>
              <a:gd name="T2" fmla="*/ 8 w 104"/>
              <a:gd name="T3" fmla="*/ 96 h 240"/>
              <a:gd name="T4" fmla="*/ 56 w 104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104" y="0"/>
                </a:moveTo>
                <a:cubicBezTo>
                  <a:pt x="60" y="28"/>
                  <a:pt x="16" y="56"/>
                  <a:pt x="8" y="96"/>
                </a:cubicBezTo>
                <a:cubicBezTo>
                  <a:pt x="0" y="136"/>
                  <a:pt x="48" y="216"/>
                  <a:pt x="56" y="24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3492500" y="3505200"/>
            <a:ext cx="88900" cy="152400"/>
          </a:xfrm>
          <a:custGeom>
            <a:avLst/>
            <a:gdLst>
              <a:gd name="T0" fmla="*/ 8 w 56"/>
              <a:gd name="T1" fmla="*/ 96 h 96"/>
              <a:gd name="T2" fmla="*/ 8 w 56"/>
              <a:gd name="T3" fmla="*/ 48 h 96"/>
              <a:gd name="T4" fmla="*/ 56 w 56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96">
                <a:moveTo>
                  <a:pt x="8" y="96"/>
                </a:moveTo>
                <a:cubicBezTo>
                  <a:pt x="4" y="80"/>
                  <a:pt x="0" y="64"/>
                  <a:pt x="8" y="48"/>
                </a:cubicBezTo>
                <a:cubicBezTo>
                  <a:pt x="16" y="32"/>
                  <a:pt x="48" y="8"/>
                  <a:pt x="56" y="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4724400" y="32004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48 h 144"/>
              <a:gd name="T4" fmla="*/ 48 w 56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44">
                <a:moveTo>
                  <a:pt x="0" y="144"/>
                </a:moveTo>
                <a:cubicBezTo>
                  <a:pt x="20" y="108"/>
                  <a:pt x="40" y="72"/>
                  <a:pt x="48" y="48"/>
                </a:cubicBezTo>
                <a:cubicBezTo>
                  <a:pt x="56" y="24"/>
                  <a:pt x="52" y="12"/>
                  <a:pt x="48" y="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5105400" y="1887538"/>
            <a:ext cx="533400" cy="1008062"/>
          </a:xfrm>
          <a:custGeom>
            <a:avLst/>
            <a:gdLst>
              <a:gd name="T0" fmla="*/ 336 w 336"/>
              <a:gd name="T1" fmla="*/ 0 h 576"/>
              <a:gd name="T2" fmla="*/ 48 w 336"/>
              <a:gd name="T3" fmla="*/ 288 h 576"/>
              <a:gd name="T4" fmla="*/ 48 w 336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576">
                <a:moveTo>
                  <a:pt x="336" y="0"/>
                </a:moveTo>
                <a:cubicBezTo>
                  <a:pt x="216" y="96"/>
                  <a:pt x="96" y="192"/>
                  <a:pt x="48" y="288"/>
                </a:cubicBezTo>
                <a:cubicBezTo>
                  <a:pt x="0" y="384"/>
                  <a:pt x="48" y="528"/>
                  <a:pt x="48" y="576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6019800" y="1884363"/>
            <a:ext cx="76200" cy="782637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24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cubicBezTo>
                  <a:pt x="24" y="80"/>
                  <a:pt x="48" y="160"/>
                  <a:pt x="48" y="240"/>
                </a:cubicBezTo>
                <a:cubicBezTo>
                  <a:pt x="48" y="320"/>
                  <a:pt x="24" y="400"/>
                  <a:pt x="0" y="48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6381750" y="1884363"/>
            <a:ext cx="742950" cy="630237"/>
          </a:xfrm>
          <a:custGeom>
            <a:avLst/>
            <a:gdLst>
              <a:gd name="T0" fmla="*/ 0 w 456"/>
              <a:gd name="T1" fmla="*/ 0 h 384"/>
              <a:gd name="T2" fmla="*/ 384 w 456"/>
              <a:gd name="T3" fmla="*/ 144 h 384"/>
              <a:gd name="T4" fmla="*/ 432 w 456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6" h="384">
                <a:moveTo>
                  <a:pt x="0" y="0"/>
                </a:moveTo>
                <a:cubicBezTo>
                  <a:pt x="156" y="40"/>
                  <a:pt x="312" y="80"/>
                  <a:pt x="384" y="144"/>
                </a:cubicBezTo>
                <a:cubicBezTo>
                  <a:pt x="456" y="208"/>
                  <a:pt x="424" y="344"/>
                  <a:pt x="432" y="384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0292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21065C"/>
                </a:solidFill>
                <a:latin typeface="Symbol" pitchFamily="18" charset="2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pitchFamily="18" charset="0"/>
              </a:rPr>
              <a:t>res1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9436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21065C"/>
                </a:solidFill>
                <a:latin typeface="Symbol" pitchFamily="18" charset="2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pitchFamily="18" charset="0"/>
              </a:rPr>
              <a:t>res2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68580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21065C"/>
                </a:solidFill>
                <a:latin typeface="Symbol" pitchFamily="18" charset="2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pitchFamily="18" charset="0"/>
              </a:rPr>
              <a:t>res3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77724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21065C"/>
                </a:solidFill>
                <a:latin typeface="Symbol" pitchFamily="18" charset="2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pitchFamily="18" charset="0"/>
              </a:rPr>
              <a:t>res4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7315200" y="3124200"/>
            <a:ext cx="585788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i="1">
                <a:solidFill>
                  <a:srgbClr val="21065C"/>
                </a:solidFill>
                <a:latin typeface="Sylfaen" pitchFamily="18" charset="0"/>
              </a:rPr>
              <a:t>Pt foil</a:t>
            </a:r>
            <a:endParaRPr lang="en-US" sz="1200" b="0" i="1" baseline="-25000">
              <a:solidFill>
                <a:srgbClr val="21065C"/>
              </a:solidFill>
              <a:latin typeface="Symbol" pitchFamily="18" charset="2"/>
            </a:endParaRPr>
          </a:p>
        </p:txBody>
      </p:sp>
      <p:sp>
        <p:nvSpPr>
          <p:cNvPr id="19496" name="Freeform 40"/>
          <p:cNvSpPr>
            <a:spLocks/>
          </p:cNvSpPr>
          <p:nvPr/>
        </p:nvSpPr>
        <p:spPr bwMode="auto">
          <a:xfrm>
            <a:off x="7772400" y="2551113"/>
            <a:ext cx="101600" cy="573087"/>
          </a:xfrm>
          <a:custGeom>
            <a:avLst/>
            <a:gdLst>
              <a:gd name="T0" fmla="*/ 112 w 112"/>
              <a:gd name="T1" fmla="*/ 384 h 384"/>
              <a:gd name="T2" fmla="*/ 16 w 112"/>
              <a:gd name="T3" fmla="*/ 240 h 384"/>
              <a:gd name="T4" fmla="*/ 16 w 112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384">
                <a:moveTo>
                  <a:pt x="112" y="384"/>
                </a:moveTo>
                <a:cubicBezTo>
                  <a:pt x="72" y="344"/>
                  <a:pt x="32" y="304"/>
                  <a:pt x="16" y="240"/>
                </a:cubicBezTo>
                <a:cubicBezTo>
                  <a:pt x="0" y="176"/>
                  <a:pt x="16" y="40"/>
                  <a:pt x="16" y="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Published results on </a:t>
            </a:r>
            <a:r>
              <a:rPr lang="en-US" sz="2800" dirty="0" err="1">
                <a:solidFill>
                  <a:srgbClr val="761E3D"/>
                </a:solidFill>
                <a:latin typeface="Symbol" pitchFamily="18" charset="2"/>
              </a:rPr>
              <a:t>pp</a:t>
            </a:r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 atom: lifetime </a:t>
            </a:r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&amp;</a:t>
            </a:r>
            <a:r>
              <a:rPr lang="en-US" sz="2800" dirty="0" smtClean="0">
                <a:solidFill>
                  <a:srgbClr val="761E3D"/>
                </a:solidFill>
                <a:latin typeface="Sylfaen" pitchFamily="18" charset="0"/>
              </a:rPr>
              <a:t> </a:t>
            </a:r>
            <a:r>
              <a:rPr lang="en-US" sz="2800" dirty="0">
                <a:solidFill>
                  <a:srgbClr val="761E3D"/>
                </a:solidFill>
                <a:latin typeface="Sylfaen" pitchFamily="18" charset="0"/>
              </a:rPr>
              <a:t>scattering length</a:t>
            </a:r>
          </a:p>
        </p:txBody>
      </p:sp>
      <p:sp>
        <p:nvSpPr>
          <p:cNvPr id="49158" name="タイトル 1"/>
          <p:cNvSpPr>
            <a:spLocks/>
          </p:cNvSpPr>
          <p:nvPr/>
        </p:nvSpPr>
        <p:spPr bwMode="auto">
          <a:xfrm>
            <a:off x="4876800" y="34290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kumimoji="1" lang="en-US" altLang="ja-JP" sz="1400" b="0">
                <a:solidFill>
                  <a:srgbClr val="1D0260"/>
                </a:solidFill>
                <a:latin typeface="Sylfaen" pitchFamily="18" charset="0"/>
                <a:ea typeface="ＭＳ Ｐゴシック" pitchFamily="-84" charset="-128"/>
              </a:rPr>
              <a:t>* theoretical uncertainty included in systematic error</a:t>
            </a:r>
          </a:p>
        </p:txBody>
      </p:sp>
      <p:graphicFrame>
        <p:nvGraphicFramePr>
          <p:cNvPr id="49263" name="Group 111"/>
          <p:cNvGraphicFramePr>
            <a:graphicFrameLocks noGrp="1"/>
          </p:cNvGraphicFramePr>
          <p:nvPr/>
        </p:nvGraphicFramePr>
        <p:xfrm>
          <a:off x="0" y="1143000"/>
          <a:ext cx="9144000" cy="2209800"/>
        </p:xfrm>
        <a:graphic>
          <a:graphicData uri="http://schemas.openxmlformats.org/drawingml/2006/table">
            <a:tbl>
              <a:tblPr/>
              <a:tblGrid>
                <a:gridCol w="1122363"/>
                <a:gridCol w="2968625"/>
                <a:gridCol w="3452812"/>
                <a:gridCol w="1600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DIRAC data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F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1s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 (10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-15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value            stat       syst  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theo*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   tot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|a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-a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|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value                stat          syst  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theo*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      tot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PL B 619 (2005) 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2001-03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PL B 704 (2011) 24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224" name="Object 72"/>
          <p:cNvGraphicFramePr>
            <a:graphicFrameLocks noChangeAspect="1"/>
          </p:cNvGraphicFramePr>
          <p:nvPr/>
        </p:nvGraphicFramePr>
        <p:xfrm>
          <a:off x="1295400" y="2209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7" name="Equation" r:id="rId4" imgW="317160" imgH="177480" progId="Equation.3">
                  <p:embed/>
                </p:oleObj>
              </mc:Choice>
              <mc:Fallback>
                <p:oleObj name="Equation" r:id="rId4" imgW="317160" imgH="17748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5" name="Object 73"/>
          <p:cNvGraphicFramePr>
            <a:graphicFrameLocks noChangeAspect="1"/>
          </p:cNvGraphicFramePr>
          <p:nvPr/>
        </p:nvGraphicFramePr>
        <p:xfrm>
          <a:off x="1981200" y="2209800"/>
          <a:ext cx="5254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8" name="Equation" r:id="rId6" imgW="444240" imgH="444240" progId="Equation.3">
                  <p:embed/>
                </p:oleObj>
              </mc:Choice>
              <mc:Fallback>
                <p:oleObj name="Equation" r:id="rId6" imgW="444240" imgH="4442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5254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6" name="Object 74"/>
          <p:cNvGraphicFramePr>
            <a:graphicFrameLocks noChangeAspect="1"/>
          </p:cNvGraphicFramePr>
          <p:nvPr/>
        </p:nvGraphicFramePr>
        <p:xfrm>
          <a:off x="2590800" y="2209800"/>
          <a:ext cx="5254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9" name="Equation" r:id="rId8" imgW="444240" imgH="444240" progId="Equation.3">
                  <p:embed/>
                </p:oleObj>
              </mc:Choice>
              <mc:Fallback>
                <p:oleObj name="Equation" r:id="rId8" imgW="444240" imgH="44424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5254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7" name="Object 75"/>
          <p:cNvGraphicFramePr>
            <a:graphicFrameLocks noChangeAspect="1"/>
          </p:cNvGraphicFramePr>
          <p:nvPr/>
        </p:nvGraphicFramePr>
        <p:xfrm>
          <a:off x="3352800" y="2133600"/>
          <a:ext cx="700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0" name="Equation" r:id="rId10" imgW="583920" imgH="469800" progId="Equation.3">
                  <p:embed/>
                </p:oleObj>
              </mc:Choice>
              <mc:Fallback>
                <p:oleObj name="Equation" r:id="rId10" imgW="583920" imgH="469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7000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8" name="Object 76"/>
          <p:cNvGraphicFramePr>
            <a:graphicFrameLocks noChangeAspect="1"/>
          </p:cNvGraphicFramePr>
          <p:nvPr/>
        </p:nvGraphicFramePr>
        <p:xfrm>
          <a:off x="3352800" y="2743200"/>
          <a:ext cx="700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1" name="Equation" r:id="rId12" imgW="583920" imgH="469800" progId="Equation.3">
                  <p:embed/>
                </p:oleObj>
              </mc:Choice>
              <mc:Fallback>
                <p:oleObj name="Equation" r:id="rId12" imgW="583920" imgH="4698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3200"/>
                        <a:ext cx="7000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9" name="Object 77"/>
          <p:cNvGraphicFramePr>
            <a:graphicFrameLocks noChangeAspect="1"/>
          </p:cNvGraphicFramePr>
          <p:nvPr/>
        </p:nvGraphicFramePr>
        <p:xfrm>
          <a:off x="2590800" y="2819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2" name="Equation" r:id="rId14" imgW="444240" imgH="444240" progId="Equation.3">
                  <p:embed/>
                </p:oleObj>
              </mc:Choice>
              <mc:Fallback>
                <p:oleObj name="Equation" r:id="rId14" imgW="444240" imgH="44424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19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30" name="Object 78"/>
          <p:cNvGraphicFramePr>
            <a:graphicFrameLocks noChangeAspect="1"/>
          </p:cNvGraphicFramePr>
          <p:nvPr/>
        </p:nvGraphicFramePr>
        <p:xfrm>
          <a:off x="1981200" y="2819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3" name="Equation" r:id="rId16" imgW="444240" imgH="444240" progId="Equation.3">
                  <p:embed/>
                </p:oleObj>
              </mc:Choice>
              <mc:Fallback>
                <p:oleObj name="Equation" r:id="rId16" imgW="444240" imgH="44424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31" name="Object 79"/>
          <p:cNvGraphicFramePr>
            <a:graphicFrameLocks noChangeAspect="1"/>
          </p:cNvGraphicFramePr>
          <p:nvPr/>
        </p:nvGraphicFramePr>
        <p:xfrm>
          <a:off x="1295400" y="2895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4" name="Equation" r:id="rId18" imgW="317160" imgH="177480" progId="Equation.3">
                  <p:embed/>
                </p:oleObj>
              </mc:Choice>
              <mc:Fallback>
                <p:oleObj name="Equation" r:id="rId18" imgW="317160" imgH="1774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42" name="Object 90"/>
          <p:cNvGraphicFramePr>
            <a:graphicFrameLocks noChangeAspect="1"/>
          </p:cNvGraphicFramePr>
          <p:nvPr/>
        </p:nvGraphicFramePr>
        <p:xfrm>
          <a:off x="4114800" y="2209800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5" name="Equation" r:id="rId20" imgW="406080" imgH="177480" progId="Equation.3">
                  <p:embed/>
                </p:oleObj>
              </mc:Choice>
              <mc:Fallback>
                <p:oleObj name="Equation" r:id="rId20" imgW="406080" imgH="17748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812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43" name="Object 91"/>
          <p:cNvGraphicFramePr>
            <a:graphicFrameLocks noChangeAspect="1"/>
          </p:cNvGraphicFramePr>
          <p:nvPr/>
        </p:nvGraphicFramePr>
        <p:xfrm>
          <a:off x="4114800" y="289560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6" name="Equation" r:id="rId22" imgW="482400" imgH="177480" progId="Equation.3">
                  <p:embed/>
                </p:oleObj>
              </mc:Choice>
              <mc:Fallback>
                <p:oleObj name="Equation" r:id="rId22" imgW="482400" imgH="17748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9560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0" name="Object 98"/>
          <p:cNvGraphicFramePr>
            <a:graphicFrameLocks noChangeAspect="1"/>
          </p:cNvGraphicFramePr>
          <p:nvPr/>
        </p:nvGraphicFramePr>
        <p:xfrm>
          <a:off x="5029200" y="2209800"/>
          <a:ext cx="6858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7" name="Equation" r:id="rId24" imgW="520560" imgH="444240" progId="Equation.3">
                  <p:embed/>
                </p:oleObj>
              </mc:Choice>
              <mc:Fallback>
                <p:oleObj name="Equation" r:id="rId24" imgW="520560" imgH="44424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6858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1" name="Object 99"/>
          <p:cNvGraphicFramePr>
            <a:graphicFrameLocks noChangeAspect="1"/>
          </p:cNvGraphicFramePr>
          <p:nvPr/>
        </p:nvGraphicFramePr>
        <p:xfrm>
          <a:off x="5791200" y="2209800"/>
          <a:ext cx="6858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8" name="Equation" r:id="rId26" imgW="520560" imgH="444240" progId="Equation.3">
                  <p:embed/>
                </p:oleObj>
              </mc:Choice>
              <mc:Fallback>
                <p:oleObj name="Equation" r:id="rId26" imgW="520560" imgH="44424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6858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2" name="Object 100"/>
          <p:cNvGraphicFramePr>
            <a:graphicFrameLocks noChangeAspect="1"/>
          </p:cNvGraphicFramePr>
          <p:nvPr/>
        </p:nvGraphicFramePr>
        <p:xfrm>
          <a:off x="6705600" y="2133600"/>
          <a:ext cx="7905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9" name="Equation" r:id="rId28" imgW="660240" imgH="469800" progId="Equation.3">
                  <p:embed/>
                </p:oleObj>
              </mc:Choice>
              <mc:Fallback>
                <p:oleObj name="Equation" r:id="rId28" imgW="660240" imgH="4698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133600"/>
                        <a:ext cx="7905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3" name="Object 101"/>
          <p:cNvGraphicFramePr>
            <a:graphicFrameLocks noChangeAspect="1"/>
          </p:cNvGraphicFramePr>
          <p:nvPr/>
        </p:nvGraphicFramePr>
        <p:xfrm>
          <a:off x="6629400" y="2743200"/>
          <a:ext cx="8810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0" name="Equation" r:id="rId30" imgW="736560" imgH="469800" progId="Equation.3">
                  <p:embed/>
                </p:oleObj>
              </mc:Choice>
              <mc:Fallback>
                <p:oleObj name="Equation" r:id="rId30" imgW="736560" imgH="4698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743200"/>
                        <a:ext cx="8810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4" name="Object 102"/>
          <p:cNvGraphicFramePr>
            <a:graphicFrameLocks noChangeAspect="1"/>
          </p:cNvGraphicFramePr>
          <p:nvPr/>
        </p:nvGraphicFramePr>
        <p:xfrm>
          <a:off x="5834063" y="2819400"/>
          <a:ext cx="7953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1" name="Equation" r:id="rId32" imgW="596880" imgH="444240" progId="Equation.3">
                  <p:embed/>
                </p:oleObj>
              </mc:Choice>
              <mc:Fallback>
                <p:oleObj name="Equation" r:id="rId32" imgW="596880" imgH="44424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2819400"/>
                        <a:ext cx="7953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" name="Object 103"/>
          <p:cNvGraphicFramePr>
            <a:graphicFrameLocks noChangeAspect="1"/>
          </p:cNvGraphicFramePr>
          <p:nvPr/>
        </p:nvGraphicFramePr>
        <p:xfrm>
          <a:off x="5029200" y="2819400"/>
          <a:ext cx="8382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2" name="Equation" r:id="rId34" imgW="609480" imgH="444240" progId="Equation.3">
                  <p:embed/>
                </p:oleObj>
              </mc:Choice>
              <mc:Fallback>
                <p:oleObj name="Equation" r:id="rId34" imgW="609480" imgH="44424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8382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0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60996"/>
              </p:ext>
            </p:extLst>
          </p:nvPr>
        </p:nvGraphicFramePr>
        <p:xfrm>
          <a:off x="0" y="3886200"/>
          <a:ext cx="9144000" cy="2209800"/>
        </p:xfrm>
        <a:graphic>
          <a:graphicData uri="http://schemas.openxmlformats.org/drawingml/2006/table">
            <a:tbl>
              <a:tblPr/>
              <a:tblGrid>
                <a:gridCol w="1043608"/>
                <a:gridCol w="1394792"/>
                <a:gridCol w="5105400"/>
                <a:gridCol w="1600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NA48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F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K-decay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-a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value                  stat                     syst                        theo              tot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2009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K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EPJ C64 (2009) 589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K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e4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&amp;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K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EPJ C70 (2010) 635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289" name="Object 137"/>
          <p:cNvGraphicFramePr>
            <a:graphicFrameLocks noChangeAspect="1"/>
          </p:cNvGraphicFramePr>
          <p:nvPr/>
        </p:nvGraphicFramePr>
        <p:xfrm>
          <a:off x="2514600" y="5029200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3" name="Equation" r:id="rId36" imgW="469800" imgH="177480" progId="Equation.3">
                  <p:embed/>
                </p:oleObj>
              </mc:Choice>
              <mc:Fallback>
                <p:oleObj name="Equation" r:id="rId36" imgW="469800" imgH="177480" progId="Equation.3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29200"/>
                        <a:ext cx="939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0" name="Object 138"/>
          <p:cNvGraphicFramePr>
            <a:graphicFrameLocks noChangeAspect="1"/>
          </p:cNvGraphicFramePr>
          <p:nvPr/>
        </p:nvGraphicFramePr>
        <p:xfrm>
          <a:off x="3505200" y="5029200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4" name="Equation" r:id="rId38" imgW="609480" imgH="177480" progId="Equation.3">
                  <p:embed/>
                </p:oleObj>
              </mc:Choice>
              <mc:Fallback>
                <p:oleObj name="Equation" r:id="rId38" imgW="609480" imgH="17748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0"/>
                        <a:ext cx="1206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1" name="Object 139"/>
          <p:cNvGraphicFramePr>
            <a:graphicFrameLocks noChangeAspect="1"/>
          </p:cNvGraphicFramePr>
          <p:nvPr/>
        </p:nvGraphicFramePr>
        <p:xfrm>
          <a:off x="2514600" y="563880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5" name="Equation" r:id="rId40" imgW="482400" imgH="177480" progId="Equation.3">
                  <p:embed/>
                </p:oleObj>
              </mc:Choice>
              <mc:Fallback>
                <p:oleObj name="Equation" r:id="rId40" imgW="482400" imgH="177480" progId="Equation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63880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2" name="Object 140"/>
          <p:cNvGraphicFramePr>
            <a:graphicFrameLocks noChangeAspect="1"/>
          </p:cNvGraphicFramePr>
          <p:nvPr/>
        </p:nvGraphicFramePr>
        <p:xfrm>
          <a:off x="3505200" y="5638800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6" name="Equation" r:id="rId42" imgW="609480" imgH="177480" progId="Equation.3">
                  <p:embed/>
                </p:oleObj>
              </mc:Choice>
              <mc:Fallback>
                <p:oleObj name="Equation" r:id="rId42" imgW="609480" imgH="17748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638800"/>
                        <a:ext cx="1206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6" name="Object 144"/>
          <p:cNvGraphicFramePr>
            <a:graphicFrameLocks noChangeAspect="1"/>
          </p:cNvGraphicFramePr>
          <p:nvPr/>
        </p:nvGraphicFramePr>
        <p:xfrm>
          <a:off x="4724400" y="5638800"/>
          <a:ext cx="1181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7" name="Equation" r:id="rId44" imgW="596880" imgH="177480" progId="Equation.3">
                  <p:embed/>
                </p:oleObj>
              </mc:Choice>
              <mc:Fallback>
                <p:oleObj name="Equation" r:id="rId44" imgW="596880" imgH="177480" progId="Equation.3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38800"/>
                        <a:ext cx="1181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7" name="Object 145"/>
          <p:cNvGraphicFramePr>
            <a:graphicFrameLocks noChangeAspect="1"/>
          </p:cNvGraphicFramePr>
          <p:nvPr/>
        </p:nvGraphicFramePr>
        <p:xfrm>
          <a:off x="4724400" y="5029200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8" name="Equation" r:id="rId46" imgW="609480" imgH="177480" progId="Equation.3">
                  <p:embed/>
                </p:oleObj>
              </mc:Choice>
              <mc:Fallback>
                <p:oleObj name="Equation" r:id="rId46" imgW="609480" imgH="17748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1206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8" name="Object 146"/>
          <p:cNvGraphicFramePr>
            <a:graphicFrameLocks noChangeAspect="1"/>
          </p:cNvGraphicFramePr>
          <p:nvPr/>
        </p:nvGraphicFramePr>
        <p:xfrm>
          <a:off x="5943600" y="5029200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9" name="Equation" r:id="rId48" imgW="609480" imgH="177480" progId="Equation.3">
                  <p:embed/>
                </p:oleObj>
              </mc:Choice>
              <mc:Fallback>
                <p:oleObj name="Equation" r:id="rId48" imgW="609480" imgH="17748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29200"/>
                        <a:ext cx="1206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A</a:t>
            </a:r>
            <a:r>
              <a:rPr lang="en-US" sz="3600" baseline="-25000">
                <a:solidFill>
                  <a:srgbClr val="761E3D"/>
                </a:solidFill>
                <a:latin typeface="Sylfaen" pitchFamily="18" charset="0"/>
              </a:rPr>
              <a:t>2</a:t>
            </a:r>
            <a:r>
              <a:rPr lang="en-US" sz="3600" baseline="-2500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 lifetime, 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</a:rPr>
              <a:t>t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, in np states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0563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838" name="Group 190"/>
          <p:cNvGraphicFramePr>
            <a:graphicFrameLocks noGrp="1"/>
          </p:cNvGraphicFramePr>
          <p:nvPr/>
        </p:nvGraphicFramePr>
        <p:xfrm>
          <a:off x="5943600" y="2209800"/>
          <a:ext cx="3200400" cy="2895599"/>
        </p:xfrm>
        <a:graphic>
          <a:graphicData uri="http://schemas.openxmlformats.org/drawingml/2006/table">
            <a:tbl>
              <a:tblPr/>
              <a:tblGrid>
                <a:gridCol w="381000"/>
                <a:gridCol w="762000"/>
                <a:gridCol w="838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•10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•10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Decay length 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 in L.S. cm for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=16.1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84.5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46.8*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69.3*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</a:tbl>
          </a:graphicData>
        </a:graphic>
      </p:graphicFrame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315200" y="5181600"/>
            <a:ext cx="171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rgbClr val="1D0260"/>
                </a:solidFill>
                <a:latin typeface="Sylfaen" pitchFamily="18" charset="0"/>
              </a:rPr>
              <a:t>* extrapolated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600" dirty="0">
                <a:solidFill>
                  <a:srgbClr val="761E3D"/>
                </a:solidFill>
                <a:latin typeface="Sylfaen" pitchFamily="18" charset="0"/>
              </a:rPr>
              <a:t>Magnet was designed </a:t>
            </a:r>
            <a:r>
              <a:rPr lang="en-US" sz="2600" dirty="0">
                <a:solidFill>
                  <a:srgbClr val="761E3D"/>
                </a:solidFill>
                <a:latin typeface="Sylfaen" pitchFamily="18" charset="0"/>
              </a:rPr>
              <a:t>&amp;</a:t>
            </a:r>
            <a:r>
              <a:rPr lang="en-US" sz="2600" dirty="0" smtClean="0">
                <a:solidFill>
                  <a:srgbClr val="761E3D"/>
                </a:solidFill>
                <a:latin typeface="Sylfaen" pitchFamily="18" charset="0"/>
              </a:rPr>
              <a:t> </a:t>
            </a:r>
            <a:r>
              <a:rPr lang="en-US" sz="2600" dirty="0">
                <a:solidFill>
                  <a:srgbClr val="761E3D"/>
                </a:solidFill>
                <a:latin typeface="Sylfaen" pitchFamily="18" charset="0"/>
              </a:rPr>
              <a:t>constructed in CERN (TE/MCS/MNC)</a:t>
            </a:r>
          </a:p>
        </p:txBody>
      </p:sp>
      <p:pic>
        <p:nvPicPr>
          <p:cNvPr id="3072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94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1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3034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10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5181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1032"/>
          <p:cNvSpPr txBox="1">
            <a:spLocks noChangeArrowheads="1"/>
          </p:cNvSpPr>
          <p:nvPr/>
        </p:nvSpPr>
        <p:spPr bwMode="auto">
          <a:xfrm>
            <a:off x="152400" y="685800"/>
            <a:ext cx="3200400" cy="527050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4B0288"/>
                </a:solidFill>
                <a:latin typeface="Sylfaen" pitchFamily="18" charset="0"/>
              </a:rPr>
              <a:t>Layout of the dipole magnet (arrows indicate the direction of magnetization)</a:t>
            </a:r>
          </a:p>
        </p:txBody>
      </p:sp>
      <p:sp>
        <p:nvSpPr>
          <p:cNvPr id="30729" name="Text Box 1033"/>
          <p:cNvSpPr txBox="1">
            <a:spLocks noChangeArrowheads="1"/>
          </p:cNvSpPr>
          <p:nvPr/>
        </p:nvSpPr>
        <p:spPr bwMode="auto">
          <a:xfrm>
            <a:off x="3581400" y="914400"/>
            <a:ext cx="2133600" cy="527050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4B0288"/>
                </a:solidFill>
                <a:latin typeface="Sylfaen" pitchFamily="18" charset="0"/>
              </a:rPr>
              <a:t>Opera 3D model with surface field distribution</a:t>
            </a:r>
          </a:p>
        </p:txBody>
      </p:sp>
      <p:sp>
        <p:nvSpPr>
          <p:cNvPr id="30730" name="Text Box 1034"/>
          <p:cNvSpPr txBox="1">
            <a:spLocks noChangeArrowheads="1"/>
          </p:cNvSpPr>
          <p:nvPr/>
        </p:nvSpPr>
        <p:spPr bwMode="auto">
          <a:xfrm>
            <a:off x="5943600" y="685800"/>
            <a:ext cx="3200400" cy="739775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4B0288"/>
                </a:solidFill>
                <a:latin typeface="Sylfaen" pitchFamily="18" charset="0"/>
              </a:rPr>
              <a:t>Integrated horizontal field homogeneity inside the GFR X </a:t>
            </a:r>
            <a:r>
              <a:rPr lang="en-US" sz="1400" b="0">
                <a:solidFill>
                  <a:srgbClr val="4B0288"/>
                </a:solidFill>
                <a:latin typeface="Calibri" pitchFamily="34" charset="0"/>
              </a:rPr>
              <a:t>х </a:t>
            </a:r>
            <a:r>
              <a:rPr lang="en-US" sz="1400" b="0">
                <a:solidFill>
                  <a:srgbClr val="4B0288"/>
                </a:solidFill>
                <a:latin typeface="Sylfaen" pitchFamily="18" charset="0"/>
              </a:rPr>
              <a:t>Y = 20 mm </a:t>
            </a:r>
            <a:r>
              <a:rPr lang="en-US" sz="1400" b="0">
                <a:solidFill>
                  <a:srgbClr val="4B0288"/>
                </a:solidFill>
                <a:latin typeface="Calibri" pitchFamily="34" charset="0"/>
              </a:rPr>
              <a:t>х</a:t>
            </a:r>
            <a:r>
              <a:rPr lang="en-US" sz="1400" b="0">
                <a:solidFill>
                  <a:srgbClr val="4B0288"/>
                </a:solidFill>
                <a:latin typeface="Sylfaen" pitchFamily="18" charset="0"/>
              </a:rPr>
              <a:t> 30 mm:</a:t>
            </a:r>
          </a:p>
          <a:p>
            <a:pPr algn="ctr"/>
            <a:r>
              <a:rPr lang="en-US" sz="1400" b="0">
                <a:solidFill>
                  <a:srgbClr val="4B0288"/>
                </a:solidFill>
                <a:latin typeface="Calibri" pitchFamily="34" charset="0"/>
              </a:rPr>
              <a:t>∆∫Bxdz/ ∫Bx(0,0,z)dz  [%]</a:t>
            </a:r>
            <a:endParaRPr lang="en-US" sz="1400" b="0">
              <a:solidFill>
                <a:srgbClr val="4B0288"/>
              </a:solidFill>
              <a:latin typeface="Sylfaen" pitchFamily="18" charset="0"/>
            </a:endParaRPr>
          </a:p>
        </p:txBody>
      </p:sp>
      <p:sp>
        <p:nvSpPr>
          <p:cNvPr id="30731" name="Text Box 1035"/>
          <p:cNvSpPr txBox="1">
            <a:spLocks noChangeArrowheads="1"/>
          </p:cNvSpPr>
          <p:nvPr/>
        </p:nvSpPr>
        <p:spPr bwMode="auto">
          <a:xfrm>
            <a:off x="3962400" y="3886200"/>
            <a:ext cx="4572000" cy="527050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4B0288"/>
                </a:solidFill>
                <a:latin typeface="Sylfaen" pitchFamily="18" charset="0"/>
              </a:rPr>
              <a:t>Horizontal field distribution along z-axis at X=Y=0 mm</a:t>
            </a:r>
          </a:p>
          <a:p>
            <a:pPr algn="ctr"/>
            <a:r>
              <a:rPr lang="en-US" sz="1400" b="0">
                <a:solidFill>
                  <a:srgbClr val="4B0288"/>
                </a:solidFill>
                <a:latin typeface="Calibri" pitchFamily="34" charset="0"/>
              </a:rPr>
              <a:t>∫Bx(0,0,z)dz = 24.6</a:t>
            </a:r>
            <a:r>
              <a:rPr lang="en-US" sz="1200" b="0">
                <a:solidFill>
                  <a:srgbClr val="4B0288"/>
                </a:solidFill>
                <a:latin typeface="Calibri" pitchFamily="34" charset="0"/>
              </a:rPr>
              <a:t>x</a:t>
            </a:r>
            <a:r>
              <a:rPr lang="en-US" sz="1400" b="0">
                <a:solidFill>
                  <a:srgbClr val="4B0288"/>
                </a:solidFill>
                <a:latin typeface="Calibri" pitchFamily="34" charset="0"/>
              </a:rPr>
              <a:t>10</a:t>
            </a:r>
            <a:r>
              <a:rPr lang="en-US" sz="1400" b="0" baseline="30000">
                <a:solidFill>
                  <a:srgbClr val="4B0288"/>
                </a:solidFill>
                <a:latin typeface="Calibri" pitchFamily="34" charset="0"/>
              </a:rPr>
              <a:t>-3</a:t>
            </a:r>
            <a:r>
              <a:rPr lang="en-US" sz="1400" b="0">
                <a:solidFill>
                  <a:srgbClr val="4B0288"/>
                </a:solidFill>
                <a:latin typeface="Calibri" pitchFamily="34" charset="0"/>
              </a:rPr>
              <a:t> [T</a:t>
            </a:r>
            <a:r>
              <a:rPr lang="en-US" sz="1200" b="0">
                <a:solidFill>
                  <a:srgbClr val="4B0288"/>
                </a:solidFill>
                <a:latin typeface="Calibri" pitchFamily="34" charset="0"/>
              </a:rPr>
              <a:t>x</a:t>
            </a:r>
            <a:r>
              <a:rPr lang="en-US" sz="1400" b="0">
                <a:solidFill>
                  <a:srgbClr val="4B0288"/>
                </a:solidFill>
                <a:latin typeface="Calibri" pitchFamily="34" charset="0"/>
              </a:rPr>
              <a:t>m]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78532"/>
            <a:ext cx="9144000" cy="72008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Simulation of long-lived A</a:t>
            </a:r>
            <a:r>
              <a:rPr lang="en-US" sz="3600" baseline="-25000" dirty="0">
                <a:solidFill>
                  <a:srgbClr val="761E3D"/>
                </a:solidFill>
                <a:latin typeface="Sylfaen" pitchFamily="18" charset="0"/>
              </a:rPr>
              <a:t>2</a:t>
            </a:r>
            <a:r>
              <a:rPr lang="en-US" sz="3600" baseline="-25000" dirty="0">
                <a:solidFill>
                  <a:srgbClr val="761E3D"/>
                </a:solidFill>
                <a:latin typeface="Symbol" pitchFamily="18" charset="2"/>
              </a:rPr>
              <a:t>p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observation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059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7544" y="5410200"/>
            <a:ext cx="8223448" cy="1015663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Simulated distribution of </a:t>
            </a:r>
            <a:r>
              <a:rPr lang="en-US" sz="2000" dirty="0" err="1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sz="2000" baseline="30000" dirty="0" err="1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sz="2000" dirty="0" err="1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sz="2000" baseline="30000" dirty="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 pairs over Q</a:t>
            </a:r>
            <a:r>
              <a:rPr lang="en-US" sz="2000" baseline="-25000" dirty="0">
                <a:solidFill>
                  <a:srgbClr val="752FB5"/>
                </a:solidFill>
                <a:latin typeface="Sylfaen" pitchFamily="18" charset="0"/>
              </a:rPr>
              <a:t>Y</a:t>
            </a:r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 with criteria: </a:t>
            </a:r>
            <a:endParaRPr lang="en-US" sz="2000" dirty="0" smtClean="0">
              <a:solidFill>
                <a:srgbClr val="752FB5"/>
              </a:solidFill>
              <a:latin typeface="Sylfaen" pitchFamily="18" charset="0"/>
            </a:endParaRPr>
          </a:p>
          <a:p>
            <a:r>
              <a:rPr lang="en-US" sz="2000" dirty="0" smtClean="0">
                <a:solidFill>
                  <a:srgbClr val="752FB5"/>
                </a:solidFill>
                <a:latin typeface="Sylfaen" pitchFamily="18" charset="0"/>
              </a:rPr>
              <a:t>|</a:t>
            </a:r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Q</a:t>
            </a:r>
            <a:r>
              <a:rPr lang="en-US" sz="2000" baseline="-25000" dirty="0">
                <a:solidFill>
                  <a:srgbClr val="752FB5"/>
                </a:solidFill>
                <a:latin typeface="Sylfaen" pitchFamily="18" charset="0"/>
              </a:rPr>
              <a:t>X</a:t>
            </a:r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| &lt; 1 MeV/c, |Q</a:t>
            </a:r>
            <a:r>
              <a:rPr lang="en-US" sz="2000" baseline="-25000" dirty="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| &lt; 1 MeV/c. Atomic pairs from long-lived atoms (light area) above background (hatched area) produced in Beryllium target.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7875"/>
            <a:ext cx="75438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1027"/>
          <p:cNvSpPr>
            <a:spLocks noChangeArrowheads="1"/>
          </p:cNvSpPr>
          <p:nvPr/>
        </p:nvSpPr>
        <p:spPr bwMode="auto">
          <a:xfrm>
            <a:off x="0" y="91232"/>
            <a:ext cx="9144000" cy="648072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Q</a:t>
            </a:r>
            <a:r>
              <a:rPr lang="en-US" sz="3600" baseline="-25000" dirty="0">
                <a:solidFill>
                  <a:srgbClr val="761E3D"/>
                </a:solidFill>
                <a:latin typeface="Sylfaen" pitchFamily="18" charset="0"/>
              </a:rPr>
              <a:t>Y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distribution for </a:t>
            </a:r>
            <a:r>
              <a:rPr lang="en-US" sz="3600" dirty="0" err="1">
                <a:solidFill>
                  <a:srgbClr val="761E3D"/>
                </a:solidFill>
                <a:latin typeface="Sylfaen" pitchFamily="18" charset="0"/>
              </a:rPr>
              <a:t>e</a:t>
            </a:r>
            <a:r>
              <a:rPr lang="en-US" sz="3600" baseline="30000" dirty="0" err="1">
                <a:solidFill>
                  <a:srgbClr val="761E3D"/>
                </a:solidFill>
                <a:latin typeface="Sylfaen" pitchFamily="18" charset="0"/>
              </a:rPr>
              <a:t>+</a:t>
            </a:r>
            <a:r>
              <a:rPr lang="en-US" sz="3600" dirty="0" err="1">
                <a:solidFill>
                  <a:srgbClr val="761E3D"/>
                </a:solidFill>
                <a:latin typeface="Sylfaen" pitchFamily="18" charset="0"/>
              </a:rPr>
              <a:t>e</a:t>
            </a:r>
            <a:r>
              <a:rPr lang="en-US" sz="3600" baseline="30000" dirty="0">
                <a:solidFill>
                  <a:srgbClr val="761E3D"/>
                </a:solidFill>
                <a:latin typeface="Sylfaen" pitchFamily="18" charset="0"/>
              </a:rPr>
              <a:t>-</a:t>
            </a:r>
            <a:r>
              <a:rPr lang="en-US" sz="3600" dirty="0">
                <a:solidFill>
                  <a:srgbClr val="761E3D"/>
                </a:solidFill>
                <a:latin typeface="Sylfaen" pitchFamily="18" charset="0"/>
              </a:rPr>
              <a:t> pair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14146</TotalTime>
  <Words>3875</Words>
  <Application>Microsoft Macintosh PowerPoint</Application>
  <PresentationFormat>On-screen Show (4:3)</PresentationFormat>
  <Paragraphs>639</Paragraphs>
  <Slides>63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Design</vt:lpstr>
      <vt:lpstr>Equation</vt:lpstr>
      <vt:lpstr>Status report of the DIRAC experiment (PS 212)</vt:lpstr>
      <vt:lpstr>DIRAC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 Afanasyev</dc:creator>
  <cp:lastModifiedBy>Schacher</cp:lastModifiedBy>
  <cp:revision>200</cp:revision>
  <dcterms:created xsi:type="dcterms:W3CDTF">1601-01-01T00:00:00Z</dcterms:created>
  <dcterms:modified xsi:type="dcterms:W3CDTF">2013-04-09T22:06:39Z</dcterms:modified>
</cp:coreProperties>
</file>