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</p:sldMasterIdLst>
  <p:notesMasterIdLst>
    <p:notesMasterId r:id="rId19"/>
  </p:notesMasterIdLst>
  <p:sldIdLst>
    <p:sldId id="457" r:id="rId4"/>
    <p:sldId id="879" r:id="rId5"/>
    <p:sldId id="846" r:id="rId6"/>
    <p:sldId id="954" r:id="rId7"/>
    <p:sldId id="815" r:id="rId8"/>
    <p:sldId id="896" r:id="rId9"/>
    <p:sldId id="868" r:id="rId10"/>
    <p:sldId id="958" r:id="rId11"/>
    <p:sldId id="957" r:id="rId12"/>
    <p:sldId id="959" r:id="rId13"/>
    <p:sldId id="956" r:id="rId14"/>
    <p:sldId id="943" r:id="rId15"/>
    <p:sldId id="883" r:id="rId16"/>
    <p:sldId id="888" r:id="rId17"/>
    <p:sldId id="945" r:id="rId18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50021"/>
    <a:srgbClr val="FF00FF"/>
    <a:srgbClr val="FF6600"/>
    <a:srgbClr val="0000FF"/>
    <a:srgbClr val="FFCC99"/>
    <a:srgbClr val="66FF99"/>
    <a:srgbClr val="008000"/>
    <a:srgbClr val="99FFCC"/>
    <a:srgbClr val="C7E7F5"/>
    <a:srgbClr val="DAF1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07" autoAdjust="0"/>
    <p:restoredTop sz="88675" autoAdjust="0"/>
  </p:normalViewPr>
  <p:slideViewPr>
    <p:cSldViewPr>
      <p:cViewPr varScale="1">
        <p:scale>
          <a:sx n="103" d="100"/>
          <a:sy n="103" d="100"/>
        </p:scale>
        <p:origin x="25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046" y="-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0460"/>
            <a:ext cx="2946538" cy="496073"/>
          </a:xfrm>
          <a:prstGeom prst="rect">
            <a:avLst/>
          </a:prstGeom>
        </p:spPr>
        <p:txBody>
          <a:bodyPr vert="horz" lIns="90955" tIns="45478" rIns="90955" bIns="45478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en-US"/>
              <a:t>M. </a:t>
            </a:r>
            <a:r>
              <a:rPr lang="en-US" err="1"/>
              <a:t>Pentia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585" y="9430460"/>
            <a:ext cx="2946537" cy="496073"/>
          </a:xfrm>
          <a:prstGeom prst="rect">
            <a:avLst/>
          </a:prstGeom>
        </p:spPr>
        <p:txBody>
          <a:bodyPr vert="horz" lIns="90955" tIns="45478" rIns="90955" bIns="45478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FDBB3EF-F4FE-47D4-9E80-A514C38D9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71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52759" eaLnBrk="0" hangingPunct="0"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14569" indent="-274834" defTabSz="952759" eaLnBrk="0" hangingPunct="0"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099337" indent="-219867" defTabSz="952759" eaLnBrk="0" hangingPunct="0"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539072" indent="-219867" defTabSz="952759" eaLnBrk="0" hangingPunct="0"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1978807" indent="-219867" defTabSz="952759" eaLnBrk="0" hangingPunct="0"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418542" indent="-219867" defTabSz="952759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858277" indent="-219867" defTabSz="952759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298012" indent="-219867" defTabSz="952759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737747" indent="-219867" defTabSz="952759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2D744C01-067F-43A3-BD05-8C0B9C098057}" type="slidenum">
              <a:rPr lang="en-US" sz="1300" b="0"/>
              <a:pPr eaLnBrk="1" hangingPunct="1">
                <a:defRPr/>
              </a:pPr>
              <a:t>2</a:t>
            </a:fld>
            <a:endParaRPr lang="en-US" sz="1300" b="0"/>
          </a:p>
        </p:txBody>
      </p:sp>
      <p:sp>
        <p:nvSpPr>
          <p:cNvPr id="9218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54113" y="814388"/>
            <a:ext cx="5368925" cy="4027487"/>
          </a:xfrm>
          <a:prstGeom prst="rect">
            <a:avLst/>
          </a:prstGeo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921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768350" y="5101384"/>
            <a:ext cx="6143625" cy="483322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94226" tIns="47113" rIns="94226" bIns="47113" anchor="ctr"/>
          <a:lstStyle/>
          <a:p>
            <a:pPr>
              <a:defRPr/>
            </a:pPr>
            <a:endParaRPr lang="en-US" smtClean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402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49585" y="9430460"/>
            <a:ext cx="2946537" cy="49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80" tIns="45440" rIns="90880" bIns="45440"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38188" indent="-2841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36650" indent="-2270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590675" indent="-2270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44700" indent="-2270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01900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59100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16300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73500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0B048225-06B7-4B0B-B854-B7F6B3949ABF}" type="slidenum">
              <a:rPr lang="ru-RU" altLang="en-US" sz="1200">
                <a:latin typeface="Arial" charset="0"/>
              </a:rPr>
              <a:pPr algn="r" eaLnBrk="1" hangingPunct="1"/>
              <a:t>5</a:t>
            </a:fld>
            <a:endParaRPr lang="ru-RU" altLang="en-US" sz="1200">
              <a:latin typeface="Arial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612" y="4716922"/>
            <a:ext cx="5438451" cy="446804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55" tIns="45478" rIns="90955" bIns="45478"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633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DBB3EF-F4FE-47D4-9E80-A514C38D90A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82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73AC3-3F2D-4E67-B910-B6311E791EC7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15F67-EAE8-41C2-BDAD-88E784F782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159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486D3-7E33-401D-AF72-A8638B6D2B13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187E0-E25D-4883-980F-B0467CF09C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79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3E21B-A4EE-495F-A892-51733072064E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D5AD2-5EA9-4224-892C-925257117A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24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A3536-B4C9-413B-A166-CC4007CB07B7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IFIN-HH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0F0DE-B131-4254-8CA2-CB5737230A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281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A888F-096A-4E42-8D51-68FABF2C36D9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4E124-2D9C-47FC-851F-5C9DA6E204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4190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36524-D553-44A3-B68C-1EB5E33C064E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E64B8-9D6A-4A37-A717-8AF7FBE384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28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B006B-6E05-4302-8033-B6CE4932E1C8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4EF27-F2E5-4C58-A4B4-B61E0EC7A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64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7BCC6-8880-4EBD-8665-DC47C22DA7E4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47A95-4D10-470D-9475-148F1DE5A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1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39C5A-FECB-4A1C-B149-4194F943317C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FC347-D251-4F7A-98AA-2DFD712BD1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448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42EFA-DCC1-41D3-8FBB-BC23E7EE9F62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B44BD-98B3-450A-B02D-ABA4139655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89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B001B-8DF1-4525-9D51-10BB725320ED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D9123-79C0-42F8-8B90-71D0FC6DF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13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4AF12-027A-4840-8616-690967FB53BE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32665-0B82-4C93-A61B-075FFD5DD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728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E9924-EB11-41FF-8436-E31F5082E8F4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28ECB-C54D-459D-A9CD-43377A188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045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A7117-17CF-474E-A0FB-A8D59A869F74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E42D7-CEC5-40FD-A0A1-0670BFB517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89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D7828-A554-41BF-A851-FE095650F7A6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A9F10-3106-4420-8021-32AD26076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981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9621A-6970-4CAE-88F5-2B17A3FB06D9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8C015-6C64-4D45-A5E6-0881E63FE0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3077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4F6F0-1E38-41CC-B175-DD3D523823D5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AFC12-0C1C-4713-AA54-48AB1C2BC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03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E0EF5-8ADB-4E56-AABF-379A79B38B29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F6880-A66C-444F-BE27-69CAD6986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472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F847E-561B-4A9E-8493-071D61F1BF94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22C05-650D-4888-A83C-B25C0E817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312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CA616-A5D4-4927-BDD2-5669666F33F0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3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CERN - IFIN-HH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93FF2-C617-4941-B6AD-83CA99090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143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04308-4DF8-4953-8697-D0B038B41D81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98CA-EFC9-42F2-87ED-2CECE7229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767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14909-95D8-4125-BFF6-03C15D07B5E0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C6E2C-0D38-42C2-B8C7-2C5221D97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66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369BB-60D2-414F-B53C-A8895D76F0DA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EE2B8-9B7E-4228-9DD9-5E67A7DEA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723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DC507-1859-42F5-ABF8-57D31D974CB7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0F903-A2F1-4A09-AD40-A5B424E04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4993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41F70-76D1-46FB-8CD2-A66E23FD2974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F2378-0D63-4881-921F-6A94963CB7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963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F1D56-577F-4867-8525-7EA0F6725D78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10DAB-9A61-4DCE-A989-69A05741F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375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B2A79-0891-40D7-815D-CA536A200323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0F83B-5549-4E5E-BF5D-88F663F70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613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9D7D9-7499-42FF-A5FA-CBF65A89922A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756E7-0693-4C23-8AA7-203E754BC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083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A2BD-ACDB-4FA7-B8F0-59FBAA0EF86B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45886-0CD0-4C11-AE7E-B912C84B7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4415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20E64-6298-47E9-9E01-4F43A915064E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566AD-6EE4-4A22-B566-6D98C02D49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361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F4F95-5FD9-4DEA-BAE1-4F0D0A4C1217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B5E0C-FA37-4FEF-B535-14745FEB10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43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5E50D-5D0C-4E4B-B62B-C1D9A853F10B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C7BDF-130C-4EB5-836E-07A6F20E9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08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20779-646B-44A0-9BC7-8428B231EA96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611F6-963A-4C80-80FE-F081A4551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75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0C016-C453-4794-9C1F-9E74ED013CE4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68F8D-72B6-413F-AF28-8285DD3C80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89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7F7FE-9DC6-4A25-9465-C1A2C37DF4A7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DDD60-69B0-43A3-A0F0-25C50D320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80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E69B9-0C59-4DCB-AF54-7D9FC5A735D0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81255-44F6-4FE6-AAC3-5208FDC11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86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69537-6146-485B-A088-B4EB1252A1A3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32BC0-B799-4C29-8072-5C9D0A74A1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895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A6493E87-92DE-44E4-8A5C-9E409FE34DAA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IFIN-HH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5BE06697-AF4A-4B74-AC3C-E0D4ED783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6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CC385118-F011-4CA1-865B-7D43F7997379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936A593B-067D-4DCB-B205-D781CFDDE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157A1B86-6B07-4E4D-A672-709DCCA77CDC}" type="datetimeFigureOut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22FF8B5B-E371-4BC9-A08C-168426EA24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97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9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.png"/><Relationship Id="rId11" Type="http://schemas.openxmlformats.org/officeDocument/2006/relationships/image" Target="../media/image9.wmf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4"/>
          <p:cNvSpPr>
            <a:spLocks noChangeArrowheads="1" noChangeShapeType="1" noTextEdit="1"/>
          </p:cNvSpPr>
          <p:nvPr/>
        </p:nvSpPr>
        <p:spPr bwMode="auto">
          <a:xfrm>
            <a:off x="1524000" y="1143000"/>
            <a:ext cx="7902575" cy="32766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86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>
              <a:defRPr/>
            </a:pPr>
            <a:r>
              <a:rPr lang="ro-RO" sz="7200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 pitchFamily="34" charset="0"/>
                <a:cs typeface="Times New Roman" pitchFamily="18" charset="0"/>
              </a:rPr>
              <a:t>Status Report of the </a:t>
            </a:r>
          </a:p>
          <a:p>
            <a:pPr algn="ctr">
              <a:defRPr/>
            </a:pPr>
            <a:r>
              <a:rPr lang="ro-RO" sz="7200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 pitchFamily="34" charset="0"/>
                <a:cs typeface="Times New Roman" pitchFamily="18" charset="0"/>
              </a:rPr>
              <a:t>DIRAC Experiment - PS 212</a:t>
            </a:r>
            <a:endParaRPr lang="ro-RO" sz="72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707070"/>
                  </a:gs>
                  <a:gs pos="50000">
                    <a:srgbClr val="FFFFFF"/>
                  </a:gs>
                  <a:gs pos="100000">
                    <a:srgbClr val="707070"/>
                  </a:gs>
                </a:gsLst>
                <a:lin ang="2700000" scaled="1"/>
              </a:gradFill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16387" name="WordArt 4"/>
          <p:cNvSpPr>
            <a:spLocks noChangeArrowheads="1" noChangeShapeType="1" noTextEdit="1"/>
          </p:cNvSpPr>
          <p:nvPr/>
        </p:nvSpPr>
        <p:spPr bwMode="auto">
          <a:xfrm>
            <a:off x="2743200" y="5943600"/>
            <a:ext cx="3200400" cy="3048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100000"/>
              </a:avLst>
            </a:prstTxWarp>
          </a:bodyPr>
          <a:lstStyle/>
          <a:p>
            <a:pPr algn="ctr"/>
            <a:r>
              <a:rPr lang="en-US" sz="72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Gungsuh"/>
                <a:ea typeface="Gungsuh"/>
              </a:rPr>
              <a:t>18 April</a:t>
            </a:r>
            <a:r>
              <a:rPr lang="ro-RO" sz="72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Gungsuh"/>
                <a:ea typeface="Gungsuh"/>
              </a:rPr>
              <a:t> 201</a:t>
            </a:r>
            <a:r>
              <a:rPr lang="en-US" sz="7200" b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Gungsuh"/>
                <a:ea typeface="Gungsuh"/>
              </a:rPr>
              <a:t>6</a:t>
            </a:r>
            <a:endParaRPr lang="ro-RO" sz="7200" b="1" kern="10" dirty="0">
              <a:ln w="10541">
                <a:solidFill>
                  <a:srgbClr val="7D7D7D"/>
                </a:solidFill>
                <a:round/>
                <a:headEnd/>
                <a:tailEnd/>
              </a:ln>
              <a:solidFill>
                <a:srgbClr val="7030A0"/>
              </a:solidFill>
              <a:latin typeface="Gungsuh"/>
              <a:ea typeface="Gungsuh"/>
            </a:endParaRP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2895600" y="5334000"/>
            <a:ext cx="2895600" cy="3048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100000"/>
              </a:avLst>
            </a:prstTxWarp>
          </a:bodyPr>
          <a:lstStyle/>
          <a:p>
            <a:pPr algn="ctr"/>
            <a:r>
              <a:rPr lang="en-US" sz="72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Gungsuh"/>
                <a:ea typeface="Gungsuh"/>
              </a:rPr>
              <a:t>L. </a:t>
            </a:r>
            <a:r>
              <a:rPr lang="ro-RO" sz="72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Gungsuh"/>
                <a:ea typeface="Gungsuh"/>
              </a:rPr>
              <a:t>Nemenov </a:t>
            </a:r>
            <a:endParaRPr lang="en-US" sz="7200" b="1" kern="10" dirty="0" smtClean="0">
              <a:ln w="10541">
                <a:solidFill>
                  <a:srgbClr val="7D7D7D"/>
                </a:solidFill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latin typeface="Gungsuh"/>
              <a:ea typeface="Gungsu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4/18/2016</a:t>
            </a:fld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3175" y="-20637"/>
            <a:ext cx="9140825" cy="538956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5" name="WordArt 98"/>
          <p:cNvSpPr>
            <a:spLocks noChangeArrowheads="1" noChangeShapeType="1" noTextEdit="1"/>
          </p:cNvSpPr>
          <p:nvPr/>
        </p:nvSpPr>
        <p:spPr bwMode="auto">
          <a:xfrm>
            <a:off x="990600" y="20241"/>
            <a:ext cx="7086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Atomic pair numbers </a:t>
            </a:r>
            <a:r>
              <a:rPr lang="en-US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i="1" kern="10" baseline="-2500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of  </a:t>
            </a:r>
            <a:r>
              <a:rPr lang="el-GR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π</a:t>
            </a:r>
            <a:r>
              <a:rPr lang="en-US" sz="3600" i="1" kern="10" baseline="30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-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K</a:t>
            </a:r>
            <a:r>
              <a:rPr lang="en-US" sz="3600" i="1" kern="10" baseline="30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+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and </a:t>
            </a:r>
            <a:r>
              <a:rPr lang="el-GR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π</a:t>
            </a:r>
            <a:r>
              <a:rPr lang="en-US" sz="3600" i="1" kern="10" baseline="30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+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K</a:t>
            </a:r>
            <a:r>
              <a:rPr lang="en-US" sz="3600" i="1" kern="10" baseline="30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-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pairs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685800" y="1371600"/>
          <a:ext cx="7848600" cy="1603248"/>
        </p:xfrm>
        <a:graphic>
          <a:graphicData uri="http://schemas.openxmlformats.org/drawingml/2006/table">
            <a:tbl>
              <a:tblPr firstRow="1" firstCol="1" bandRow="1"/>
              <a:tblGrid>
                <a:gridCol w="1326217"/>
                <a:gridCol w="2282834"/>
                <a:gridCol w="2065421"/>
                <a:gridCol w="2174128"/>
              </a:tblGrid>
              <a:tr h="4008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Analysis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000" i="1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π</a:t>
                      </a:r>
                      <a:r>
                        <a:rPr lang="en-US" sz="2000" i="1" baseline="30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2000" i="1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en-US" sz="2000" i="1" baseline="30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US" sz="200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i="1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π</a:t>
                      </a:r>
                      <a:r>
                        <a:rPr lang="en-US" sz="2000" i="1" baseline="30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2000" i="1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en-US" sz="2000" i="1" baseline="30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2000" baseline="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i="1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π</a:t>
                      </a:r>
                      <a:r>
                        <a:rPr lang="en-US" sz="2000" i="1" baseline="30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2000" i="1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en-US" sz="2000" i="1" baseline="30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2000" i="1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el-GR" sz="2000" i="1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π</a:t>
                      </a:r>
                      <a:r>
                        <a:rPr lang="en-US" sz="2000" i="1" baseline="30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2000" i="1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en-US" sz="2000" i="1" baseline="30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2000" baseline="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8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Q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243 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± </a:t>
                      </a: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 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4.7</a:t>
                      </a:r>
                      <a:r>
                        <a:rPr lang="el-GR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σ</a:t>
                      </a: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106 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± </a:t>
                      </a: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 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3.3</a:t>
                      </a:r>
                      <a:r>
                        <a:rPr lang="el-GR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σ</a:t>
                      </a: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349 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± </a:t>
                      </a: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61 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5.7</a:t>
                      </a:r>
                      <a:r>
                        <a:rPr lang="el-GR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σ</a:t>
                      </a: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8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|Q</a:t>
                      </a:r>
                      <a:r>
                        <a:rPr lang="en-US" sz="2000" i="1" baseline="-25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en-US" sz="20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|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164 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± </a:t>
                      </a: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79 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2.1</a:t>
                      </a:r>
                      <a:r>
                        <a:rPr lang="el-GR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σ</a:t>
                      </a: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67 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± </a:t>
                      </a: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 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1.4</a:t>
                      </a:r>
                      <a:r>
                        <a:rPr lang="el-GR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σ</a:t>
                      </a: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230 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± </a:t>
                      </a: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92 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2.5</a:t>
                      </a:r>
                      <a:r>
                        <a:rPr lang="el-GR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σ</a:t>
                      </a: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8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|Q</a:t>
                      </a:r>
                      <a:r>
                        <a:rPr lang="en-US" sz="2000" i="1" baseline="-25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en-US" sz="20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|,Q</a:t>
                      </a:r>
                      <a:r>
                        <a:rPr lang="en-US" sz="2000" i="1" baseline="-25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237 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± </a:t>
                      </a: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 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4.7</a:t>
                      </a:r>
                      <a:r>
                        <a:rPr lang="el-GR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σ</a:t>
                      </a: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78 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± </a:t>
                      </a: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 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2.5</a:t>
                      </a:r>
                      <a:r>
                        <a:rPr lang="el-GR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σ</a:t>
                      </a: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314 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± </a:t>
                      </a: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 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5.3</a:t>
                      </a:r>
                      <a:r>
                        <a:rPr lang="el-GR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σ</a:t>
                      </a: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85800" y="3325724"/>
            <a:ext cx="7924800" cy="64263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Atomic pair numbers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analysing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the 1-d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imensional </a:t>
            </a:r>
            <a:r>
              <a:rPr lang="ro-RO" sz="2400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distributions 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2-dimensional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(|</a:t>
            </a:r>
            <a:r>
              <a:rPr lang="ro-RO" sz="2400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|, </a:t>
            </a:r>
            <a:r>
              <a:rPr lang="ro-RO" sz="2400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distribution.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Only statistical errors are given.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atomic pairs numbers taking in to account statistical and  systematic errors are:</a:t>
            </a:r>
          </a:p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349 ±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62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5.6</a:t>
            </a:r>
            <a:r>
              <a:rPr lang="el-GR" sz="24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σ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)          </a:t>
            </a:r>
            <a:r>
              <a:rPr lang="en-US" sz="2400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Q         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analysis</a:t>
            </a:r>
            <a:endParaRPr lang="en-US" sz="2400" i="1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                  </a:t>
            </a:r>
            <a:r>
              <a:rPr lang="en-US" sz="24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i="1" baseline="-25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314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±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60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(5.3</a:t>
            </a:r>
            <a:r>
              <a:rPr lang="el-GR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σ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)         </a:t>
            </a:r>
            <a:r>
              <a:rPr lang="en-US" sz="2400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|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Q</a:t>
            </a:r>
            <a:r>
              <a:rPr lang="en-US" sz="2400" i="1" baseline="-25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|,</a:t>
            </a:r>
            <a:r>
              <a:rPr lang="en-US" sz="2400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Q</a:t>
            </a:r>
            <a:r>
              <a:rPr lang="en-US" sz="2400" i="1" baseline="-250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  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analysis</a:t>
            </a:r>
            <a:r>
              <a:rPr lang="en-US" sz="2400" i="1" baseline="-250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     </a:t>
            </a:r>
            <a:endParaRPr lang="en-US" sz="2400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endParaRPr lang="en-US" sz="2400" dirty="0">
              <a:latin typeface="Times New Roman"/>
              <a:ea typeface="Times New Roman"/>
              <a:cs typeface="Times New Roman"/>
            </a:endParaRPr>
          </a:p>
          <a:p>
            <a:endParaRPr lang="en-US" sz="2400" i="1" dirty="0" smtClean="0">
              <a:latin typeface="Times New Roman"/>
              <a:ea typeface="Times New Roman"/>
              <a:cs typeface="Times New Roman"/>
            </a:endParaRPr>
          </a:p>
          <a:p>
            <a:r>
              <a:rPr lang="en-US" sz="24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smtClean="0">
                <a:latin typeface="Times New Roman"/>
                <a:ea typeface="Times New Roman"/>
                <a:cs typeface="Times New Roman"/>
              </a:rPr>
              <a:t>                   </a:t>
            </a:r>
          </a:p>
          <a:p>
            <a:r>
              <a:rPr lang="en-US" sz="2400" i="1" dirty="0">
                <a:latin typeface="Times New Roman"/>
                <a:ea typeface="Times New Roman"/>
                <a:cs typeface="Times New Roman"/>
              </a:rPr>
              <a:t> </a:t>
            </a:r>
            <a:endParaRPr lang="en-US" sz="2400" dirty="0">
              <a:latin typeface="Times New Roman"/>
              <a:ea typeface="Times New Roman"/>
              <a:cs typeface="Times New Roman"/>
            </a:endParaRPr>
          </a:p>
          <a:p>
            <a:endParaRPr lang="en-US" sz="2400" dirty="0">
              <a:latin typeface="Times New Roman"/>
              <a:ea typeface="Times New Roman"/>
              <a:cs typeface="Times New Roman"/>
            </a:endParaRPr>
          </a:p>
          <a:p>
            <a:endParaRPr lang="en-US" sz="2400" dirty="0">
              <a:latin typeface="Times New Roman"/>
              <a:ea typeface="Times New Roman"/>
              <a:cs typeface="Times New Roman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33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046064"/>
              </p:ext>
            </p:extLst>
          </p:nvPr>
        </p:nvGraphicFramePr>
        <p:xfrm>
          <a:off x="533400" y="1371600"/>
          <a:ext cx="7848600" cy="3526536"/>
        </p:xfrm>
        <a:graphic>
          <a:graphicData uri="http://schemas.openxmlformats.org/drawingml/2006/table">
            <a:tbl>
              <a:tblPr firstRow="1" firstCol="1" bandRow="1"/>
              <a:tblGrid>
                <a:gridCol w="4648200"/>
                <a:gridCol w="1066800"/>
                <a:gridCol w="1143000"/>
                <a:gridCol w="990600"/>
              </a:tblGrid>
              <a:tr h="4008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Sources of systematic errors </a:t>
                      </a:r>
                      <a:endParaRPr lang="en-US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aseline="-250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aseline="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81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Uncertainty in </a:t>
                      </a:r>
                      <a:r>
                        <a:rPr lang="el-GR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Λ</a:t>
                      </a: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width correction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0.8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3.0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2.0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81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Uncertainty of multiple scattering in Ni target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4.4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0.7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2.7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81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Accuracy of SFD simulation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0.2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81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Correction of Coulomb correlation function on finite size production region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0.2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81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Uncertainty</a:t>
                      </a:r>
                      <a:r>
                        <a:rPr lang="en-US" sz="16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in </a:t>
                      </a:r>
                      <a:r>
                        <a:rPr lang="el-GR" sz="16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π</a:t>
                      </a:r>
                      <a:r>
                        <a:rPr lang="en-US" sz="16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 pair laboratory momentum spectrum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3.3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5.4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81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Uncertainty in laboratory momentum spectrum of background pairs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6.6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1.6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81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8.6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6.4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107746"/>
              </p:ext>
            </p:extLst>
          </p:nvPr>
        </p:nvGraphicFramePr>
        <p:xfrm>
          <a:off x="6629400" y="1371600"/>
          <a:ext cx="376237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94" name="Equation" r:id="rId3" imgW="266400" imgH="253800" progId="Equation.DSMT4">
                  <p:embed/>
                </p:oleObj>
              </mc:Choice>
              <mc:Fallback>
                <p:oleObj name="Equation" r:id="rId3" imgW="266400" imgH="253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1371600"/>
                        <a:ext cx="376237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1422482"/>
              </p:ext>
            </p:extLst>
          </p:nvPr>
        </p:nvGraphicFramePr>
        <p:xfrm>
          <a:off x="7620000" y="1371600"/>
          <a:ext cx="592138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95" name="Equation" r:id="rId5" imgW="419040" imgH="279360" progId="Equation.DSMT4">
                  <p:embed/>
                </p:oleObj>
              </mc:Choice>
              <mc:Fallback>
                <p:oleObj name="Equation" r:id="rId5" imgW="419040" imgH="2793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1371600"/>
                        <a:ext cx="592138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942610"/>
              </p:ext>
            </p:extLst>
          </p:nvPr>
        </p:nvGraphicFramePr>
        <p:xfrm>
          <a:off x="5562600" y="1371600"/>
          <a:ext cx="376238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96" name="Equation" r:id="rId7" imgW="266400" imgH="253800" progId="Equation.DSMT4">
                  <p:embed/>
                </p:oleObj>
              </mc:Choice>
              <mc:Fallback>
                <p:oleObj name="Equation" r:id="rId7" imgW="26640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371600"/>
                        <a:ext cx="376238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3175" y="-20637"/>
            <a:ext cx="9140825" cy="538956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8" name="WordArt 98"/>
          <p:cNvSpPr>
            <a:spLocks noChangeArrowheads="1" noChangeShapeType="1" noTextEdit="1"/>
          </p:cNvSpPr>
          <p:nvPr/>
        </p:nvSpPr>
        <p:spPr bwMode="auto">
          <a:xfrm>
            <a:off x="685800" y="61118"/>
            <a:ext cx="7467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Systematic errors in the number of </a:t>
            </a:r>
            <a:r>
              <a:rPr lang="el-GR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π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K atomic pairs (</a:t>
            </a:r>
            <a:r>
              <a:rPr lang="en-US" sz="3600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</a:t>
            </a:r>
            <a:r>
              <a:rPr lang="en-US" sz="3600" i="1" kern="10" baseline="-2500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A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)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4/18/2016</a:t>
            </a:fld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44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4316" y="2743200"/>
            <a:ext cx="446789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en-US" altLang="en-US" sz="7200" b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F96A1B">
                    <a:lumMod val="75000"/>
                  </a:srgbClr>
                </a:solidFill>
                <a:latin typeface="Times New Roman" pitchFamily="18" charset="0"/>
                <a:ea typeface="Gungsuh"/>
                <a:cs typeface="Times New Roman" pitchFamily="18" charset="0"/>
                <a:sym typeface="Symbol" pitchFamily="18" charset="2"/>
              </a:rPr>
              <a:t>Thank you</a:t>
            </a:r>
          </a:p>
        </p:txBody>
      </p:sp>
      <p:sp>
        <p:nvSpPr>
          <p:cNvPr id="3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4/18/2016</a:t>
            </a:fld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878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41987" name="Group 2"/>
          <p:cNvGrpSpPr>
            <a:grpSpLocks/>
          </p:cNvGrpSpPr>
          <p:nvPr/>
        </p:nvGrpSpPr>
        <p:grpSpPr bwMode="auto">
          <a:xfrm>
            <a:off x="-228600" y="276225"/>
            <a:ext cx="8915400" cy="3803650"/>
            <a:chOff x="-76199" y="1523999"/>
            <a:chExt cx="9768443" cy="4038602"/>
          </a:xfrm>
        </p:grpSpPr>
        <p:graphicFrame>
          <p:nvGraphicFramePr>
            <p:cNvPr id="41999" name="Object 2"/>
            <p:cNvGraphicFramePr>
              <a:graphicFrameLocks noChangeAspect="1"/>
            </p:cNvGraphicFramePr>
            <p:nvPr/>
          </p:nvGraphicFramePr>
          <p:xfrm>
            <a:off x="-76199" y="1524001"/>
            <a:ext cx="5273198" cy="403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8362" name="Graph" r:id="rId3" imgW="3901440" imgH="2987040" progId="">
                    <p:embed/>
                  </p:oleObj>
                </mc:Choice>
                <mc:Fallback>
                  <p:oleObj name="Graph" r:id="rId3" imgW="3901440" imgH="298704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76199" y="1524001"/>
                          <a:ext cx="5273198" cy="403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00" name="Object 1"/>
            <p:cNvGraphicFramePr>
              <a:graphicFrameLocks noChangeAspect="1"/>
            </p:cNvGraphicFramePr>
            <p:nvPr/>
          </p:nvGraphicFramePr>
          <p:xfrm>
            <a:off x="4419600" y="1523999"/>
            <a:ext cx="5272644" cy="4038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8363" name="Graph" r:id="rId5" imgW="3901440" imgH="2987040" progId="">
                    <p:embed/>
                  </p:oleObj>
                </mc:Choice>
                <mc:Fallback>
                  <p:oleObj name="Graph" r:id="rId5" imgW="3901440" imgH="298704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9600" y="1523999"/>
                          <a:ext cx="5272644" cy="40386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98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98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2800" b="1">
              <a:solidFill>
                <a:srgbClr val="D60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3" name="WordArt 98"/>
          <p:cNvSpPr>
            <a:spLocks noChangeArrowheads="1" noChangeShapeType="1" noTextEdit="1"/>
          </p:cNvSpPr>
          <p:nvPr/>
        </p:nvSpPr>
        <p:spPr bwMode="auto">
          <a:xfrm>
            <a:off x="838200" y="53069"/>
            <a:ext cx="76200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+mn-cs"/>
              </a:rPr>
              <a:t>Simulation of K</a:t>
            </a:r>
            <a:r>
              <a:rPr lang="en-US" sz="3600" i="1" kern="10" baseline="300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+ </a:t>
            </a: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and K</a:t>
            </a:r>
            <a:r>
              <a:rPr lang="en-US" sz="3600" i="1" kern="10" baseline="300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–</a:t>
            </a: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 production cross section 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1994" name="Text Box 12"/>
          <p:cNvSpPr txBox="1">
            <a:spLocks noChangeArrowheads="1"/>
          </p:cNvSpPr>
          <p:nvPr/>
        </p:nvSpPr>
        <p:spPr bwMode="auto">
          <a:xfrm>
            <a:off x="1633538" y="620713"/>
            <a:ext cx="7486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accent1"/>
                </a:solidFill>
              </a:rPr>
              <a:t>M. Gugiu</a:t>
            </a: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02E3B8-664C-4548-B97A-2A9B35527DFC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41996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176213" eaLnBrk="0" hangingPunct="0">
              <a:spcBef>
                <a:spcPct val="20000"/>
              </a:spcBef>
              <a:buFont typeface="Arial" charset="0"/>
              <a:buChar char="•"/>
              <a:tabLst>
                <a:tab pos="63341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63341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63341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6334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6334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6334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6334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6334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6334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en-US" altLang="en-US" sz="4000" b="1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Additional slides </a:t>
            </a:r>
          </a:p>
        </p:txBody>
      </p:sp>
    </p:spTree>
    <p:extLst>
      <p:ext uri="{BB962C8B-B14F-4D97-AF65-F5344CB8AC3E}">
        <p14:creationId xmlns:p14="http://schemas.microsoft.com/office/powerpoint/2010/main" val="85992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23"/>
          <p:cNvSpPr txBox="1">
            <a:spLocks noChangeArrowheads="1"/>
          </p:cNvSpPr>
          <p:nvPr/>
        </p:nvSpPr>
        <p:spPr bwMode="auto">
          <a:xfrm>
            <a:off x="33337" y="5105400"/>
            <a:ext cx="9067800" cy="925513"/>
          </a:xfrm>
          <a:prstGeom prst="rect">
            <a:avLst/>
          </a:prstGeom>
          <a:solidFill>
            <a:srgbClr val="E7FFC3"/>
          </a:solidFill>
          <a:ln w="9525">
            <a:solidFill>
              <a:srgbClr val="62E10B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912813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12813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12813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12813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12813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rgbClr val="752FB5"/>
                </a:solidFill>
                <a:latin typeface="Sylfaen" pitchFamily="18" charset="0"/>
              </a:rPr>
              <a:t>Probability of break-up as a function of lifetime in the ground state for </a:t>
            </a:r>
            <a:r>
              <a:rPr lang="en-US" altLang="en-US" sz="1800" dirty="0" err="1">
                <a:solidFill>
                  <a:srgbClr val="752FB5"/>
                </a:solidFill>
                <a:latin typeface="Sylfaen" pitchFamily="18" charset="0"/>
              </a:rPr>
              <a:t>A</a:t>
            </a:r>
            <a:r>
              <a:rPr lang="en-US" altLang="en-US" sz="1800" baseline="-25000" dirty="0" err="1">
                <a:solidFill>
                  <a:srgbClr val="752FB5"/>
                </a:solidFill>
                <a:latin typeface="Symbol" pitchFamily="18" charset="2"/>
              </a:rPr>
              <a:t>pK</a:t>
            </a:r>
            <a:r>
              <a:rPr lang="en-US" altLang="en-US" sz="1800" dirty="0">
                <a:solidFill>
                  <a:srgbClr val="752FB5"/>
                </a:solidFill>
                <a:latin typeface="Sylfaen" pitchFamily="18" charset="0"/>
              </a:rPr>
              <a:t> (solid line) and </a:t>
            </a:r>
            <a:r>
              <a:rPr lang="en-US" altLang="en-US" sz="1800" dirty="0" err="1">
                <a:solidFill>
                  <a:srgbClr val="752FB5"/>
                </a:solidFill>
                <a:latin typeface="Sylfaen" pitchFamily="18" charset="0"/>
              </a:rPr>
              <a:t>A</a:t>
            </a:r>
            <a:r>
              <a:rPr lang="en-US" altLang="en-US" sz="1800" baseline="-25000" dirty="0" err="1">
                <a:solidFill>
                  <a:srgbClr val="752FB5"/>
                </a:solidFill>
                <a:latin typeface="Symbol" pitchFamily="18" charset="2"/>
              </a:rPr>
              <a:t>Kp</a:t>
            </a:r>
            <a:r>
              <a:rPr lang="en-US" altLang="en-US" sz="1800" dirty="0">
                <a:solidFill>
                  <a:srgbClr val="752FB5"/>
                </a:solidFill>
                <a:latin typeface="Sylfaen" pitchFamily="18" charset="0"/>
              </a:rPr>
              <a:t> atoms (dashed line) in Ni target of thickness 108 </a:t>
            </a:r>
            <a:r>
              <a:rPr lang="en-US" altLang="en-US" sz="1800" dirty="0">
                <a:solidFill>
                  <a:srgbClr val="752FB5"/>
                </a:solidFill>
                <a:latin typeface="Symbol" pitchFamily="18" charset="2"/>
              </a:rPr>
              <a:t>m</a:t>
            </a:r>
            <a:r>
              <a:rPr lang="en-US" altLang="en-US" sz="1800" dirty="0">
                <a:solidFill>
                  <a:srgbClr val="752FB5"/>
                </a:solidFill>
                <a:latin typeface="Sylfaen" pitchFamily="18" charset="0"/>
              </a:rPr>
              <a:t>m.</a:t>
            </a:r>
          </a:p>
          <a:p>
            <a:pPr eaLnBrk="1" hangingPunct="1"/>
            <a:r>
              <a:rPr lang="en-US" altLang="en-US" sz="1800" dirty="0">
                <a:solidFill>
                  <a:srgbClr val="752FB5"/>
                </a:solidFill>
                <a:latin typeface="Sylfaen" pitchFamily="18" charset="0"/>
              </a:rPr>
              <a:t>Average momentum of </a:t>
            </a:r>
            <a:r>
              <a:rPr lang="en-US" altLang="en-US" sz="1800" dirty="0" err="1">
                <a:solidFill>
                  <a:srgbClr val="752FB5"/>
                </a:solidFill>
                <a:latin typeface="Sylfaen" pitchFamily="18" charset="0"/>
              </a:rPr>
              <a:t>A</a:t>
            </a:r>
            <a:r>
              <a:rPr lang="en-US" altLang="en-US" sz="1800" baseline="-25000" dirty="0" err="1">
                <a:solidFill>
                  <a:srgbClr val="752FB5"/>
                </a:solidFill>
                <a:latin typeface="Symbol" pitchFamily="18" charset="2"/>
              </a:rPr>
              <a:t>Kp</a:t>
            </a:r>
            <a:r>
              <a:rPr lang="en-US" altLang="en-US" sz="1800" dirty="0">
                <a:solidFill>
                  <a:srgbClr val="752FB5"/>
                </a:solidFill>
                <a:latin typeface="Sylfaen" pitchFamily="18" charset="0"/>
              </a:rPr>
              <a:t> and </a:t>
            </a:r>
            <a:r>
              <a:rPr lang="en-US" altLang="en-US" sz="1800" dirty="0" err="1">
                <a:solidFill>
                  <a:srgbClr val="752FB5"/>
                </a:solidFill>
                <a:latin typeface="Sylfaen" pitchFamily="18" charset="0"/>
              </a:rPr>
              <a:t>A</a:t>
            </a:r>
            <a:r>
              <a:rPr lang="en-US" altLang="en-US" sz="1800" baseline="-25000" dirty="0" err="1">
                <a:solidFill>
                  <a:srgbClr val="752FB5"/>
                </a:solidFill>
                <a:latin typeface="Symbol" pitchFamily="18" charset="2"/>
              </a:rPr>
              <a:t>pK</a:t>
            </a:r>
            <a:r>
              <a:rPr lang="en-US" altLang="en-US" sz="1800" dirty="0">
                <a:solidFill>
                  <a:srgbClr val="752FB5"/>
                </a:solidFill>
                <a:latin typeface="Sylfaen" pitchFamily="18" charset="0"/>
              </a:rPr>
              <a:t> are 6.4 GeV/c and 6.5 GeV/c accordingly. </a:t>
            </a:r>
          </a:p>
        </p:txBody>
      </p:sp>
      <p:pic>
        <p:nvPicPr>
          <p:cNvPr id="24680" name="Picture 10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2"/>
          <a:stretch/>
        </p:blipFill>
        <p:spPr bwMode="auto">
          <a:xfrm>
            <a:off x="0" y="628111"/>
            <a:ext cx="6934200" cy="4417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24679" name="Group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318403"/>
              </p:ext>
            </p:extLst>
          </p:nvPr>
        </p:nvGraphicFramePr>
        <p:xfrm>
          <a:off x="5029200" y="1781075"/>
          <a:ext cx="3810000" cy="2111375"/>
        </p:xfrm>
        <a:graphic>
          <a:graphicData uri="http://schemas.openxmlformats.org/drawingml/2006/table">
            <a:tbl>
              <a:tblPr/>
              <a:tblGrid>
                <a:gridCol w="671513"/>
                <a:gridCol w="785812"/>
                <a:gridCol w="784225"/>
                <a:gridCol w="784225"/>
                <a:gridCol w="784225"/>
              </a:tblGrid>
              <a:tr h="434975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P</a:t>
                      </a:r>
                      <a:r>
                        <a:rPr kumimoji="0" lang="en-US" sz="16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br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 values corresponding to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</a:rPr>
                        <a:t>t</a:t>
                      </a:r>
                      <a:r>
                        <a:rPr kumimoji="0" lang="en-US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1S</a:t>
                      </a:r>
                      <a:r>
                        <a:rPr kumimoji="0" 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95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Atom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8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s,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</a:rPr>
                        <a:t>m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br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br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-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</a:rPr>
                        <a:t>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br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+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</a:rPr>
                        <a:t>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9FF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</a:rPr>
                        <a:t>pK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9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0.274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  <a:cs typeface="Times New Roman" charset="0"/>
                        </a:rPr>
                        <a:t>0.263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  <a:cs typeface="Times New Roman" charset="0"/>
                        </a:rPr>
                        <a:t>0.285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</a:rPr>
                        <a:t>pK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9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108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0.278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  <a:cs typeface="Times New Roman" charset="0"/>
                        </a:rPr>
                        <a:t>0.267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  <a:cs typeface="Times New Roman" charset="0"/>
                        </a:rPr>
                        <a:t>0.290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</a:rPr>
                        <a:t>Kp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9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0.269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  <a:cs typeface="Times New Roman" charset="0"/>
                        </a:rPr>
                        <a:t>0.258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  <a:cs typeface="Times New Roman" charset="0"/>
                        </a:rPr>
                        <a:t>0.280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</a:rPr>
                        <a:t>Kp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9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108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0.273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  <a:cs typeface="Times New Roman" charset="0"/>
                        </a:rPr>
                        <a:t>0.262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  <a:cs typeface="Times New Roman" charset="0"/>
                        </a:rPr>
                        <a:t>0.284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</a:tr>
            </a:tbl>
          </a:graphicData>
        </a:graphic>
      </p:graphicFrame>
      <p:sp>
        <p:nvSpPr>
          <p:cNvPr id="6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4/18/2016</a:t>
            </a:fld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-9525" y="0"/>
            <a:ext cx="9153525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3" name="WordArt 98"/>
          <p:cNvSpPr>
            <a:spLocks noChangeArrowheads="1" noChangeShapeType="1" noTextEdit="1"/>
          </p:cNvSpPr>
          <p:nvPr/>
        </p:nvSpPr>
        <p:spPr bwMode="auto">
          <a:xfrm>
            <a:off x="304800" y="81756"/>
            <a:ext cx="8610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Break-up dependencies </a:t>
            </a:r>
            <a:r>
              <a:rPr lang="en-US" sz="3600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600" i="1" kern="10" baseline="-2500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from atom lifetime for K</a:t>
            </a:r>
            <a:r>
              <a:rPr lang="en-US" sz="3600" i="1" kern="10" baseline="30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π</a:t>
            </a:r>
            <a:r>
              <a:rPr lang="en-GB" sz="3600" baseline="30000" dirty="0" smtClean="0"/>
              <a:t>– </a:t>
            </a: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l-GR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π</a:t>
            </a:r>
            <a:r>
              <a:rPr lang="en-US" sz="3600" i="1" kern="10" baseline="30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+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GB" sz="3600" baseline="30000" dirty="0"/>
              <a:t>– 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atom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03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599774"/>
              </p:ext>
            </p:extLst>
          </p:nvPr>
        </p:nvGraphicFramePr>
        <p:xfrm>
          <a:off x="304800" y="3505200"/>
          <a:ext cx="8605837" cy="2895600"/>
        </p:xfrm>
        <a:graphic>
          <a:graphicData uri="http://schemas.openxmlformats.org/drawingml/2006/table">
            <a:tbl>
              <a:tblPr/>
              <a:tblGrid>
                <a:gridCol w="3155474"/>
                <a:gridCol w="2657240"/>
                <a:gridCol w="2793123"/>
              </a:tblGrid>
              <a:tr h="890954"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Spectrometer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90954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Relative resolution on the particle momentum  in L.S.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3•10</a:t>
                      </a:r>
                      <a:r>
                        <a:rPr kumimoji="0" lang="en-US" alt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-3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itchFamily="18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111369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Precision on Q-projections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(experimental measurement)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pitchFamily="34" charset="-128"/>
                        </a:rPr>
                        <a:t>s</a:t>
                      </a:r>
                      <a:r>
                        <a:rPr kumimoji="0" lang="en-US" altLang="en-US" sz="20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Q</a:t>
                      </a:r>
                      <a:r>
                        <a:rPr kumimoji="0" lang="en-US" altLang="en-US" sz="2000" b="1" i="0" u="none" strike="noStrike" cap="none" normalizeH="0" baseline="-38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X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 =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pitchFamily="34" charset="-128"/>
                        </a:rPr>
                        <a:t>s</a:t>
                      </a:r>
                      <a:r>
                        <a:rPr kumimoji="0" lang="en-US" altLang="en-US" sz="20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Q</a:t>
                      </a:r>
                      <a:r>
                        <a:rPr kumimoji="0" lang="en-US" altLang="en-US" sz="2000" b="1" i="0" u="none" strike="noStrike" cap="none" normalizeH="0" baseline="-38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Y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 = 0.5 MeV/c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pitchFamily="34" charset="-128"/>
                        </a:rPr>
                        <a:t>s</a:t>
                      </a:r>
                      <a:r>
                        <a:rPr kumimoji="0" lang="en-US" altLang="en-US" sz="20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Q</a:t>
                      </a:r>
                      <a:r>
                        <a:rPr kumimoji="0" lang="en-US" altLang="en-US" sz="2000" b="1" i="0" u="none" strike="noStrike" cap="none" normalizeH="0" baseline="-38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L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 = 0.5 MeV/c (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pitchFamily="34" charset="-128"/>
                        </a:rPr>
                        <a:t>pp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pitchFamily="34" charset="-128"/>
                        </a:rPr>
                        <a:t>s</a:t>
                      </a:r>
                      <a:r>
                        <a:rPr kumimoji="0" lang="en-US" altLang="en-US" sz="20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Q</a:t>
                      </a:r>
                      <a:r>
                        <a:rPr kumimoji="0" lang="en-US" altLang="en-US" sz="2000" b="1" i="0" u="none" strike="noStrike" cap="none" normalizeH="0" baseline="-38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L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 = 0.9 MeV/c (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pitchFamily="34" charset="-128"/>
                        </a:rPr>
                        <a:t>pK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)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-9525" y="0"/>
            <a:ext cx="9153525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4" name="WordArt 98"/>
          <p:cNvSpPr>
            <a:spLocks noChangeArrowheads="1" noChangeShapeType="1" noTextEdit="1"/>
          </p:cNvSpPr>
          <p:nvPr/>
        </p:nvSpPr>
        <p:spPr bwMode="auto">
          <a:xfrm>
            <a:off x="223837" y="81756"/>
            <a:ext cx="8686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DIRAC setup characteristics and experimental conditions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Group 3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224777"/>
              </p:ext>
            </p:extLst>
          </p:nvPr>
        </p:nvGraphicFramePr>
        <p:xfrm>
          <a:off x="304800" y="685800"/>
          <a:ext cx="8605837" cy="2743200"/>
        </p:xfrm>
        <a:graphic>
          <a:graphicData uri="http://schemas.openxmlformats.org/drawingml/2006/table">
            <a:tbl>
              <a:tblPr/>
              <a:tblGrid>
                <a:gridCol w="4016057"/>
                <a:gridCol w="4589780"/>
              </a:tblGrid>
              <a:tr h="103432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The angle of the secondary channel relative to proton beam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E8A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34" charset="-128"/>
                          <a:cs typeface="Times New Roman" panose="02020603050405020304" pitchFamily="18" charset="0"/>
                        </a:rPr>
                        <a:t>5.7±1°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FE95"/>
                    </a:solidFill>
                  </a:tcPr>
                </a:tc>
              </a:tr>
              <a:tr h="58461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Solid angle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E8A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1.2•10</a:t>
                      </a:r>
                      <a:r>
                        <a:rPr kumimoji="0" lang="en-US" alt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-3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sr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FE95"/>
                    </a:solidFill>
                  </a:tcPr>
                </a:tc>
              </a:tr>
              <a:tr h="11242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Dipole magnet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E8A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B</a:t>
                      </a:r>
                      <a:r>
                        <a:rPr kumimoji="0" lang="en-US" altLang="en-US" sz="2000" b="1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max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= 1.65 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BL = 2.2 Tm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FE95"/>
                    </a:solidFill>
                  </a:tcPr>
                </a:tc>
              </a:tr>
            </a:tbl>
          </a:graphicData>
        </a:graphic>
      </p:graphicFrame>
      <p:sp>
        <p:nvSpPr>
          <p:cNvPr id="6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4/18/2016</a:t>
            </a:fld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238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535488" y="914400"/>
            <a:ext cx="4810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619125" y="831850"/>
            <a:ext cx="3906838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CERN</a:t>
            </a:r>
          </a:p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    Geneva, 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Switzerland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914400"/>
            <a:ext cx="4730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535488" y="5599113"/>
            <a:ext cx="4810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636588" y="5416550"/>
            <a:ext cx="39211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Kyoto University</a:t>
            </a:r>
            <a:b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</a:b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                </a:t>
            </a: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Kyoto, 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Japan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5016500" y="5235575"/>
            <a:ext cx="41275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Bern University </a:t>
            </a:r>
          </a:p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       </a:t>
            </a: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Bern,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Switzerland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4535488" y="5081588"/>
            <a:ext cx="4810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644525" y="4802188"/>
            <a:ext cx="3894138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KEK</a:t>
            </a:r>
            <a:b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</a:b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            </a:t>
            </a: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Tsukuba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, Japan</a:t>
            </a: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12700" y="4940300"/>
            <a:ext cx="4730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4535488" y="4564063"/>
            <a:ext cx="4810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0" y="4564063"/>
            <a:ext cx="4730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5016500" y="4552950"/>
            <a:ext cx="41275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Santiago de </a:t>
            </a:r>
            <a:r>
              <a:rPr lang="en-US" sz="1800" dirty="0" err="1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Compostela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University</a:t>
            </a:r>
            <a:b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</a:b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</a:t>
            </a: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Santiago de </a:t>
            </a:r>
            <a:r>
              <a:rPr lang="en-US" sz="1800" i="1" dirty="0" err="1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Compostela</a:t>
            </a: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,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Spain</a:t>
            </a: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4535488" y="4046538"/>
            <a:ext cx="4810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565150" y="4152900"/>
            <a:ext cx="3997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University of Messina</a:t>
            </a:r>
            <a:r>
              <a:rPr lang="en-US" sz="1600" b="0" dirty="0">
                <a:solidFill>
                  <a:srgbClr val="00000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/>
            </a:r>
            <a:br>
              <a:rPr lang="en-US" sz="1600" b="0" dirty="0">
                <a:solidFill>
                  <a:srgbClr val="00000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</a:br>
            <a:r>
              <a:rPr lang="en-US" sz="1600" b="0" dirty="0">
                <a:solidFill>
                  <a:srgbClr val="00000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                           </a:t>
            </a:r>
            <a:r>
              <a:rPr lang="en-US" sz="700" b="0" dirty="0">
                <a:solidFill>
                  <a:srgbClr val="00000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                                    </a:t>
            </a:r>
            <a:r>
              <a:rPr lang="en-US" sz="1800" i="1" dirty="0" err="1">
                <a:solidFill>
                  <a:srgbClr val="9900CC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Messina</a:t>
            </a:r>
            <a:r>
              <a:rPr lang="en-US" sz="1800" dirty="0">
                <a:solidFill>
                  <a:srgbClr val="9900CC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,  Italy</a:t>
            </a:r>
            <a:r>
              <a:rPr lang="en-US" sz="1800" dirty="0">
                <a:solidFill>
                  <a:srgbClr val="0033CC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0" y="4046538"/>
            <a:ext cx="4730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5016500" y="3867150"/>
            <a:ext cx="41275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IHEP</a:t>
            </a:r>
            <a:b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</a:b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         </a:t>
            </a:r>
            <a:r>
              <a:rPr lang="en-US" sz="1800" i="1" dirty="0" err="1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Protvino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,  Russia</a:t>
            </a: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4535488" y="3529013"/>
            <a:ext cx="4810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574675" y="3521075"/>
            <a:ext cx="3997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it-IT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INFN-Laboratori Nazionali di Frascati</a:t>
            </a:r>
            <a:br>
              <a:rPr lang="it-IT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</a:b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                   </a:t>
            </a:r>
            <a:r>
              <a:rPr lang="en-US" sz="1800" i="1" dirty="0" err="1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Frascati</a:t>
            </a: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,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Italy</a:t>
            </a:r>
          </a:p>
        </p:txBody>
      </p:sp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0" y="3529013"/>
            <a:ext cx="4730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5016500" y="3170238"/>
            <a:ext cx="41275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SINP of Moscow State University</a:t>
            </a:r>
            <a:b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</a:b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         </a:t>
            </a: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Moscow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,  Russia</a:t>
            </a:r>
          </a:p>
        </p:txBody>
      </p:sp>
      <p:sp>
        <p:nvSpPr>
          <p:cNvPr id="7190" name="Rectangle 22"/>
          <p:cNvSpPr>
            <a:spLocks noChangeArrowheads="1"/>
          </p:cNvSpPr>
          <p:nvPr/>
        </p:nvSpPr>
        <p:spPr bwMode="auto">
          <a:xfrm>
            <a:off x="4535488" y="3011488"/>
            <a:ext cx="4810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0" y="3011488"/>
            <a:ext cx="4730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192" name="Rectangle 24"/>
          <p:cNvSpPr>
            <a:spLocks noChangeArrowheads="1"/>
          </p:cNvSpPr>
          <p:nvPr/>
        </p:nvSpPr>
        <p:spPr bwMode="auto">
          <a:xfrm>
            <a:off x="5045075" y="2487613"/>
            <a:ext cx="4098925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JINR</a:t>
            </a:r>
            <a:b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</a:b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           </a:t>
            </a:r>
            <a:r>
              <a:rPr lang="en-US" sz="1800" i="1" dirty="0" err="1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Dubna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,  Russia</a:t>
            </a:r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4535488" y="2466975"/>
            <a:ext cx="481012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194" name="Rectangle 26"/>
          <p:cNvSpPr>
            <a:spLocks noChangeArrowheads="1"/>
          </p:cNvSpPr>
          <p:nvPr/>
        </p:nvSpPr>
        <p:spPr bwMode="auto">
          <a:xfrm>
            <a:off x="603250" y="2820988"/>
            <a:ext cx="3968750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Nuclear Physics Institute ASCR </a:t>
            </a:r>
            <a:b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</a:b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    </a:t>
            </a:r>
            <a:r>
              <a:rPr lang="en-US" sz="18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DejaVu LGC Sans" charset="0"/>
              </a:rPr>
              <a:t> </a:t>
            </a:r>
            <a:r>
              <a:rPr lang="en-US" sz="1800" i="1" dirty="0" err="1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Rez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, Czech Republic</a:t>
            </a:r>
          </a:p>
        </p:txBody>
      </p:sp>
      <p:sp>
        <p:nvSpPr>
          <p:cNvPr id="7195" name="Rectangle 27"/>
          <p:cNvSpPr>
            <a:spLocks noChangeArrowheads="1"/>
          </p:cNvSpPr>
          <p:nvPr/>
        </p:nvSpPr>
        <p:spPr bwMode="auto">
          <a:xfrm>
            <a:off x="0" y="2466975"/>
            <a:ext cx="473075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5030788" y="1751013"/>
            <a:ext cx="4113212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IFIN-HH</a:t>
            </a:r>
            <a:b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</a:b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 </a:t>
            </a: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Bucharest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,  Romania</a:t>
            </a:r>
          </a:p>
        </p:txBody>
      </p:sp>
      <p:sp>
        <p:nvSpPr>
          <p:cNvPr id="7197" name="Rectangle 29"/>
          <p:cNvSpPr>
            <a:spLocks noChangeArrowheads="1"/>
          </p:cNvSpPr>
          <p:nvPr/>
        </p:nvSpPr>
        <p:spPr bwMode="auto">
          <a:xfrm>
            <a:off x="4535488" y="1949450"/>
            <a:ext cx="4810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198" name="Rectangle 30"/>
          <p:cNvSpPr>
            <a:spLocks noChangeArrowheads="1"/>
          </p:cNvSpPr>
          <p:nvPr/>
        </p:nvSpPr>
        <p:spPr bwMode="auto">
          <a:xfrm>
            <a:off x="608013" y="2163763"/>
            <a:ext cx="39639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Institute of Physics ASCR </a:t>
            </a:r>
            <a:b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</a:b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</a:t>
            </a: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Prague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, Czech Republic</a:t>
            </a:r>
          </a:p>
        </p:txBody>
      </p:sp>
      <p:sp>
        <p:nvSpPr>
          <p:cNvPr id="7199" name="Rectangle 31"/>
          <p:cNvSpPr>
            <a:spLocks noChangeArrowheads="1"/>
          </p:cNvSpPr>
          <p:nvPr/>
        </p:nvSpPr>
        <p:spPr bwMode="auto">
          <a:xfrm>
            <a:off x="0" y="1949450"/>
            <a:ext cx="4730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00" name="Rectangle 32"/>
          <p:cNvSpPr>
            <a:spLocks noChangeArrowheads="1"/>
          </p:cNvSpPr>
          <p:nvPr/>
        </p:nvSpPr>
        <p:spPr bwMode="auto">
          <a:xfrm>
            <a:off x="5016500" y="1052513"/>
            <a:ext cx="41275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Tokyo Metropolitan University </a:t>
            </a:r>
          </a:p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           </a:t>
            </a: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Tokyo,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Japan</a:t>
            </a:r>
          </a:p>
        </p:txBody>
      </p:sp>
      <p:sp>
        <p:nvSpPr>
          <p:cNvPr id="7201" name="Rectangle 33"/>
          <p:cNvSpPr>
            <a:spLocks noChangeArrowheads="1"/>
          </p:cNvSpPr>
          <p:nvPr/>
        </p:nvSpPr>
        <p:spPr bwMode="auto">
          <a:xfrm>
            <a:off x="4535488" y="1431925"/>
            <a:ext cx="4810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02" name="Rectangle 34"/>
          <p:cNvSpPr>
            <a:spLocks noChangeArrowheads="1"/>
          </p:cNvSpPr>
          <p:nvPr/>
        </p:nvSpPr>
        <p:spPr bwMode="auto">
          <a:xfrm>
            <a:off x="608013" y="1433513"/>
            <a:ext cx="39639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Czech Technical University </a:t>
            </a:r>
            <a:b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</a:b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</a:t>
            </a: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Prague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, Czech Republic</a:t>
            </a:r>
          </a:p>
        </p:txBody>
      </p:sp>
      <p:sp>
        <p:nvSpPr>
          <p:cNvPr id="7203" name="Rectangle 35"/>
          <p:cNvSpPr>
            <a:spLocks noChangeArrowheads="1"/>
          </p:cNvSpPr>
          <p:nvPr/>
        </p:nvSpPr>
        <p:spPr bwMode="auto">
          <a:xfrm>
            <a:off x="0" y="1431925"/>
            <a:ext cx="4730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04" name="Line 36"/>
          <p:cNvSpPr>
            <a:spLocks noChangeShapeType="1"/>
          </p:cNvSpPr>
          <p:nvPr/>
        </p:nvSpPr>
        <p:spPr bwMode="auto">
          <a:xfrm>
            <a:off x="0" y="1949450"/>
            <a:ext cx="9144000" cy="158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05" name="Line 37"/>
          <p:cNvSpPr>
            <a:spLocks noChangeShapeType="1"/>
          </p:cNvSpPr>
          <p:nvPr/>
        </p:nvSpPr>
        <p:spPr bwMode="auto">
          <a:xfrm>
            <a:off x="0" y="2466975"/>
            <a:ext cx="9144000" cy="158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06" name="Line 38"/>
          <p:cNvSpPr>
            <a:spLocks noChangeShapeType="1"/>
          </p:cNvSpPr>
          <p:nvPr/>
        </p:nvSpPr>
        <p:spPr bwMode="auto">
          <a:xfrm>
            <a:off x="0" y="3011488"/>
            <a:ext cx="9144000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07" name="Line 39"/>
          <p:cNvSpPr>
            <a:spLocks noChangeShapeType="1"/>
          </p:cNvSpPr>
          <p:nvPr/>
        </p:nvSpPr>
        <p:spPr bwMode="auto">
          <a:xfrm>
            <a:off x="0" y="3429000"/>
            <a:ext cx="9144000" cy="158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08" name="Line 40"/>
          <p:cNvSpPr>
            <a:spLocks noChangeShapeType="1"/>
          </p:cNvSpPr>
          <p:nvPr/>
        </p:nvSpPr>
        <p:spPr bwMode="auto">
          <a:xfrm>
            <a:off x="0" y="4046538"/>
            <a:ext cx="9144000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09" name="Line 41"/>
          <p:cNvSpPr>
            <a:spLocks noChangeShapeType="1"/>
          </p:cNvSpPr>
          <p:nvPr/>
        </p:nvSpPr>
        <p:spPr bwMode="auto">
          <a:xfrm>
            <a:off x="0" y="4518025"/>
            <a:ext cx="9144000" cy="158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10" name="Line 42"/>
          <p:cNvSpPr>
            <a:spLocks noChangeShapeType="1"/>
          </p:cNvSpPr>
          <p:nvPr/>
        </p:nvSpPr>
        <p:spPr bwMode="auto">
          <a:xfrm>
            <a:off x="0" y="5081588"/>
            <a:ext cx="9144000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11" name="Line 43"/>
          <p:cNvSpPr>
            <a:spLocks noChangeShapeType="1"/>
          </p:cNvSpPr>
          <p:nvPr/>
        </p:nvSpPr>
        <p:spPr bwMode="auto">
          <a:xfrm>
            <a:off x="0" y="5599113"/>
            <a:ext cx="9144000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12" name="Line 44"/>
          <p:cNvSpPr>
            <a:spLocks noChangeShapeType="1"/>
          </p:cNvSpPr>
          <p:nvPr/>
        </p:nvSpPr>
        <p:spPr bwMode="auto">
          <a:xfrm>
            <a:off x="0" y="6116638"/>
            <a:ext cx="9144000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44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13" name="Line 45"/>
          <p:cNvSpPr>
            <a:spLocks noChangeShapeType="1"/>
          </p:cNvSpPr>
          <p:nvPr/>
        </p:nvSpPr>
        <p:spPr bwMode="auto">
          <a:xfrm>
            <a:off x="0" y="914400"/>
            <a:ext cx="1588" cy="520223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44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14" name="Line 46"/>
          <p:cNvSpPr>
            <a:spLocks noChangeShapeType="1"/>
          </p:cNvSpPr>
          <p:nvPr/>
        </p:nvSpPr>
        <p:spPr bwMode="auto">
          <a:xfrm>
            <a:off x="473075" y="914400"/>
            <a:ext cx="1588" cy="520223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15" name="Line 47"/>
          <p:cNvSpPr>
            <a:spLocks noChangeShapeType="1"/>
          </p:cNvSpPr>
          <p:nvPr/>
        </p:nvSpPr>
        <p:spPr bwMode="auto">
          <a:xfrm>
            <a:off x="4535488" y="914400"/>
            <a:ext cx="1587" cy="520223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16" name="Line 48"/>
          <p:cNvSpPr>
            <a:spLocks noChangeShapeType="1"/>
          </p:cNvSpPr>
          <p:nvPr/>
        </p:nvSpPr>
        <p:spPr bwMode="auto">
          <a:xfrm>
            <a:off x="5016500" y="914400"/>
            <a:ext cx="1588" cy="520223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17" name="Line 49"/>
          <p:cNvSpPr>
            <a:spLocks noChangeShapeType="1"/>
          </p:cNvSpPr>
          <p:nvPr/>
        </p:nvSpPr>
        <p:spPr bwMode="auto">
          <a:xfrm>
            <a:off x="9144000" y="914400"/>
            <a:ext cx="1588" cy="520223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pic>
        <p:nvPicPr>
          <p:cNvPr id="7218" name="Picture 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263" y="6108700"/>
            <a:ext cx="414337" cy="293688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19" name="Picture 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7400" y="1066800"/>
            <a:ext cx="361950" cy="271463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20" name="Picture 5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546600"/>
            <a:ext cx="387350" cy="255588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21" name="Picture 5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5265738"/>
            <a:ext cx="254000" cy="252412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22" name="Picture 5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240088"/>
            <a:ext cx="384175" cy="250825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23" name="Picture 5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84700" y="3922713"/>
            <a:ext cx="384175" cy="250825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24" name="Picture 5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84700" y="1795463"/>
            <a:ext cx="384175" cy="252412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25" name="Picture 5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59300" y="2487613"/>
            <a:ext cx="45561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26" name="Picture 5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3588" y="5989638"/>
            <a:ext cx="254000" cy="2540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27" name="Picture 5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0500" y="2238375"/>
            <a:ext cx="387350" cy="249238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28" name="Picture 6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2563" y="2886075"/>
            <a:ext cx="387350" cy="250825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29" name="Picture 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800" y="4848225"/>
            <a:ext cx="419100" cy="303213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30" name="Picture 6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66688" y="4257675"/>
            <a:ext cx="384175" cy="252413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31" name="Picture 6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8763" y="869950"/>
            <a:ext cx="35242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32" name="Picture 6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63513" y="3613150"/>
            <a:ext cx="384175" cy="252413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33" name="Picture 6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1613" y="1538288"/>
            <a:ext cx="398462" cy="257175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235" name="Rectangle 67"/>
          <p:cNvSpPr>
            <a:spLocks noChangeArrowheads="1"/>
          </p:cNvSpPr>
          <p:nvPr/>
        </p:nvSpPr>
        <p:spPr bwMode="auto">
          <a:xfrm>
            <a:off x="5016500" y="5937250"/>
            <a:ext cx="412750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Zurich University </a:t>
            </a:r>
          </a:p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    </a:t>
            </a: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Zurich,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Switzerland</a:t>
            </a:r>
          </a:p>
        </p:txBody>
      </p:sp>
      <p:pic>
        <p:nvPicPr>
          <p:cNvPr id="7236" name="Picture 6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213" y="5461000"/>
            <a:ext cx="414337" cy="277813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237" name="Rectangle 69"/>
          <p:cNvSpPr>
            <a:spLocks noChangeArrowheads="1"/>
          </p:cNvSpPr>
          <p:nvPr/>
        </p:nvSpPr>
        <p:spPr bwMode="auto">
          <a:xfrm>
            <a:off x="644525" y="6067425"/>
            <a:ext cx="39211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Kyoto Sangyo University</a:t>
            </a:r>
            <a:b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</a:b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                </a:t>
            </a: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Kyoto, 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Japan</a:t>
            </a:r>
          </a:p>
        </p:txBody>
      </p:sp>
      <p:sp>
        <p:nvSpPr>
          <p:cNvPr id="70" name="Rectangle 13"/>
          <p:cNvSpPr>
            <a:spLocks noChangeArrowheads="1"/>
          </p:cNvSpPr>
          <p:nvPr/>
        </p:nvSpPr>
        <p:spPr bwMode="auto">
          <a:xfrm>
            <a:off x="1588" y="1"/>
            <a:ext cx="9144000" cy="488271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</p:txBody>
      </p:sp>
      <p:sp>
        <p:nvSpPr>
          <p:cNvPr id="71" name="WordArt 98"/>
          <p:cNvSpPr>
            <a:spLocks noChangeArrowheads="1" noChangeShapeType="1" noTextEdit="1"/>
          </p:cNvSpPr>
          <p:nvPr/>
        </p:nvSpPr>
        <p:spPr bwMode="auto">
          <a:xfrm>
            <a:off x="2514600" y="76200"/>
            <a:ext cx="41910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DIRAC Collaboration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058911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4/18/2016</a:t>
            </a:fld>
            <a:endParaRPr lang="en-US" dirty="0"/>
          </a:p>
        </p:txBody>
      </p:sp>
      <p:sp>
        <p:nvSpPr>
          <p:cNvPr id="1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029200" y="3244450"/>
            <a:ext cx="3838113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2400" i="1" dirty="0" smtClean="0">
                <a:latin typeface="Times New Roman" pitchFamily="18" charset="0"/>
                <a:cs typeface="Times New Roman" pitchFamily="18" charset="0"/>
              </a:rPr>
              <a:t>Ionisation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or breakup of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the A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l-GR" sz="2400" i="1" baseline="-25000" dirty="0" smtClean="0">
                <a:latin typeface="Times New Roman"/>
                <a:cs typeface="Times New Roman"/>
              </a:rPr>
              <a:t>π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atoms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leads to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so-called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atomic pairs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" t="13239" r="7772" b="14203"/>
          <a:stretch/>
        </p:blipFill>
        <p:spPr>
          <a:xfrm>
            <a:off x="462224" y="914400"/>
            <a:ext cx="4490776" cy="55012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10200" y="1893332"/>
            <a:ext cx="2105063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 Ni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l-GR" dirty="0" smtClean="0">
                <a:latin typeface="Times New Roman"/>
                <a:cs typeface="Times New Roman"/>
                <a:sym typeface="Wingdings" pitchFamily="2" charset="2"/>
              </a:rPr>
              <a:t>π</a:t>
            </a:r>
            <a:r>
              <a:rPr lang="en-US" baseline="30000" dirty="0" smtClean="0">
                <a:latin typeface="Times New Roman"/>
                <a:cs typeface="Times New Roman"/>
                <a:sym typeface="Wingdings" pitchFamily="2" charset="2"/>
              </a:rPr>
              <a:t>- </a:t>
            </a:r>
            <a:r>
              <a:rPr lang="en-US" dirty="0" smtClean="0">
                <a:latin typeface="Times New Roman"/>
                <a:cs typeface="Times New Roman"/>
                <a:sym typeface="Wingdings" pitchFamily="2" charset="2"/>
              </a:rPr>
              <a:t>K</a:t>
            </a:r>
            <a:r>
              <a:rPr lang="en-US" baseline="30000" dirty="0" smtClean="0">
                <a:latin typeface="Times New Roman"/>
                <a:cs typeface="Times New Roman"/>
                <a:sym typeface="Wingdings" pitchFamily="2" charset="2"/>
              </a:rPr>
              <a:t>+</a:t>
            </a:r>
            <a:r>
              <a:rPr lang="en-US" dirty="0" smtClean="0">
                <a:latin typeface="Times New Roman"/>
                <a:cs typeface="Times New Roman"/>
                <a:sym typeface="Wingdings" pitchFamily="2" charset="2"/>
              </a:rPr>
              <a:t> + 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Rectangle 13"/>
          <p:cNvSpPr>
            <a:spLocks noChangeArrowheads="1"/>
          </p:cNvSpPr>
          <p:nvPr/>
        </p:nvSpPr>
        <p:spPr bwMode="auto">
          <a:xfrm>
            <a:off x="3175" y="-20638"/>
            <a:ext cx="9140825" cy="532659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16" name="WordArt 98"/>
          <p:cNvSpPr>
            <a:spLocks noChangeArrowheads="1" noChangeShapeType="1" noTextEdit="1"/>
          </p:cNvSpPr>
          <p:nvPr/>
        </p:nvSpPr>
        <p:spPr bwMode="auto">
          <a:xfrm>
            <a:off x="750887" y="17091"/>
            <a:ext cx="7696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o-RO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nclusive </a:t>
            </a:r>
            <a:r>
              <a:rPr lang="el-GR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π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K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production in 24 </a:t>
            </a:r>
            <a:r>
              <a:rPr lang="ro-RO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GeV/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 p-Ni interaction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47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" b="27546"/>
          <a:stretch/>
        </p:blipFill>
        <p:spPr>
          <a:xfrm>
            <a:off x="629697" y="717921"/>
            <a:ext cx="7828503" cy="4069101"/>
          </a:xfrm>
          <a:prstGeom prst="rect">
            <a:avLst/>
          </a:prstGeom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28600" y="4805444"/>
            <a:ext cx="8686800" cy="1554272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o-RO" altLang="en-US" sz="1900" i="1" dirty="0" smtClean="0">
                <a:solidFill>
                  <a:srgbClr val="4A1E72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o-RO" altLang="en-US" sz="1900" i="1" dirty="0" smtClean="0">
                <a:solidFill>
                  <a:srgbClr val="752FB5"/>
                </a:solidFill>
                <a:latin typeface="Times New Roman" pitchFamily="18" charset="0"/>
                <a:cs typeface="Times New Roman" pitchFamily="18" charset="0"/>
              </a:rPr>
              <a:t>Target station ;</a:t>
            </a:r>
            <a:r>
              <a:rPr lang="ro-RO" altLang="en-US" sz="1900" i="1" dirty="0" smtClean="0">
                <a:solidFill>
                  <a:srgbClr val="4A1E72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ro-RO" altLang="en-US" sz="1900" i="1" dirty="0" smtClean="0">
                <a:solidFill>
                  <a:srgbClr val="752FB5"/>
                </a:solidFill>
                <a:latin typeface="Times New Roman" pitchFamily="18" charset="0"/>
                <a:cs typeface="Times New Roman" pitchFamily="18" charset="0"/>
              </a:rPr>
              <a:t>First shielding;</a:t>
            </a:r>
            <a:r>
              <a:rPr lang="ro-RO" altLang="en-US" sz="1900" i="1" dirty="0" smtClean="0">
                <a:solidFill>
                  <a:srgbClr val="4A1E72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o-RO" altLang="en-US" sz="1900" i="1" dirty="0" smtClean="0">
                <a:solidFill>
                  <a:srgbClr val="752FB5"/>
                </a:solidFill>
                <a:latin typeface="Times New Roman" pitchFamily="18" charset="0"/>
                <a:cs typeface="Times New Roman" pitchFamily="18" charset="0"/>
              </a:rPr>
              <a:t> Micro Drift Chambers;</a:t>
            </a:r>
            <a:r>
              <a:rPr lang="ro-RO" altLang="en-US" sz="1900" i="1" dirty="0" smtClean="0">
                <a:solidFill>
                  <a:srgbClr val="4A1E72"/>
                </a:solidFill>
                <a:latin typeface="Times New Roman" pitchFamily="18" charset="0"/>
                <a:cs typeface="Times New Roman" pitchFamily="18" charset="0"/>
              </a:rPr>
              <a:t> 4 </a:t>
            </a:r>
            <a:r>
              <a:rPr lang="ro-RO" altLang="en-US" sz="1900" i="1" dirty="0" smtClean="0">
                <a:solidFill>
                  <a:srgbClr val="752FB5"/>
                </a:solidFill>
                <a:latin typeface="Times New Roman" pitchFamily="18" charset="0"/>
                <a:cs typeface="Times New Roman" pitchFamily="18" charset="0"/>
              </a:rPr>
              <a:t>Scintillating Fiber Detector;</a:t>
            </a:r>
            <a:r>
              <a:rPr lang="ro-RO" altLang="en-US" sz="1900" i="1" dirty="0" smtClean="0">
                <a:solidFill>
                  <a:srgbClr val="4A1E72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ro-RO" altLang="en-US" sz="1900" i="1" dirty="0" smtClean="0">
                <a:solidFill>
                  <a:srgbClr val="752FB5"/>
                </a:solidFill>
                <a:latin typeface="Times New Roman" pitchFamily="18" charset="0"/>
                <a:cs typeface="Times New Roman" pitchFamily="18" charset="0"/>
              </a:rPr>
              <a:t> Ionization Hodoscope;</a:t>
            </a:r>
            <a:r>
              <a:rPr lang="ro-RO" altLang="en-US" sz="1900" i="1" dirty="0" smtClean="0">
                <a:solidFill>
                  <a:srgbClr val="4A1E72"/>
                </a:solidFill>
                <a:latin typeface="Times New Roman" pitchFamily="18" charset="0"/>
                <a:cs typeface="Times New Roman" pitchFamily="18" charset="0"/>
              </a:rPr>
              <a:t> 6 </a:t>
            </a:r>
            <a:r>
              <a:rPr lang="ro-RO" altLang="en-US" sz="1900" i="1" dirty="0" smtClean="0">
                <a:solidFill>
                  <a:srgbClr val="752FB5"/>
                </a:solidFill>
                <a:latin typeface="Times New Roman" pitchFamily="18" charset="0"/>
                <a:cs typeface="Times New Roman" pitchFamily="18" charset="0"/>
              </a:rPr>
              <a:t>Second Shielding;</a:t>
            </a:r>
            <a:r>
              <a:rPr lang="ro-RO" altLang="en-US" sz="1900" i="1" dirty="0" smtClean="0">
                <a:solidFill>
                  <a:srgbClr val="4A1E72"/>
                </a:solidFill>
                <a:latin typeface="Times New Roman" pitchFamily="18" charset="0"/>
                <a:cs typeface="Times New Roman" pitchFamily="18" charset="0"/>
              </a:rPr>
              <a:t> 7 </a:t>
            </a:r>
            <a:r>
              <a:rPr lang="ro-RO" altLang="en-US" sz="1900" i="1" dirty="0" smtClean="0">
                <a:solidFill>
                  <a:srgbClr val="752FB5"/>
                </a:solidFill>
                <a:latin typeface="Times New Roman" pitchFamily="18" charset="0"/>
                <a:cs typeface="Times New Roman" pitchFamily="18" charset="0"/>
              </a:rPr>
              <a:t>Vacuum Tube;</a:t>
            </a:r>
            <a:r>
              <a:rPr lang="ro-RO" altLang="en-US" sz="1900" i="1" dirty="0" smtClean="0">
                <a:solidFill>
                  <a:srgbClr val="4A1E72"/>
                </a:solidFill>
                <a:latin typeface="Times New Roman" pitchFamily="18" charset="0"/>
                <a:cs typeface="Times New Roman" pitchFamily="18" charset="0"/>
              </a:rPr>
              <a:t> 8 </a:t>
            </a:r>
            <a:r>
              <a:rPr lang="ro-RO" altLang="en-US" sz="1900" i="1" dirty="0" smtClean="0">
                <a:solidFill>
                  <a:srgbClr val="752FB5"/>
                </a:solidFill>
                <a:latin typeface="Times New Roman" pitchFamily="18" charset="0"/>
                <a:cs typeface="Times New Roman" pitchFamily="18" charset="0"/>
              </a:rPr>
              <a:t>Spectrometer Magnet; </a:t>
            </a:r>
            <a:r>
              <a:rPr lang="ro-RO" altLang="en-US" sz="1900" i="1" dirty="0" smtClean="0">
                <a:solidFill>
                  <a:srgbClr val="4A1E72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o-RO" altLang="en-US" sz="1900" i="1" dirty="0" smtClean="0">
                <a:solidFill>
                  <a:srgbClr val="752FB5"/>
                </a:solidFill>
                <a:latin typeface="Times New Roman" pitchFamily="18" charset="0"/>
                <a:cs typeface="Times New Roman" pitchFamily="18" charset="0"/>
              </a:rPr>
              <a:t> Vacuum Chamber; </a:t>
            </a:r>
            <a:r>
              <a:rPr lang="ro-RO" altLang="en-US" sz="1900" i="1" dirty="0" smtClean="0">
                <a:solidFill>
                  <a:srgbClr val="4A1E72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o-RO" altLang="en-US" sz="1900" i="1" dirty="0" smtClean="0">
                <a:solidFill>
                  <a:srgbClr val="752FB5"/>
                </a:solidFill>
                <a:latin typeface="Times New Roman" pitchFamily="18" charset="0"/>
                <a:cs typeface="Times New Roman" pitchFamily="18" charset="0"/>
              </a:rPr>
              <a:t> Drift Chambers; </a:t>
            </a:r>
            <a:r>
              <a:rPr lang="ro-RO" altLang="en-US" sz="1900" i="1" dirty="0" smtClean="0">
                <a:solidFill>
                  <a:srgbClr val="4A1E72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o-RO" altLang="en-US" sz="1900" i="1" dirty="0" smtClean="0">
                <a:solidFill>
                  <a:srgbClr val="752FB5"/>
                </a:solidFill>
                <a:latin typeface="Times New Roman" pitchFamily="18" charset="0"/>
                <a:cs typeface="Times New Roman" pitchFamily="18" charset="0"/>
              </a:rPr>
              <a:t>Vertical Hodoscope; </a:t>
            </a:r>
            <a:r>
              <a:rPr lang="ro-RO" altLang="en-US" sz="1900" i="1" dirty="0" smtClean="0">
                <a:solidFill>
                  <a:srgbClr val="4A1E72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o-RO" altLang="en-US" sz="1900" i="1" dirty="0" smtClean="0">
                <a:solidFill>
                  <a:srgbClr val="752FB5"/>
                </a:solidFill>
                <a:latin typeface="Times New Roman" pitchFamily="18" charset="0"/>
                <a:cs typeface="Times New Roman" pitchFamily="18" charset="0"/>
              </a:rPr>
              <a:t>Horizontal Hodoscope;</a:t>
            </a:r>
            <a:r>
              <a:rPr lang="ro-RO" altLang="en-US" sz="1900" i="1" dirty="0" smtClean="0">
                <a:solidFill>
                  <a:srgbClr val="4A1E72"/>
                </a:solidFill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ro-RO" altLang="en-US" sz="1900" i="1" dirty="0" smtClean="0">
                <a:solidFill>
                  <a:srgbClr val="752FB5"/>
                </a:solidFill>
                <a:latin typeface="Times New Roman" pitchFamily="18" charset="0"/>
                <a:cs typeface="Times New Roman" pitchFamily="18" charset="0"/>
              </a:rPr>
              <a:t>Aerogel Čerenkov;</a:t>
            </a:r>
            <a:r>
              <a:rPr lang="ro-RO" altLang="en-US" sz="1900" i="1" dirty="0" smtClean="0">
                <a:solidFill>
                  <a:srgbClr val="4A1E72"/>
                </a:solidFill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ro-RO" altLang="en-US" sz="1900" i="1" dirty="0" smtClean="0">
                <a:solidFill>
                  <a:srgbClr val="752FB5"/>
                </a:solidFill>
                <a:latin typeface="Times New Roman" pitchFamily="18" charset="0"/>
                <a:cs typeface="Times New Roman" pitchFamily="18" charset="0"/>
              </a:rPr>
              <a:t>Heavy Gas Čerenkov;</a:t>
            </a:r>
            <a:r>
              <a:rPr lang="ro-RO" altLang="en-US" sz="1900" i="1" dirty="0" smtClean="0">
                <a:solidFill>
                  <a:srgbClr val="4A1E72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ro-RO" altLang="en-US" sz="1900" i="1" dirty="0" smtClean="0">
                <a:solidFill>
                  <a:srgbClr val="752FB5"/>
                </a:solidFill>
                <a:latin typeface="Times New Roman" pitchFamily="18" charset="0"/>
                <a:cs typeface="Times New Roman" pitchFamily="18" charset="0"/>
              </a:rPr>
              <a:t>Nitrogen Čerenkov; </a:t>
            </a:r>
            <a:r>
              <a:rPr lang="ro-RO" altLang="en-US" sz="1900" i="1" dirty="0" smtClean="0">
                <a:solidFill>
                  <a:srgbClr val="4A1E72"/>
                </a:solidFill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ro-RO" altLang="en-US" sz="1900" i="1" dirty="0" smtClean="0">
                <a:solidFill>
                  <a:srgbClr val="752FB5"/>
                </a:solidFill>
                <a:latin typeface="Times New Roman" pitchFamily="18" charset="0"/>
                <a:cs typeface="Times New Roman" pitchFamily="18" charset="0"/>
              </a:rPr>
              <a:t>Preshower; </a:t>
            </a:r>
            <a:r>
              <a:rPr lang="ro-RO" altLang="en-US" sz="1900" i="1" dirty="0" smtClean="0">
                <a:solidFill>
                  <a:srgbClr val="4A1E72"/>
                </a:solidFill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ro-RO" altLang="en-US" sz="1900" i="1" dirty="0" smtClean="0">
                <a:solidFill>
                  <a:srgbClr val="752FB5"/>
                </a:solidFill>
                <a:latin typeface="Times New Roman" pitchFamily="18" charset="0"/>
                <a:cs typeface="Times New Roman" pitchFamily="18" charset="0"/>
              </a:rPr>
              <a:t>Muon Detector</a:t>
            </a:r>
            <a:endParaRPr lang="ro-RO" altLang="en-US" sz="1900" i="1" dirty="0">
              <a:solidFill>
                <a:srgbClr val="752FB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4/18/2016</a:t>
            </a:fld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3175" y="-20638"/>
            <a:ext cx="9140825" cy="532659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2" name="WordArt 98"/>
          <p:cNvSpPr>
            <a:spLocks noChangeArrowheads="1" noChangeShapeType="1" noTextEdit="1"/>
          </p:cNvSpPr>
          <p:nvPr/>
        </p:nvSpPr>
        <p:spPr bwMode="auto">
          <a:xfrm>
            <a:off x="1524000" y="17091"/>
            <a:ext cx="6248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o-RO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DIRAC upgraded Experimental setup</a:t>
            </a:r>
            <a:endParaRPr lang="ro-RO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9332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16" descr="setup200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7"/>
          <a:stretch/>
        </p:blipFill>
        <p:spPr bwMode="auto">
          <a:xfrm>
            <a:off x="472440" y="-1588"/>
            <a:ext cx="867156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2389" y="1066800"/>
            <a:ext cx="3089307" cy="135421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o-RO" altLang="en-US" sz="2400" b="1" dirty="0" smtClean="0">
                <a:latin typeface="Symbol" pitchFamily="18" charset="2"/>
                <a:ea typeface="ＭＳ Ｐゴシック" pitchFamily="34" charset="-128"/>
              </a:rPr>
              <a:t>s</a:t>
            </a:r>
            <a:r>
              <a:rPr lang="ro-RO" altLang="en-US" sz="2400" b="1" baseline="-25000" dirty="0" smtClean="0">
                <a:latin typeface="Sylfaen" pitchFamily="18" charset="0"/>
                <a:ea typeface="ＭＳ Ｐゴシック" pitchFamily="34" charset="-128"/>
              </a:rPr>
              <a:t>Q</a:t>
            </a:r>
            <a:r>
              <a:rPr lang="ro-RO" altLang="en-US" sz="2400" b="1" baseline="-38000" dirty="0" smtClean="0">
                <a:latin typeface="Sylfaen" pitchFamily="18" charset="0"/>
                <a:ea typeface="ＭＳ Ｐゴシック" pitchFamily="34" charset="-128"/>
              </a:rPr>
              <a:t>X</a:t>
            </a:r>
            <a:r>
              <a:rPr lang="ro-RO" altLang="en-US" sz="2400" b="1" dirty="0" smtClean="0">
                <a:latin typeface="Sylfaen" pitchFamily="18" charset="0"/>
                <a:ea typeface="ＭＳ Ｐゴシック" pitchFamily="34" charset="-128"/>
              </a:rPr>
              <a:t> = </a:t>
            </a:r>
            <a:r>
              <a:rPr lang="ro-RO" altLang="en-US" sz="2400" b="1" dirty="0" smtClean="0">
                <a:latin typeface="Symbol" pitchFamily="18" charset="2"/>
                <a:ea typeface="ＭＳ Ｐゴシック" pitchFamily="34" charset="-128"/>
              </a:rPr>
              <a:t>s</a:t>
            </a:r>
            <a:r>
              <a:rPr lang="ro-RO" altLang="en-US" sz="2400" b="1" baseline="-25000" dirty="0" smtClean="0">
                <a:latin typeface="Sylfaen" pitchFamily="18" charset="0"/>
                <a:ea typeface="ＭＳ Ｐゴシック" pitchFamily="34" charset="-128"/>
              </a:rPr>
              <a:t>Q</a:t>
            </a:r>
            <a:r>
              <a:rPr lang="ro-RO" altLang="en-US" sz="2400" b="1" baseline="-38000" dirty="0" smtClean="0">
                <a:latin typeface="Sylfaen" pitchFamily="18" charset="0"/>
                <a:ea typeface="ＭＳ Ｐゴシック" pitchFamily="34" charset="-128"/>
              </a:rPr>
              <a:t>Y</a:t>
            </a:r>
            <a:r>
              <a:rPr lang="ro-RO" altLang="en-US" sz="2400" b="1" dirty="0" smtClean="0">
                <a:latin typeface="Sylfaen" pitchFamily="18" charset="0"/>
                <a:ea typeface="ＭＳ Ｐゴシック" pitchFamily="34" charset="-128"/>
              </a:rPr>
              <a:t> = 0.5 MeV/c</a:t>
            </a:r>
          </a:p>
          <a:p>
            <a:pPr>
              <a:spcAft>
                <a:spcPts val="600"/>
              </a:spcAft>
            </a:pPr>
            <a:r>
              <a:rPr lang="ro-RO" altLang="en-US" sz="2400" b="1" dirty="0" smtClean="0">
                <a:latin typeface="Symbol" pitchFamily="18" charset="2"/>
                <a:ea typeface="ＭＳ Ｐゴシック" pitchFamily="34" charset="-128"/>
              </a:rPr>
              <a:t>s</a:t>
            </a:r>
            <a:r>
              <a:rPr lang="ro-RO" altLang="en-US" sz="2400" b="1" baseline="-25000" dirty="0" smtClean="0">
                <a:latin typeface="Sylfaen" pitchFamily="18" charset="0"/>
                <a:ea typeface="ＭＳ Ｐゴシック" pitchFamily="34" charset="-128"/>
              </a:rPr>
              <a:t>Q</a:t>
            </a:r>
            <a:r>
              <a:rPr lang="ro-RO" altLang="en-US" sz="2400" b="1" baseline="-38000" dirty="0" smtClean="0">
                <a:latin typeface="Sylfaen" pitchFamily="18" charset="0"/>
                <a:ea typeface="ＭＳ Ｐゴシック" pitchFamily="34" charset="-128"/>
              </a:rPr>
              <a:t>L</a:t>
            </a:r>
            <a:r>
              <a:rPr lang="ro-RO" altLang="en-US" sz="2400" b="1" dirty="0" smtClean="0">
                <a:latin typeface="Sylfaen" pitchFamily="18" charset="0"/>
                <a:ea typeface="ＭＳ Ｐゴシック" pitchFamily="34" charset="-128"/>
              </a:rPr>
              <a:t> = 0.5 MeV/c (</a:t>
            </a:r>
            <a:r>
              <a:rPr lang="ro-RO" altLang="en-US" sz="2400" b="1" dirty="0" smtClean="0">
                <a:latin typeface="Symbol" pitchFamily="18" charset="2"/>
                <a:ea typeface="ＭＳ Ｐゴシック" pitchFamily="34" charset="-128"/>
              </a:rPr>
              <a:t>pp</a:t>
            </a:r>
            <a:r>
              <a:rPr lang="ro-RO" altLang="en-US" sz="2400" b="1" dirty="0" smtClean="0">
                <a:latin typeface="Sylfaen" pitchFamily="18" charset="0"/>
                <a:ea typeface="ＭＳ Ｐゴシック" pitchFamily="34" charset="-128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ro-RO" altLang="en-US" sz="2400" b="1" dirty="0" smtClean="0">
                <a:latin typeface="Symbol" pitchFamily="18" charset="2"/>
                <a:ea typeface="ＭＳ Ｐゴシック" pitchFamily="34" charset="-128"/>
              </a:rPr>
              <a:t>s</a:t>
            </a:r>
            <a:r>
              <a:rPr lang="ro-RO" altLang="en-US" sz="2400" b="1" baseline="-25000" dirty="0" smtClean="0">
                <a:latin typeface="Sylfaen" pitchFamily="18" charset="0"/>
                <a:ea typeface="ＭＳ Ｐゴシック" pitchFamily="34" charset="-128"/>
              </a:rPr>
              <a:t>Q</a:t>
            </a:r>
            <a:r>
              <a:rPr lang="ro-RO" altLang="en-US" sz="2400" b="1" baseline="-38000" dirty="0" smtClean="0">
                <a:latin typeface="Sylfaen" pitchFamily="18" charset="0"/>
                <a:ea typeface="ＭＳ Ｐゴシック" pitchFamily="34" charset="-128"/>
              </a:rPr>
              <a:t>L</a:t>
            </a:r>
            <a:r>
              <a:rPr lang="ro-RO" altLang="en-US" sz="2400" b="1" dirty="0" smtClean="0">
                <a:latin typeface="Sylfaen" pitchFamily="18" charset="0"/>
                <a:ea typeface="ＭＳ Ｐゴシック" pitchFamily="34" charset="-128"/>
              </a:rPr>
              <a:t> = 0.9 MeV/c (</a:t>
            </a:r>
            <a:r>
              <a:rPr lang="ro-RO" altLang="en-US" sz="2400" b="1" dirty="0" smtClean="0">
                <a:latin typeface="Symbol" pitchFamily="18" charset="2"/>
                <a:ea typeface="ＭＳ Ｐゴシック" pitchFamily="34" charset="-128"/>
              </a:rPr>
              <a:t>pK</a:t>
            </a:r>
            <a:r>
              <a:rPr lang="ro-RO" altLang="en-US" sz="2400" b="1" dirty="0" smtClean="0">
                <a:latin typeface="Sylfaen" pitchFamily="18" charset="0"/>
                <a:ea typeface="ＭＳ Ｐゴシック" pitchFamily="34" charset="-128"/>
              </a:rPr>
              <a:t>)</a:t>
            </a:r>
          </a:p>
        </p:txBody>
      </p:sp>
      <p:sp>
        <p:nvSpPr>
          <p:cNvPr id="15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4/18/2016</a:t>
            </a:fld>
            <a:endParaRPr lang="en-US" dirty="0"/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3175" y="-20638"/>
            <a:ext cx="9140825" cy="532659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22" name="WordArt 98"/>
          <p:cNvSpPr>
            <a:spLocks noChangeArrowheads="1" noChangeShapeType="1" noTextEdit="1"/>
          </p:cNvSpPr>
          <p:nvPr/>
        </p:nvSpPr>
        <p:spPr bwMode="auto">
          <a:xfrm>
            <a:off x="1524000" y="17091"/>
            <a:ext cx="6248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o-RO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DIRAC upgraded Experimental setup</a:t>
            </a:r>
            <a:endParaRPr lang="ro-RO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418222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4/18/2016</a:t>
            </a:fld>
            <a:endParaRPr lang="en-US" dirty="0"/>
          </a:p>
        </p:txBody>
      </p:sp>
      <p:sp>
        <p:nvSpPr>
          <p:cNvPr id="3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32" name="Rectangle 13"/>
          <p:cNvSpPr>
            <a:spLocks noChangeArrowheads="1"/>
          </p:cNvSpPr>
          <p:nvPr/>
        </p:nvSpPr>
        <p:spPr bwMode="auto">
          <a:xfrm>
            <a:off x="3175" y="-20637"/>
            <a:ext cx="9140825" cy="538956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33" name="WordArt 98"/>
          <p:cNvSpPr>
            <a:spLocks noChangeArrowheads="1" noChangeShapeType="1" noTextEdit="1"/>
          </p:cNvSpPr>
          <p:nvPr/>
        </p:nvSpPr>
        <p:spPr bwMode="auto">
          <a:xfrm>
            <a:off x="1600200" y="42337"/>
            <a:ext cx="5715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3600" i="1" kern="10" baseline="-25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distributions of  </a:t>
            </a:r>
            <a:r>
              <a:rPr lang="el-GR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π</a:t>
            </a:r>
            <a:r>
              <a:rPr lang="en-US" sz="3600" i="1" kern="10" baseline="30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-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K</a:t>
            </a:r>
            <a:r>
              <a:rPr lang="en-US" sz="3600" i="1" kern="10" baseline="30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+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pairs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4343400" cy="42944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91648" y="1570773"/>
            <a:ext cx="3505200" cy="34163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distribution of </a:t>
            </a:r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400" i="1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i="1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pairs after applying the selection criteria.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Events with positive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are suppressed compared to those with negative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due to lower acceptance and lower production cross section.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83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13"/>
          <p:cNvSpPr>
            <a:spLocks noChangeArrowheads="1"/>
          </p:cNvSpPr>
          <p:nvPr/>
        </p:nvSpPr>
        <p:spPr bwMode="auto">
          <a:xfrm>
            <a:off x="3175" y="-20638"/>
            <a:ext cx="9140825" cy="532659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38" name="WordArt 98"/>
          <p:cNvSpPr>
            <a:spLocks noChangeArrowheads="1" noChangeShapeType="1" noTextEdit="1"/>
          </p:cNvSpPr>
          <p:nvPr/>
        </p:nvSpPr>
        <p:spPr bwMode="auto">
          <a:xfrm>
            <a:off x="1524000" y="17091"/>
            <a:ext cx="6019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Time of flight difference for pair events data</a:t>
            </a:r>
            <a:endParaRPr lang="en-US" sz="34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4/18/2016</a:t>
            </a:fld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38200"/>
            <a:ext cx="3695870" cy="36763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752" y="838200"/>
            <a:ext cx="3500321" cy="36763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4724400"/>
            <a:ext cx="8534400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Distributions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over time-of-flight difference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events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positively charged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particle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momenta in the intervals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.4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4.5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GeV/c;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5.4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5.5 GeV/c.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Experimental data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(histograms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) are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fitted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sum of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distributions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i="1" baseline="30000" dirty="0" smtClean="0">
                <a:latin typeface="Times New Roman"/>
                <a:cs typeface="Times New Roman"/>
              </a:rPr>
              <a:t>+</a:t>
            </a:r>
            <a:r>
              <a:rPr lang="el-GR" i="1" dirty="0">
                <a:latin typeface="Times New Roman"/>
                <a:cs typeface="Times New Roman"/>
              </a:rPr>
              <a:t>π</a:t>
            </a:r>
            <a:r>
              <a:rPr lang="en-US" i="1" baseline="30000" dirty="0">
                <a:latin typeface="Times New Roman"/>
                <a:cs typeface="Times New Roman"/>
              </a:rPr>
              <a:t>-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(red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dashed), </a:t>
            </a:r>
            <a:r>
              <a:rPr lang="el-GR" i="1" dirty="0">
                <a:latin typeface="Times New Roman"/>
                <a:cs typeface="Times New Roman"/>
              </a:rPr>
              <a:t>π</a:t>
            </a:r>
            <a:r>
              <a:rPr lang="en-US" i="1" baseline="30000" dirty="0">
                <a:latin typeface="Times New Roman"/>
                <a:cs typeface="Times New Roman"/>
              </a:rPr>
              <a:t>+</a:t>
            </a:r>
            <a:r>
              <a:rPr lang="el-GR" i="1" dirty="0">
                <a:latin typeface="Times New Roman"/>
                <a:cs typeface="Times New Roman"/>
              </a:rPr>
              <a:t>π</a:t>
            </a:r>
            <a:r>
              <a:rPr lang="en-US" i="1" baseline="30000" dirty="0">
                <a:latin typeface="Times New Roman"/>
                <a:cs typeface="Times New Roman"/>
              </a:rPr>
              <a:t>-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blue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dotted),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el-GR" dirty="0" smtClean="0">
                <a:latin typeface="Times New Roman"/>
                <a:cs typeface="Times New Roman"/>
              </a:rPr>
              <a:t>π</a:t>
            </a:r>
            <a:r>
              <a:rPr lang="en-US" baseline="30000" dirty="0">
                <a:latin typeface="Times New Roman"/>
                <a:cs typeface="Times New Roman"/>
              </a:rPr>
              <a:t>-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(magenta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dotted-dashed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and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accidental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pairs (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green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constant).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um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of all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fractions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shown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black solid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line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74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/>
          </p:cNvSpPr>
          <p:nvPr/>
        </p:nvSpPr>
        <p:spPr bwMode="auto">
          <a:xfrm>
            <a:off x="76199" y="5266138"/>
            <a:ext cx="8991601" cy="11106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40639" bIns="0"/>
          <a:lstStyle>
            <a:lvl1pPr marL="39688" eaLnBrk="0" hangingPunct="0">
              <a:defRPr sz="2400">
                <a:solidFill>
                  <a:srgbClr val="000000"/>
                </a:solidFill>
                <a:latin typeface="Times New Roman Bold" charset="0"/>
                <a:ea typeface="ヒラギノ明朝 ProN W6" charset="0"/>
                <a:cs typeface="ヒラギノ明朝 ProN W6" charset="0"/>
                <a:sym typeface="Times New Roman Bold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 Bold" charset="0"/>
                <a:ea typeface="ヒラギノ明朝 ProN W6" charset="0"/>
                <a:cs typeface="ヒラギノ明朝 ProN W6" charset="0"/>
                <a:sym typeface="Times New Roman Bold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 Bold" charset="0"/>
                <a:ea typeface="ヒラギノ明朝 ProN W6" charset="0"/>
                <a:cs typeface="ヒラギノ明朝 ProN W6" charset="0"/>
                <a:sym typeface="Times New Roman Bold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 Bold" charset="0"/>
                <a:ea typeface="ヒラギノ明朝 ProN W6" charset="0"/>
                <a:cs typeface="ヒラギノ明朝 ProN W6" charset="0"/>
                <a:sym typeface="Times New Roman Bold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 Bold" charset="0"/>
                <a:ea typeface="ヒラギノ明朝 ProN W6" charset="0"/>
                <a:cs typeface="ヒラギノ明朝 ProN W6" charset="0"/>
                <a:sym typeface="Times New Roman 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 Bold" charset="0"/>
                <a:ea typeface="ヒラギノ明朝 ProN W6" charset="0"/>
                <a:cs typeface="ヒラギノ明朝 ProN W6" charset="0"/>
                <a:sym typeface="Times New Roman 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 Bold" charset="0"/>
                <a:ea typeface="ヒラギノ明朝 ProN W6" charset="0"/>
                <a:cs typeface="ヒラギノ明朝 ProN W6" charset="0"/>
                <a:sym typeface="Times New Roman 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 Bold" charset="0"/>
                <a:ea typeface="ヒラギノ明朝 ProN W6" charset="0"/>
                <a:cs typeface="ヒラギノ明朝 ProN W6" charset="0"/>
                <a:sym typeface="Times New Roman 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 Bold" charset="0"/>
                <a:ea typeface="ヒラギノ明朝 ProN W6" charset="0"/>
                <a:cs typeface="ヒラギノ明朝 ProN W6" charset="0"/>
                <a:sym typeface="Times New Roman Bold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1200" dirty="0" smtClean="0">
                <a:solidFill>
                  <a:srgbClr val="340047"/>
                </a:solidFill>
                <a:latin typeface="Times New Roman" pitchFamily="18" charset="0"/>
                <a:cs typeface="Times New Roman" pitchFamily="18" charset="0"/>
                <a:sym typeface="Courier" charset="0"/>
              </a:rPr>
              <a:t>Top: </a:t>
            </a:r>
            <a:r>
              <a:rPr lang="en-US" altLang="en-US" sz="1200" i="1" dirty="0" smtClean="0">
                <a:solidFill>
                  <a:srgbClr val="340047"/>
                </a:solidFill>
                <a:latin typeface="Times New Roman" pitchFamily="18" charset="0"/>
                <a:cs typeface="Times New Roman" pitchFamily="18" charset="0"/>
                <a:sym typeface="Courier" charset="0"/>
              </a:rPr>
              <a:t>Q</a:t>
            </a:r>
            <a:r>
              <a:rPr lang="en-US" altLang="en-US" sz="1200" dirty="0" smtClean="0">
                <a:solidFill>
                  <a:srgbClr val="340047"/>
                </a:solidFill>
                <a:latin typeface="Times New Roman" pitchFamily="18" charset="0"/>
                <a:cs typeface="Times New Roman" pitchFamily="18" charset="0"/>
                <a:sym typeface="Courier" charset="0"/>
              </a:rPr>
              <a:t> distribution of experimental </a:t>
            </a:r>
            <a:r>
              <a:rPr lang="el-GR" altLang="en-US" sz="1200" i="1" dirty="0" smtClean="0">
                <a:solidFill>
                  <a:srgbClr val="340047"/>
                </a:solidFill>
                <a:latin typeface="Times New Roman"/>
                <a:cs typeface="Times New Roman"/>
                <a:sym typeface="Courier" charset="0"/>
              </a:rPr>
              <a:t>π</a:t>
            </a:r>
            <a:r>
              <a:rPr lang="en-US" altLang="en-US" sz="1200" i="1" baseline="30000" dirty="0" smtClean="0">
                <a:solidFill>
                  <a:srgbClr val="340047"/>
                </a:solidFill>
                <a:latin typeface="Times New Roman"/>
                <a:cs typeface="Times New Roman"/>
                <a:sym typeface="Courier" charset="0"/>
              </a:rPr>
              <a:t>-</a:t>
            </a:r>
            <a:r>
              <a:rPr lang="en-US" altLang="en-US" sz="1200" i="1" dirty="0" smtClean="0">
                <a:solidFill>
                  <a:srgbClr val="340047"/>
                </a:solidFill>
                <a:latin typeface="Times New Roman" pitchFamily="18" charset="0"/>
                <a:cs typeface="Times New Roman" pitchFamily="18" charset="0"/>
                <a:sym typeface="Courier" charset="0"/>
              </a:rPr>
              <a:t>K</a:t>
            </a:r>
            <a:r>
              <a:rPr lang="en-US" altLang="en-US" sz="1200" i="1" baseline="30000" dirty="0" smtClean="0">
                <a:solidFill>
                  <a:srgbClr val="340047"/>
                </a:solidFill>
                <a:latin typeface="Times New Roman" pitchFamily="18" charset="0"/>
                <a:cs typeface="Times New Roman" pitchFamily="18" charset="0"/>
                <a:sym typeface="Courier" charset="0"/>
              </a:rPr>
              <a:t>+</a:t>
            </a:r>
            <a:r>
              <a:rPr lang="en-US" altLang="en-US" sz="1200" dirty="0" smtClean="0">
                <a:solidFill>
                  <a:srgbClr val="340047"/>
                </a:solidFill>
                <a:latin typeface="Times New Roman" pitchFamily="18" charset="0"/>
                <a:cs typeface="Times New Roman" pitchFamily="18" charset="0"/>
                <a:sym typeface="Courier" charset="0"/>
              </a:rPr>
              <a:t> and</a:t>
            </a:r>
            <a:r>
              <a:rPr lang="el-GR" altLang="en-US" sz="1200" i="1" dirty="0">
                <a:solidFill>
                  <a:srgbClr val="340047"/>
                </a:solidFill>
                <a:latin typeface="Times New Roman"/>
                <a:cs typeface="Times New Roman"/>
                <a:sym typeface="Courier" charset="0"/>
              </a:rPr>
              <a:t> </a:t>
            </a:r>
            <a:r>
              <a:rPr lang="el-GR" altLang="en-US" sz="1200" i="1" dirty="0" smtClean="0">
                <a:solidFill>
                  <a:srgbClr val="340047"/>
                </a:solidFill>
                <a:latin typeface="Times New Roman"/>
                <a:cs typeface="Times New Roman"/>
                <a:sym typeface="Courier" charset="0"/>
              </a:rPr>
              <a:t>π</a:t>
            </a:r>
            <a:r>
              <a:rPr lang="en-US" altLang="en-US" sz="1200" i="1" baseline="30000" dirty="0">
                <a:solidFill>
                  <a:srgbClr val="340047"/>
                </a:solidFill>
                <a:latin typeface="Times New Roman"/>
                <a:cs typeface="Times New Roman"/>
                <a:sym typeface="Courier" charset="0"/>
              </a:rPr>
              <a:t>+</a:t>
            </a:r>
            <a:r>
              <a:rPr lang="en-US" altLang="en-US" sz="1200" i="1" dirty="0" smtClean="0">
                <a:solidFill>
                  <a:srgbClr val="340047"/>
                </a:solidFill>
                <a:latin typeface="Times New Roman" pitchFamily="18" charset="0"/>
                <a:cs typeface="Times New Roman" pitchFamily="18" charset="0"/>
                <a:sym typeface="Courier" charset="0"/>
              </a:rPr>
              <a:t>K</a:t>
            </a:r>
            <a:r>
              <a:rPr lang="en-US" altLang="en-US" sz="1200" i="1" baseline="30000" dirty="0" smtClean="0">
                <a:solidFill>
                  <a:srgbClr val="340047"/>
                </a:solidFill>
                <a:latin typeface="Times New Roman" pitchFamily="18" charset="0"/>
                <a:cs typeface="Times New Roman" pitchFamily="18" charset="0"/>
                <a:sym typeface="Courier" charset="0"/>
              </a:rPr>
              <a:t>-</a:t>
            </a:r>
            <a:r>
              <a:rPr lang="en-US" altLang="en-US" sz="1200" dirty="0" smtClean="0">
                <a:solidFill>
                  <a:srgbClr val="340047"/>
                </a:solidFill>
                <a:latin typeface="Times New Roman" pitchFamily="18" charset="0"/>
                <a:cs typeface="Times New Roman" pitchFamily="18" charset="0"/>
                <a:sym typeface="Courier" charset="0"/>
              </a:rPr>
              <a:t> pairs </a:t>
            </a:r>
            <a:r>
              <a:rPr lang="en-US" altLang="en-US" sz="1200" dirty="0">
                <a:solidFill>
                  <a:srgbClr val="340047"/>
                </a:solidFill>
                <a:latin typeface="Times New Roman" pitchFamily="18" charset="0"/>
                <a:cs typeface="Times New Roman" pitchFamily="18" charset="0"/>
                <a:sym typeface="Courier" charset="0"/>
              </a:rPr>
              <a:t>fitted by the sum of simulated distributions of atomic, </a:t>
            </a:r>
            <a:r>
              <a:rPr lang="en-US" altLang="en-US" sz="1200" dirty="0" smtClean="0">
                <a:solidFill>
                  <a:srgbClr val="340047"/>
                </a:solidFill>
                <a:latin typeface="Times New Roman" pitchFamily="18" charset="0"/>
                <a:cs typeface="Times New Roman" pitchFamily="18" charset="0"/>
                <a:sym typeface="Courier" charset="0"/>
              </a:rPr>
              <a:t>Coulomb </a:t>
            </a:r>
            <a:r>
              <a:rPr lang="en-US" altLang="en-US" sz="1200" dirty="0">
                <a:solidFill>
                  <a:srgbClr val="340047"/>
                </a:solidFill>
                <a:latin typeface="Times New Roman" pitchFamily="18" charset="0"/>
                <a:cs typeface="Times New Roman" pitchFamily="18" charset="0"/>
                <a:sym typeface="Courier" charset="0"/>
              </a:rPr>
              <a:t>and non-Coulomb pairs. </a:t>
            </a:r>
            <a:endParaRPr lang="en-US" altLang="en-US" sz="1200" dirty="0" smtClean="0">
              <a:solidFill>
                <a:srgbClr val="340047"/>
              </a:solidFill>
              <a:latin typeface="Times New Roman" pitchFamily="18" charset="0"/>
              <a:cs typeface="Times New Roman" pitchFamily="18" charset="0"/>
              <a:sym typeface="Courier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1200" dirty="0" smtClean="0">
                <a:solidFill>
                  <a:srgbClr val="340047"/>
                </a:solidFill>
                <a:latin typeface="Times New Roman" pitchFamily="18" charset="0"/>
                <a:cs typeface="Times New Roman" pitchFamily="18" charset="0"/>
                <a:sym typeface="Courier" charset="0"/>
              </a:rPr>
              <a:t>Atomic </a:t>
            </a:r>
            <a:r>
              <a:rPr lang="en-US" altLang="en-US" sz="1200" dirty="0">
                <a:solidFill>
                  <a:srgbClr val="340047"/>
                </a:solidFill>
                <a:latin typeface="Times New Roman" pitchFamily="18" charset="0"/>
                <a:cs typeface="Times New Roman" pitchFamily="18" charset="0"/>
                <a:sym typeface="Courier" charset="0"/>
              </a:rPr>
              <a:t>pairs are shown in red </a:t>
            </a:r>
            <a:r>
              <a:rPr lang="en-US" altLang="en-US" sz="1200" dirty="0" smtClean="0">
                <a:solidFill>
                  <a:srgbClr val="340047"/>
                </a:solidFill>
                <a:latin typeface="Times New Roman" pitchFamily="18" charset="0"/>
                <a:cs typeface="Times New Roman" pitchFamily="18" charset="0"/>
                <a:sym typeface="Courier" charset="0"/>
              </a:rPr>
              <a:t>(dotted-dashed), free </a:t>
            </a:r>
            <a:r>
              <a:rPr lang="en-US" altLang="en-US" sz="1200" dirty="0">
                <a:solidFill>
                  <a:srgbClr val="340047"/>
                </a:solidFill>
                <a:latin typeface="Times New Roman" pitchFamily="18" charset="0"/>
                <a:cs typeface="Times New Roman" pitchFamily="18" charset="0"/>
                <a:sym typeface="Courier" charset="0"/>
              </a:rPr>
              <a:t>pairs (Coulomb </a:t>
            </a:r>
            <a:r>
              <a:rPr lang="en-US" altLang="en-US" sz="1200" dirty="0" smtClean="0">
                <a:solidFill>
                  <a:srgbClr val="340047"/>
                </a:solidFill>
                <a:latin typeface="Times New Roman" pitchFamily="18" charset="0"/>
                <a:cs typeface="Times New Roman" pitchFamily="18" charset="0"/>
                <a:sym typeface="Courier" charset="0"/>
              </a:rPr>
              <a:t>in blue (dashed) and non-Coulomb in magenta (dotted)) </a:t>
            </a:r>
            <a:r>
              <a:rPr lang="en-US" altLang="en-US" sz="1200" dirty="0">
                <a:solidFill>
                  <a:srgbClr val="340047"/>
                </a:solidFill>
                <a:latin typeface="Times New Roman" pitchFamily="18" charset="0"/>
                <a:cs typeface="Times New Roman" pitchFamily="18" charset="0"/>
                <a:sym typeface="Courier" charset="0"/>
              </a:rPr>
              <a:t>in black (</a:t>
            </a:r>
            <a:r>
              <a:rPr lang="en-US" altLang="en-US" sz="1200" dirty="0" smtClean="0">
                <a:solidFill>
                  <a:srgbClr val="340047"/>
                </a:solidFill>
                <a:latin typeface="Times New Roman" pitchFamily="18" charset="0"/>
                <a:cs typeface="Times New Roman" pitchFamily="18" charset="0"/>
                <a:sym typeface="Courier" charset="0"/>
              </a:rPr>
              <a:t>solid).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1200" dirty="0" smtClean="0">
                <a:solidFill>
                  <a:srgbClr val="340047"/>
                </a:solidFill>
                <a:latin typeface="Times New Roman" pitchFamily="18" charset="0"/>
                <a:cs typeface="Times New Roman" pitchFamily="18" charset="0"/>
                <a:sym typeface="Courier" charset="0"/>
              </a:rPr>
              <a:t>Bottom</a:t>
            </a:r>
            <a:r>
              <a:rPr lang="en-US" altLang="en-US" sz="1200" dirty="0">
                <a:solidFill>
                  <a:srgbClr val="340047"/>
                </a:solidFill>
                <a:latin typeface="Times New Roman" pitchFamily="18" charset="0"/>
                <a:cs typeface="Times New Roman" pitchFamily="18" charset="0"/>
                <a:sym typeface="Courier" charset="0"/>
              </a:rPr>
              <a:t>: Difference distribution </a:t>
            </a:r>
            <a:r>
              <a:rPr lang="en-US" altLang="en-US" sz="1200" dirty="0" smtClean="0">
                <a:solidFill>
                  <a:srgbClr val="340047"/>
                </a:solidFill>
                <a:latin typeface="Times New Roman" pitchFamily="18" charset="0"/>
                <a:cs typeface="Times New Roman" pitchFamily="18" charset="0"/>
                <a:sym typeface="Courier" charset="0"/>
              </a:rPr>
              <a:t>between experimental </a:t>
            </a:r>
            <a:r>
              <a:rPr lang="en-US" altLang="en-US" sz="1200" dirty="0">
                <a:solidFill>
                  <a:srgbClr val="340047"/>
                </a:solidFill>
                <a:latin typeface="Times New Roman" pitchFamily="18" charset="0"/>
                <a:cs typeface="Times New Roman" pitchFamily="18" charset="0"/>
                <a:sym typeface="Courier" charset="0"/>
              </a:rPr>
              <a:t>and </a:t>
            </a:r>
            <a:r>
              <a:rPr lang="en-US" altLang="en-US" sz="1200" dirty="0" smtClean="0">
                <a:solidFill>
                  <a:srgbClr val="340047"/>
                </a:solidFill>
                <a:latin typeface="Times New Roman" pitchFamily="18" charset="0"/>
                <a:cs typeface="Times New Roman" pitchFamily="18" charset="0"/>
                <a:sym typeface="Courier" charset="0"/>
              </a:rPr>
              <a:t>simulated </a:t>
            </a:r>
            <a:r>
              <a:rPr lang="en-US" altLang="en-US" sz="1200" dirty="0">
                <a:solidFill>
                  <a:srgbClr val="340047"/>
                </a:solidFill>
                <a:latin typeface="Times New Roman" pitchFamily="18" charset="0"/>
                <a:cs typeface="Times New Roman" pitchFamily="18" charset="0"/>
                <a:sym typeface="Courier" charset="0"/>
              </a:rPr>
              <a:t>free pair distributions compared </a:t>
            </a:r>
            <a:r>
              <a:rPr lang="en-US" altLang="en-US" sz="1200" dirty="0" smtClean="0">
                <a:solidFill>
                  <a:srgbClr val="340047"/>
                </a:solidFill>
                <a:latin typeface="Times New Roman" pitchFamily="18" charset="0"/>
                <a:cs typeface="Times New Roman" pitchFamily="18" charset="0"/>
                <a:sym typeface="Courier" charset="0"/>
              </a:rPr>
              <a:t>with simulated </a:t>
            </a:r>
            <a:r>
              <a:rPr lang="en-US" altLang="en-US" sz="1200" dirty="0">
                <a:solidFill>
                  <a:srgbClr val="340047"/>
                </a:solidFill>
                <a:latin typeface="Times New Roman" pitchFamily="18" charset="0"/>
                <a:cs typeface="Times New Roman" pitchFamily="18" charset="0"/>
                <a:sym typeface="Courier" charset="0"/>
              </a:rPr>
              <a:t>atomic pairs. </a:t>
            </a:r>
            <a:endParaRPr lang="en-US" altLang="en-US" sz="1200" dirty="0" smtClean="0">
              <a:solidFill>
                <a:srgbClr val="340047"/>
              </a:solidFill>
              <a:latin typeface="Times New Roman" pitchFamily="18" charset="0"/>
              <a:cs typeface="Times New Roman" pitchFamily="18" charset="0"/>
              <a:sym typeface="Courier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en-US" sz="1200" dirty="0" smtClean="0">
                <a:solidFill>
                  <a:srgbClr val="340047"/>
                </a:solidFill>
                <a:latin typeface="Times New Roman" pitchFamily="18" charset="0"/>
                <a:cs typeface="Times New Roman" pitchFamily="18" charset="0"/>
                <a:sym typeface="Courier" charset="0"/>
              </a:rPr>
              <a:t>The </a:t>
            </a:r>
            <a:r>
              <a:rPr lang="en-US" altLang="en-US" sz="1200" dirty="0">
                <a:solidFill>
                  <a:srgbClr val="340047"/>
                </a:solidFill>
                <a:latin typeface="Times New Roman" pitchFamily="18" charset="0"/>
                <a:cs typeface="Times New Roman" pitchFamily="18" charset="0"/>
                <a:sym typeface="Courier" charset="0"/>
              </a:rPr>
              <a:t>number of observed atomic </a:t>
            </a:r>
            <a:r>
              <a:rPr lang="en-US" altLang="en-US" sz="1200" dirty="0" smtClean="0">
                <a:solidFill>
                  <a:srgbClr val="340047"/>
                </a:solidFill>
                <a:latin typeface="Times New Roman" pitchFamily="18" charset="0"/>
                <a:cs typeface="Times New Roman" pitchFamily="18" charset="0"/>
                <a:sym typeface="Courier" charset="0"/>
              </a:rPr>
              <a:t>pairs</a:t>
            </a:r>
            <a:r>
              <a:rPr lang="en-US" altLang="en-US" sz="1200" dirty="0">
                <a:solidFill>
                  <a:srgbClr val="340047"/>
                </a:solidFill>
                <a:latin typeface="Times New Roman" pitchFamily="18" charset="0"/>
                <a:cs typeface="Times New Roman" pitchFamily="18" charset="0"/>
                <a:sym typeface="Courier" charset="0"/>
              </a:rPr>
              <a:t> </a:t>
            </a:r>
            <a:r>
              <a:rPr lang="en-US" altLang="en-US" sz="1200" dirty="0" smtClean="0">
                <a:solidFill>
                  <a:srgbClr val="340047"/>
                </a:solidFill>
                <a:latin typeface="Times New Roman" pitchFamily="18" charset="0"/>
                <a:cs typeface="Times New Roman" pitchFamily="18" charset="0"/>
                <a:sym typeface="Courier" charset="0"/>
              </a:rPr>
              <a:t>is denoted by </a:t>
            </a:r>
            <a:r>
              <a:rPr lang="en-US" altLang="en-US" sz="1200" dirty="0" err="1" smtClean="0">
                <a:solidFill>
                  <a:srgbClr val="340047"/>
                </a:solidFill>
                <a:latin typeface="Times New Roman" pitchFamily="18" charset="0"/>
                <a:cs typeface="Times New Roman" pitchFamily="18" charset="0"/>
                <a:sym typeface="Courier" charset="0"/>
              </a:rPr>
              <a:t>n</a:t>
            </a:r>
            <a:r>
              <a:rPr lang="en-US" altLang="en-US" sz="1200" baseline="-25000" dirty="0" err="1" smtClean="0">
                <a:solidFill>
                  <a:srgbClr val="340047"/>
                </a:solidFill>
                <a:latin typeface="Times New Roman" pitchFamily="18" charset="0"/>
                <a:cs typeface="Times New Roman" pitchFamily="18" charset="0"/>
                <a:sym typeface="Courier" charset="0"/>
              </a:rPr>
              <a:t>A</a:t>
            </a:r>
            <a:endParaRPr lang="en-US" altLang="en-US" sz="1200" dirty="0">
              <a:solidFill>
                <a:srgbClr val="340047"/>
              </a:solidFill>
              <a:latin typeface="Times New Roman" pitchFamily="18" charset="0"/>
              <a:cs typeface="Times New Roman" pitchFamily="18" charset="0"/>
              <a:sym typeface="Courier" charset="0"/>
            </a:endParaRPr>
          </a:p>
        </p:txBody>
      </p:sp>
      <p:sp>
        <p:nvSpPr>
          <p:cNvPr id="10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4/18/2016</a:t>
            </a:fld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0" y="1"/>
            <a:ext cx="9144000" cy="514904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4" name="WordArt 98"/>
          <p:cNvSpPr>
            <a:spLocks noChangeArrowheads="1" noChangeShapeType="1" noTextEdit="1"/>
          </p:cNvSpPr>
          <p:nvPr/>
        </p:nvSpPr>
        <p:spPr bwMode="auto">
          <a:xfrm>
            <a:off x="495300" y="38100"/>
            <a:ext cx="8153399" cy="4218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Experimental Q distributions of </a:t>
            </a:r>
            <a:r>
              <a:rPr lang="el-GR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π</a:t>
            </a:r>
            <a:r>
              <a:rPr lang="en-GB" sz="3600" baseline="30000" dirty="0" smtClean="0"/>
              <a:t>–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</a:t>
            </a:r>
            <a:r>
              <a:rPr lang="en-US" sz="3600" i="1" kern="10" baseline="30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+ 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and </a:t>
            </a:r>
            <a:r>
              <a:rPr lang="el-GR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π</a:t>
            </a:r>
            <a:r>
              <a:rPr lang="en-GB" sz="3600" baseline="30000" dirty="0" smtClean="0"/>
              <a:t>+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</a:t>
            </a:r>
            <a:r>
              <a:rPr lang="en-GB" sz="3600" baseline="30000" dirty="0" smtClean="0"/>
              <a:t>–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pairs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99" y="553786"/>
            <a:ext cx="3657601" cy="41656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57682" y="4759988"/>
            <a:ext cx="2098651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l-GR" altLang="en-US" i="1" dirty="0" smtClean="0">
                <a:solidFill>
                  <a:srgbClr val="340047"/>
                </a:solidFill>
                <a:latin typeface="Times New Roman"/>
                <a:cs typeface="Times New Roman"/>
                <a:sym typeface="Courier" charset="0"/>
              </a:rPr>
              <a:t>π</a:t>
            </a:r>
            <a:r>
              <a:rPr lang="en-US" altLang="en-US" i="1" baseline="30000" dirty="0">
                <a:solidFill>
                  <a:srgbClr val="340047"/>
                </a:solidFill>
                <a:latin typeface="Times New Roman"/>
                <a:cs typeface="Times New Roman"/>
                <a:sym typeface="Courier" charset="0"/>
              </a:rPr>
              <a:t>-</a:t>
            </a:r>
            <a:r>
              <a:rPr lang="en-US" altLang="en-US" i="1" dirty="0">
                <a:solidFill>
                  <a:srgbClr val="340047"/>
                </a:solidFill>
                <a:latin typeface="Times New Roman" pitchFamily="18" charset="0"/>
                <a:cs typeface="Times New Roman" pitchFamily="18" charset="0"/>
                <a:sym typeface="Courier" charset="0"/>
              </a:rPr>
              <a:t>K</a:t>
            </a:r>
            <a:r>
              <a:rPr lang="en-US" altLang="en-US" i="1" baseline="30000" dirty="0">
                <a:solidFill>
                  <a:srgbClr val="340047"/>
                </a:solidFill>
                <a:latin typeface="Times New Roman" pitchFamily="18" charset="0"/>
                <a:cs typeface="Times New Roman" pitchFamily="18" charset="0"/>
                <a:sym typeface="Courier" charset="0"/>
              </a:rPr>
              <a:t>+</a:t>
            </a:r>
            <a:r>
              <a:rPr lang="en-US" altLang="en-US" dirty="0">
                <a:solidFill>
                  <a:srgbClr val="340047"/>
                </a:solidFill>
                <a:latin typeface="Times New Roman" pitchFamily="18" charset="0"/>
                <a:cs typeface="Times New Roman" pitchFamily="18" charset="0"/>
                <a:sym typeface="Courier" charset="0"/>
              </a:rPr>
              <a:t> </a:t>
            </a:r>
            <a:r>
              <a:rPr lang="en-US" altLang="en-US" dirty="0" smtClean="0">
                <a:solidFill>
                  <a:srgbClr val="340047"/>
                </a:solidFill>
                <a:latin typeface="Times New Roman" pitchFamily="18" charset="0"/>
                <a:cs typeface="Times New Roman" pitchFamily="18" charset="0"/>
                <a:sym typeface="Courier" charset="0"/>
              </a:rPr>
              <a:t>and </a:t>
            </a:r>
            <a:r>
              <a:rPr lang="el-GR" altLang="en-US" i="1" dirty="0" smtClean="0">
                <a:solidFill>
                  <a:srgbClr val="340047"/>
                </a:solidFill>
                <a:latin typeface="Times New Roman"/>
                <a:cs typeface="Times New Roman"/>
                <a:sym typeface="Courier" charset="0"/>
              </a:rPr>
              <a:t>π</a:t>
            </a:r>
            <a:r>
              <a:rPr lang="en-US" altLang="en-US" i="1" baseline="30000" dirty="0" smtClean="0">
                <a:solidFill>
                  <a:srgbClr val="340047"/>
                </a:solidFill>
                <a:latin typeface="Times New Roman"/>
                <a:cs typeface="Times New Roman"/>
                <a:sym typeface="Courier" charset="0"/>
              </a:rPr>
              <a:t>+</a:t>
            </a:r>
            <a:r>
              <a:rPr lang="en-US" altLang="en-US" i="1" dirty="0" smtClean="0">
                <a:solidFill>
                  <a:srgbClr val="340047"/>
                </a:solidFill>
                <a:latin typeface="Times New Roman" pitchFamily="18" charset="0"/>
                <a:cs typeface="Times New Roman" pitchFamily="18" charset="0"/>
                <a:sym typeface="Courier" charset="0"/>
              </a:rPr>
              <a:t>K</a:t>
            </a:r>
            <a:r>
              <a:rPr lang="en-US" altLang="en-US" i="1" baseline="30000" dirty="0" smtClean="0">
                <a:solidFill>
                  <a:srgbClr val="340047"/>
                </a:solidFill>
                <a:latin typeface="Times New Roman" pitchFamily="18" charset="0"/>
                <a:cs typeface="Times New Roman" pitchFamily="18" charset="0"/>
                <a:sym typeface="Courier" charset="0"/>
              </a:rPr>
              <a:t>-</a:t>
            </a:r>
            <a:r>
              <a:rPr lang="en-US" altLang="en-US" dirty="0" smtClean="0">
                <a:solidFill>
                  <a:srgbClr val="340047"/>
                </a:solidFill>
                <a:latin typeface="Times New Roman" pitchFamily="18" charset="0"/>
                <a:cs typeface="Times New Roman" pitchFamily="18" charset="0"/>
                <a:sym typeface="Courier" charset="0"/>
              </a:rPr>
              <a:t> </a:t>
            </a:r>
            <a:r>
              <a:rPr lang="en-US" altLang="en-US" dirty="0">
                <a:solidFill>
                  <a:srgbClr val="340047"/>
                </a:solidFill>
                <a:latin typeface="Times New Roman" pitchFamily="18" charset="0"/>
                <a:cs typeface="Times New Roman" pitchFamily="18" charset="0"/>
                <a:sym typeface="Courier" charset="0"/>
              </a:rPr>
              <a:t>pairs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60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/>
          </p:cNvSpPr>
          <p:nvPr/>
        </p:nvSpPr>
        <p:spPr bwMode="auto">
          <a:xfrm>
            <a:off x="76199" y="5261743"/>
            <a:ext cx="8991601" cy="11106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40639" bIns="0"/>
          <a:lstStyle>
            <a:lvl1pPr marL="39688" eaLnBrk="0" hangingPunct="0">
              <a:defRPr sz="2400">
                <a:solidFill>
                  <a:srgbClr val="000000"/>
                </a:solidFill>
                <a:latin typeface="Times New Roman Bold" charset="0"/>
                <a:ea typeface="ヒラギノ明朝 ProN W6" charset="0"/>
                <a:cs typeface="ヒラギノ明朝 ProN W6" charset="0"/>
                <a:sym typeface="Times New Roman Bold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 Bold" charset="0"/>
                <a:ea typeface="ヒラギノ明朝 ProN W6" charset="0"/>
                <a:cs typeface="ヒラギノ明朝 ProN W6" charset="0"/>
                <a:sym typeface="Times New Roman Bold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 Bold" charset="0"/>
                <a:ea typeface="ヒラギノ明朝 ProN W6" charset="0"/>
                <a:cs typeface="ヒラギノ明朝 ProN W6" charset="0"/>
                <a:sym typeface="Times New Roman Bold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 Bold" charset="0"/>
                <a:ea typeface="ヒラギノ明朝 ProN W6" charset="0"/>
                <a:cs typeface="ヒラギノ明朝 ProN W6" charset="0"/>
                <a:sym typeface="Times New Roman Bold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 Bold" charset="0"/>
                <a:ea typeface="ヒラギノ明朝 ProN W6" charset="0"/>
                <a:cs typeface="ヒラギノ明朝 ProN W6" charset="0"/>
                <a:sym typeface="Times New Roman 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 Bold" charset="0"/>
                <a:ea typeface="ヒラギノ明朝 ProN W6" charset="0"/>
                <a:cs typeface="ヒラギノ明朝 ProN W6" charset="0"/>
                <a:sym typeface="Times New Roman 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 Bold" charset="0"/>
                <a:ea typeface="ヒラギノ明朝 ProN W6" charset="0"/>
                <a:cs typeface="ヒラギノ明朝 ProN W6" charset="0"/>
                <a:sym typeface="Times New Roman 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 Bold" charset="0"/>
                <a:ea typeface="ヒラギノ明朝 ProN W6" charset="0"/>
                <a:cs typeface="ヒラギノ明朝 ProN W6" charset="0"/>
                <a:sym typeface="Times New Roman 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 Bold" charset="0"/>
                <a:ea typeface="ヒラギノ明朝 ProN W6" charset="0"/>
                <a:cs typeface="ヒラギノ明朝 ProN W6" charset="0"/>
                <a:sym typeface="Times New Roman Bold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1200" dirty="0" smtClean="0">
                <a:solidFill>
                  <a:srgbClr val="340047"/>
                </a:solidFill>
                <a:latin typeface="Times New Roman" pitchFamily="18" charset="0"/>
                <a:cs typeface="Times New Roman" pitchFamily="18" charset="0"/>
                <a:sym typeface="Courier" charset="0"/>
              </a:rPr>
              <a:t>Top: </a:t>
            </a:r>
            <a:r>
              <a:rPr lang="en-US" altLang="en-US" sz="1200" i="1" dirty="0" smtClean="0">
                <a:solidFill>
                  <a:srgbClr val="340047"/>
                </a:solidFill>
                <a:latin typeface="Times New Roman" pitchFamily="18" charset="0"/>
                <a:cs typeface="Times New Roman" pitchFamily="18" charset="0"/>
                <a:sym typeface="Courier" charset="0"/>
              </a:rPr>
              <a:t>Q</a:t>
            </a:r>
            <a:r>
              <a:rPr lang="en-US" altLang="en-US" sz="1200" dirty="0" smtClean="0">
                <a:solidFill>
                  <a:srgbClr val="340047"/>
                </a:solidFill>
                <a:latin typeface="Times New Roman" pitchFamily="18" charset="0"/>
                <a:cs typeface="Times New Roman" pitchFamily="18" charset="0"/>
                <a:sym typeface="Courier" charset="0"/>
              </a:rPr>
              <a:t> distribution of experimental </a:t>
            </a:r>
            <a:r>
              <a:rPr lang="el-GR" altLang="en-US" sz="1200" i="1" dirty="0" smtClean="0">
                <a:solidFill>
                  <a:srgbClr val="340047"/>
                </a:solidFill>
                <a:latin typeface="Times New Roman"/>
                <a:cs typeface="Times New Roman"/>
                <a:sym typeface="Courier" charset="0"/>
              </a:rPr>
              <a:t>π</a:t>
            </a:r>
            <a:r>
              <a:rPr lang="en-US" altLang="en-US" sz="1200" i="1" baseline="30000" dirty="0" smtClean="0">
                <a:solidFill>
                  <a:srgbClr val="340047"/>
                </a:solidFill>
                <a:latin typeface="Times New Roman"/>
                <a:cs typeface="Times New Roman"/>
                <a:sym typeface="Courier" charset="0"/>
              </a:rPr>
              <a:t>-</a:t>
            </a:r>
            <a:r>
              <a:rPr lang="en-US" altLang="en-US" sz="1200" i="1" dirty="0" smtClean="0">
                <a:solidFill>
                  <a:srgbClr val="340047"/>
                </a:solidFill>
                <a:latin typeface="Times New Roman" pitchFamily="18" charset="0"/>
                <a:cs typeface="Times New Roman" pitchFamily="18" charset="0"/>
                <a:sym typeface="Courier" charset="0"/>
              </a:rPr>
              <a:t>K</a:t>
            </a:r>
            <a:r>
              <a:rPr lang="en-US" altLang="en-US" sz="1200" i="1" baseline="30000" dirty="0" smtClean="0">
                <a:solidFill>
                  <a:srgbClr val="340047"/>
                </a:solidFill>
                <a:latin typeface="Times New Roman" pitchFamily="18" charset="0"/>
                <a:cs typeface="Times New Roman" pitchFamily="18" charset="0"/>
                <a:sym typeface="Courier" charset="0"/>
              </a:rPr>
              <a:t>+</a:t>
            </a:r>
            <a:r>
              <a:rPr lang="en-US" altLang="en-US" sz="1200" dirty="0" smtClean="0">
                <a:solidFill>
                  <a:srgbClr val="340047"/>
                </a:solidFill>
                <a:latin typeface="Times New Roman" pitchFamily="18" charset="0"/>
                <a:cs typeface="Times New Roman" pitchFamily="18" charset="0"/>
                <a:sym typeface="Courier" charset="0"/>
              </a:rPr>
              <a:t> and</a:t>
            </a:r>
            <a:r>
              <a:rPr lang="el-GR" altLang="en-US" sz="1200" i="1" dirty="0">
                <a:solidFill>
                  <a:srgbClr val="340047"/>
                </a:solidFill>
                <a:latin typeface="Times New Roman"/>
                <a:cs typeface="Times New Roman"/>
                <a:sym typeface="Courier" charset="0"/>
              </a:rPr>
              <a:t> </a:t>
            </a:r>
            <a:r>
              <a:rPr lang="el-GR" altLang="en-US" sz="1200" i="1" dirty="0" smtClean="0">
                <a:solidFill>
                  <a:srgbClr val="340047"/>
                </a:solidFill>
                <a:latin typeface="Times New Roman"/>
                <a:cs typeface="Times New Roman"/>
                <a:sym typeface="Courier" charset="0"/>
              </a:rPr>
              <a:t>π</a:t>
            </a:r>
            <a:r>
              <a:rPr lang="en-US" altLang="en-US" sz="1200" i="1" baseline="30000" dirty="0">
                <a:solidFill>
                  <a:srgbClr val="340047"/>
                </a:solidFill>
                <a:latin typeface="Times New Roman"/>
                <a:cs typeface="Times New Roman"/>
                <a:sym typeface="Courier" charset="0"/>
              </a:rPr>
              <a:t>+</a:t>
            </a:r>
            <a:r>
              <a:rPr lang="en-US" altLang="en-US" sz="1200" i="1" dirty="0" smtClean="0">
                <a:solidFill>
                  <a:srgbClr val="340047"/>
                </a:solidFill>
                <a:latin typeface="Times New Roman" pitchFamily="18" charset="0"/>
                <a:cs typeface="Times New Roman" pitchFamily="18" charset="0"/>
                <a:sym typeface="Courier" charset="0"/>
              </a:rPr>
              <a:t>K</a:t>
            </a:r>
            <a:r>
              <a:rPr lang="en-US" altLang="en-US" sz="1200" i="1" baseline="30000" dirty="0" smtClean="0">
                <a:solidFill>
                  <a:srgbClr val="340047"/>
                </a:solidFill>
                <a:latin typeface="Times New Roman" pitchFamily="18" charset="0"/>
                <a:cs typeface="Times New Roman" pitchFamily="18" charset="0"/>
                <a:sym typeface="Courier" charset="0"/>
              </a:rPr>
              <a:t>-</a:t>
            </a:r>
            <a:r>
              <a:rPr lang="en-US" altLang="en-US" sz="1200" dirty="0" smtClean="0">
                <a:solidFill>
                  <a:srgbClr val="340047"/>
                </a:solidFill>
                <a:latin typeface="Times New Roman" pitchFamily="18" charset="0"/>
                <a:cs typeface="Times New Roman" pitchFamily="18" charset="0"/>
                <a:sym typeface="Courier" charset="0"/>
              </a:rPr>
              <a:t> pairs </a:t>
            </a:r>
            <a:r>
              <a:rPr lang="en-US" altLang="en-US" sz="1200" dirty="0">
                <a:solidFill>
                  <a:srgbClr val="340047"/>
                </a:solidFill>
                <a:latin typeface="Times New Roman" pitchFamily="18" charset="0"/>
                <a:cs typeface="Times New Roman" pitchFamily="18" charset="0"/>
                <a:sym typeface="Courier" charset="0"/>
              </a:rPr>
              <a:t>fitted by the sum of simulated distributions of atomic, </a:t>
            </a:r>
            <a:r>
              <a:rPr lang="en-US" altLang="en-US" sz="1200" dirty="0" smtClean="0">
                <a:solidFill>
                  <a:srgbClr val="340047"/>
                </a:solidFill>
                <a:latin typeface="Times New Roman" pitchFamily="18" charset="0"/>
                <a:cs typeface="Times New Roman" pitchFamily="18" charset="0"/>
                <a:sym typeface="Courier" charset="0"/>
              </a:rPr>
              <a:t>Coulomb </a:t>
            </a:r>
            <a:r>
              <a:rPr lang="en-US" altLang="en-US" sz="1200" dirty="0">
                <a:solidFill>
                  <a:srgbClr val="340047"/>
                </a:solidFill>
                <a:latin typeface="Times New Roman" pitchFamily="18" charset="0"/>
                <a:cs typeface="Times New Roman" pitchFamily="18" charset="0"/>
                <a:sym typeface="Courier" charset="0"/>
              </a:rPr>
              <a:t>and non-Coulomb pairs. </a:t>
            </a:r>
            <a:endParaRPr lang="en-US" altLang="en-US" sz="1200" dirty="0" smtClean="0">
              <a:solidFill>
                <a:srgbClr val="340047"/>
              </a:solidFill>
              <a:latin typeface="Times New Roman" pitchFamily="18" charset="0"/>
              <a:cs typeface="Times New Roman" pitchFamily="18" charset="0"/>
              <a:sym typeface="Courier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1200" dirty="0" smtClean="0">
                <a:solidFill>
                  <a:srgbClr val="340047"/>
                </a:solidFill>
                <a:latin typeface="Times New Roman" pitchFamily="18" charset="0"/>
                <a:cs typeface="Times New Roman" pitchFamily="18" charset="0"/>
                <a:sym typeface="Courier" charset="0"/>
              </a:rPr>
              <a:t>Atomic </a:t>
            </a:r>
            <a:r>
              <a:rPr lang="en-US" altLang="en-US" sz="1200" dirty="0">
                <a:solidFill>
                  <a:srgbClr val="340047"/>
                </a:solidFill>
                <a:latin typeface="Times New Roman" pitchFamily="18" charset="0"/>
                <a:cs typeface="Times New Roman" pitchFamily="18" charset="0"/>
                <a:sym typeface="Courier" charset="0"/>
              </a:rPr>
              <a:t>pairs are shown in red </a:t>
            </a:r>
            <a:r>
              <a:rPr lang="en-US" altLang="en-US" sz="1200" dirty="0" smtClean="0">
                <a:solidFill>
                  <a:srgbClr val="340047"/>
                </a:solidFill>
                <a:latin typeface="Times New Roman" pitchFamily="18" charset="0"/>
                <a:cs typeface="Times New Roman" pitchFamily="18" charset="0"/>
                <a:sym typeface="Courier" charset="0"/>
              </a:rPr>
              <a:t>(dotted-dashed), free </a:t>
            </a:r>
            <a:r>
              <a:rPr lang="en-US" altLang="en-US" sz="1200" dirty="0">
                <a:solidFill>
                  <a:srgbClr val="340047"/>
                </a:solidFill>
                <a:latin typeface="Times New Roman" pitchFamily="18" charset="0"/>
                <a:cs typeface="Times New Roman" pitchFamily="18" charset="0"/>
                <a:sym typeface="Courier" charset="0"/>
              </a:rPr>
              <a:t>pairs (Coulomb </a:t>
            </a:r>
            <a:r>
              <a:rPr lang="en-US" altLang="en-US" sz="1200" dirty="0" smtClean="0">
                <a:solidFill>
                  <a:srgbClr val="340047"/>
                </a:solidFill>
                <a:latin typeface="Times New Roman" pitchFamily="18" charset="0"/>
                <a:cs typeface="Times New Roman" pitchFamily="18" charset="0"/>
                <a:sym typeface="Courier" charset="0"/>
              </a:rPr>
              <a:t>in blue (dashed) and non-Coulomb in magenta (dotted)) </a:t>
            </a:r>
            <a:r>
              <a:rPr lang="en-US" altLang="en-US" sz="1200" dirty="0">
                <a:solidFill>
                  <a:srgbClr val="340047"/>
                </a:solidFill>
                <a:latin typeface="Times New Roman" pitchFamily="18" charset="0"/>
                <a:cs typeface="Times New Roman" pitchFamily="18" charset="0"/>
                <a:sym typeface="Courier" charset="0"/>
              </a:rPr>
              <a:t>in black (</a:t>
            </a:r>
            <a:r>
              <a:rPr lang="en-US" altLang="en-US" sz="1200" dirty="0" smtClean="0">
                <a:solidFill>
                  <a:srgbClr val="340047"/>
                </a:solidFill>
                <a:latin typeface="Times New Roman" pitchFamily="18" charset="0"/>
                <a:cs typeface="Times New Roman" pitchFamily="18" charset="0"/>
                <a:sym typeface="Courier" charset="0"/>
              </a:rPr>
              <a:t>solid).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1200" dirty="0" smtClean="0">
                <a:solidFill>
                  <a:srgbClr val="340047"/>
                </a:solidFill>
                <a:latin typeface="Times New Roman" pitchFamily="18" charset="0"/>
                <a:cs typeface="Times New Roman" pitchFamily="18" charset="0"/>
                <a:sym typeface="Courier" charset="0"/>
              </a:rPr>
              <a:t>Bottom</a:t>
            </a:r>
            <a:r>
              <a:rPr lang="en-US" altLang="en-US" sz="1200" dirty="0">
                <a:solidFill>
                  <a:srgbClr val="340047"/>
                </a:solidFill>
                <a:latin typeface="Times New Roman" pitchFamily="18" charset="0"/>
                <a:cs typeface="Times New Roman" pitchFamily="18" charset="0"/>
                <a:sym typeface="Courier" charset="0"/>
              </a:rPr>
              <a:t>: Difference distribution </a:t>
            </a:r>
            <a:r>
              <a:rPr lang="en-US" altLang="en-US" sz="1200" dirty="0" smtClean="0">
                <a:solidFill>
                  <a:srgbClr val="340047"/>
                </a:solidFill>
                <a:latin typeface="Times New Roman" pitchFamily="18" charset="0"/>
                <a:cs typeface="Times New Roman" pitchFamily="18" charset="0"/>
                <a:sym typeface="Courier" charset="0"/>
              </a:rPr>
              <a:t>between experimental </a:t>
            </a:r>
            <a:r>
              <a:rPr lang="en-US" altLang="en-US" sz="1200" dirty="0">
                <a:solidFill>
                  <a:srgbClr val="340047"/>
                </a:solidFill>
                <a:latin typeface="Times New Roman" pitchFamily="18" charset="0"/>
                <a:cs typeface="Times New Roman" pitchFamily="18" charset="0"/>
                <a:sym typeface="Courier" charset="0"/>
              </a:rPr>
              <a:t>and </a:t>
            </a:r>
            <a:r>
              <a:rPr lang="en-US" altLang="en-US" sz="1200" dirty="0" smtClean="0">
                <a:solidFill>
                  <a:srgbClr val="340047"/>
                </a:solidFill>
                <a:latin typeface="Times New Roman" pitchFamily="18" charset="0"/>
                <a:cs typeface="Times New Roman" pitchFamily="18" charset="0"/>
                <a:sym typeface="Courier" charset="0"/>
              </a:rPr>
              <a:t>simulated </a:t>
            </a:r>
            <a:r>
              <a:rPr lang="en-US" altLang="en-US" sz="1200" dirty="0">
                <a:solidFill>
                  <a:srgbClr val="340047"/>
                </a:solidFill>
                <a:latin typeface="Times New Roman" pitchFamily="18" charset="0"/>
                <a:cs typeface="Times New Roman" pitchFamily="18" charset="0"/>
                <a:sym typeface="Courier" charset="0"/>
              </a:rPr>
              <a:t>free pair distributions compared </a:t>
            </a:r>
            <a:r>
              <a:rPr lang="en-US" altLang="en-US" sz="1200" dirty="0" smtClean="0">
                <a:solidFill>
                  <a:srgbClr val="340047"/>
                </a:solidFill>
                <a:latin typeface="Times New Roman" pitchFamily="18" charset="0"/>
                <a:cs typeface="Times New Roman" pitchFamily="18" charset="0"/>
                <a:sym typeface="Courier" charset="0"/>
              </a:rPr>
              <a:t>with simulated </a:t>
            </a:r>
            <a:r>
              <a:rPr lang="en-US" altLang="en-US" sz="1200" dirty="0">
                <a:solidFill>
                  <a:srgbClr val="340047"/>
                </a:solidFill>
                <a:latin typeface="Times New Roman" pitchFamily="18" charset="0"/>
                <a:cs typeface="Times New Roman" pitchFamily="18" charset="0"/>
                <a:sym typeface="Courier" charset="0"/>
              </a:rPr>
              <a:t>atomic pairs. </a:t>
            </a:r>
            <a:endParaRPr lang="en-US" altLang="en-US" sz="1200" dirty="0" smtClean="0">
              <a:solidFill>
                <a:srgbClr val="340047"/>
              </a:solidFill>
              <a:latin typeface="Times New Roman" pitchFamily="18" charset="0"/>
              <a:cs typeface="Times New Roman" pitchFamily="18" charset="0"/>
              <a:sym typeface="Courier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en-US" sz="1200" dirty="0" smtClean="0">
                <a:solidFill>
                  <a:srgbClr val="340047"/>
                </a:solidFill>
                <a:latin typeface="Times New Roman" pitchFamily="18" charset="0"/>
                <a:cs typeface="Times New Roman" pitchFamily="18" charset="0"/>
                <a:sym typeface="Courier" charset="0"/>
              </a:rPr>
              <a:t>The </a:t>
            </a:r>
            <a:r>
              <a:rPr lang="en-US" altLang="en-US" sz="1200" dirty="0">
                <a:solidFill>
                  <a:srgbClr val="340047"/>
                </a:solidFill>
                <a:latin typeface="Times New Roman" pitchFamily="18" charset="0"/>
                <a:cs typeface="Times New Roman" pitchFamily="18" charset="0"/>
                <a:sym typeface="Courier" charset="0"/>
              </a:rPr>
              <a:t>number of observed atomic </a:t>
            </a:r>
            <a:r>
              <a:rPr lang="en-US" altLang="en-US" sz="1200" dirty="0" smtClean="0">
                <a:solidFill>
                  <a:srgbClr val="340047"/>
                </a:solidFill>
                <a:latin typeface="Times New Roman" pitchFamily="18" charset="0"/>
                <a:cs typeface="Times New Roman" pitchFamily="18" charset="0"/>
                <a:sym typeface="Courier" charset="0"/>
              </a:rPr>
              <a:t>pairs</a:t>
            </a:r>
            <a:r>
              <a:rPr lang="en-US" altLang="en-US" sz="1200" dirty="0">
                <a:solidFill>
                  <a:srgbClr val="340047"/>
                </a:solidFill>
                <a:latin typeface="Times New Roman" pitchFamily="18" charset="0"/>
                <a:cs typeface="Times New Roman" pitchFamily="18" charset="0"/>
                <a:sym typeface="Courier" charset="0"/>
              </a:rPr>
              <a:t> </a:t>
            </a:r>
            <a:r>
              <a:rPr lang="en-US" altLang="en-US" sz="1200" dirty="0" smtClean="0">
                <a:solidFill>
                  <a:srgbClr val="340047"/>
                </a:solidFill>
                <a:latin typeface="Times New Roman" pitchFamily="18" charset="0"/>
                <a:cs typeface="Times New Roman" pitchFamily="18" charset="0"/>
                <a:sym typeface="Courier" charset="0"/>
              </a:rPr>
              <a:t>is denoted by </a:t>
            </a:r>
            <a:r>
              <a:rPr lang="en-US" altLang="en-US" sz="1200" dirty="0" err="1" smtClean="0">
                <a:solidFill>
                  <a:srgbClr val="340047"/>
                </a:solidFill>
                <a:latin typeface="Times New Roman" pitchFamily="18" charset="0"/>
                <a:cs typeface="Times New Roman" pitchFamily="18" charset="0"/>
                <a:sym typeface="Courier" charset="0"/>
              </a:rPr>
              <a:t>n</a:t>
            </a:r>
            <a:r>
              <a:rPr lang="en-US" altLang="en-US" sz="1200" baseline="-25000" dirty="0" err="1" smtClean="0">
                <a:solidFill>
                  <a:srgbClr val="340047"/>
                </a:solidFill>
                <a:latin typeface="Times New Roman" pitchFamily="18" charset="0"/>
                <a:cs typeface="Times New Roman" pitchFamily="18" charset="0"/>
                <a:sym typeface="Courier" charset="0"/>
              </a:rPr>
              <a:t>A</a:t>
            </a:r>
            <a:endParaRPr lang="en-US" altLang="en-US" sz="1200" dirty="0">
              <a:solidFill>
                <a:srgbClr val="340047"/>
              </a:solidFill>
              <a:latin typeface="Times New Roman" pitchFamily="18" charset="0"/>
              <a:cs typeface="Times New Roman" pitchFamily="18" charset="0"/>
              <a:sym typeface="Courier" charset="0"/>
            </a:endParaRPr>
          </a:p>
        </p:txBody>
      </p:sp>
      <p:sp>
        <p:nvSpPr>
          <p:cNvPr id="10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4/18/2016</a:t>
            </a:fld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0" y="1"/>
            <a:ext cx="9144000" cy="514904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4" name="WordArt 98"/>
          <p:cNvSpPr>
            <a:spLocks noChangeArrowheads="1" noChangeShapeType="1" noTextEdit="1"/>
          </p:cNvSpPr>
          <p:nvPr/>
        </p:nvSpPr>
        <p:spPr bwMode="auto">
          <a:xfrm>
            <a:off x="495300" y="38100"/>
            <a:ext cx="8153399" cy="4218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Experimental Q distributions of </a:t>
            </a:r>
            <a:r>
              <a:rPr lang="el-GR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π</a:t>
            </a:r>
            <a:r>
              <a:rPr lang="en-GB" sz="3600" baseline="30000" dirty="0" smtClean="0"/>
              <a:t>–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</a:t>
            </a:r>
            <a:r>
              <a:rPr lang="en-US" sz="3600" i="1" kern="10" baseline="30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+ 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and </a:t>
            </a:r>
            <a:r>
              <a:rPr lang="el-GR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π</a:t>
            </a:r>
            <a:r>
              <a:rPr lang="en-GB" sz="3600" baseline="30000" dirty="0" smtClean="0"/>
              <a:t>+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</a:t>
            </a:r>
            <a:r>
              <a:rPr lang="en-GB" sz="3600" baseline="30000" dirty="0" smtClean="0"/>
              <a:t>–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pairs</a:t>
            </a:r>
          </a:p>
        </p:txBody>
      </p:sp>
      <p:sp>
        <p:nvSpPr>
          <p:cNvPr id="5" name="Rectangle 4"/>
          <p:cNvSpPr/>
          <p:nvPr/>
        </p:nvSpPr>
        <p:spPr>
          <a:xfrm>
            <a:off x="1995384" y="4622743"/>
            <a:ext cx="162897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340047"/>
                </a:solidFill>
                <a:latin typeface="Times New Roman"/>
                <a:cs typeface="Times New Roman"/>
                <a:sym typeface="Courier" charset="0"/>
              </a:rPr>
              <a:t>o</a:t>
            </a:r>
            <a:r>
              <a:rPr lang="en-US" altLang="en-US" dirty="0" smtClean="0">
                <a:solidFill>
                  <a:srgbClr val="340047"/>
                </a:solidFill>
                <a:latin typeface="Times New Roman"/>
                <a:cs typeface="Times New Roman"/>
                <a:sym typeface="Courier" charset="0"/>
              </a:rPr>
              <a:t>nly </a:t>
            </a:r>
            <a:r>
              <a:rPr lang="el-GR" altLang="en-US" i="1" dirty="0" smtClean="0">
                <a:solidFill>
                  <a:srgbClr val="340047"/>
                </a:solidFill>
                <a:latin typeface="Times New Roman"/>
                <a:cs typeface="Times New Roman"/>
                <a:sym typeface="Courier" charset="0"/>
              </a:rPr>
              <a:t>π</a:t>
            </a:r>
            <a:r>
              <a:rPr lang="en-US" altLang="en-US" i="1" baseline="30000" dirty="0">
                <a:solidFill>
                  <a:srgbClr val="340047"/>
                </a:solidFill>
                <a:latin typeface="Times New Roman"/>
                <a:cs typeface="Times New Roman"/>
                <a:sym typeface="Courier" charset="0"/>
              </a:rPr>
              <a:t>-</a:t>
            </a:r>
            <a:r>
              <a:rPr lang="en-US" altLang="en-US" i="1" dirty="0">
                <a:solidFill>
                  <a:srgbClr val="340047"/>
                </a:solidFill>
                <a:latin typeface="Times New Roman" pitchFamily="18" charset="0"/>
                <a:cs typeface="Times New Roman" pitchFamily="18" charset="0"/>
                <a:sym typeface="Courier" charset="0"/>
              </a:rPr>
              <a:t>K</a:t>
            </a:r>
            <a:r>
              <a:rPr lang="en-US" altLang="en-US" i="1" baseline="30000" dirty="0">
                <a:solidFill>
                  <a:srgbClr val="340047"/>
                </a:solidFill>
                <a:latin typeface="Times New Roman" pitchFamily="18" charset="0"/>
                <a:cs typeface="Times New Roman" pitchFamily="18" charset="0"/>
                <a:sym typeface="Courier" charset="0"/>
              </a:rPr>
              <a:t>+</a:t>
            </a:r>
            <a:r>
              <a:rPr lang="en-US" altLang="en-US" dirty="0">
                <a:solidFill>
                  <a:srgbClr val="340047"/>
                </a:solidFill>
                <a:latin typeface="Times New Roman" pitchFamily="18" charset="0"/>
                <a:cs typeface="Times New Roman" pitchFamily="18" charset="0"/>
                <a:sym typeface="Courier" charset="0"/>
              </a:rPr>
              <a:t> </a:t>
            </a:r>
            <a:r>
              <a:rPr lang="en-US" altLang="en-US" dirty="0" smtClean="0">
                <a:solidFill>
                  <a:srgbClr val="340047"/>
                </a:solidFill>
                <a:latin typeface="Times New Roman" pitchFamily="18" charset="0"/>
                <a:cs typeface="Times New Roman" pitchFamily="18" charset="0"/>
                <a:sym typeface="Courier" charset="0"/>
              </a:rPr>
              <a:t>pairs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890850" y="4672114"/>
            <a:ext cx="164179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340047"/>
                </a:solidFill>
                <a:latin typeface="Times New Roman"/>
                <a:cs typeface="Times New Roman"/>
                <a:sym typeface="Courier" charset="0"/>
              </a:rPr>
              <a:t>o</a:t>
            </a:r>
            <a:r>
              <a:rPr lang="en-US" altLang="en-US" dirty="0" smtClean="0">
                <a:solidFill>
                  <a:srgbClr val="340047"/>
                </a:solidFill>
                <a:latin typeface="Times New Roman"/>
                <a:cs typeface="Times New Roman"/>
                <a:sym typeface="Courier" charset="0"/>
              </a:rPr>
              <a:t>nly </a:t>
            </a:r>
            <a:r>
              <a:rPr lang="el-GR" altLang="en-US" i="1" dirty="0" smtClean="0">
                <a:solidFill>
                  <a:srgbClr val="340047"/>
                </a:solidFill>
                <a:latin typeface="Times New Roman"/>
                <a:cs typeface="Times New Roman"/>
                <a:sym typeface="Courier" charset="0"/>
              </a:rPr>
              <a:t>π</a:t>
            </a:r>
            <a:r>
              <a:rPr lang="en-US" altLang="en-US" i="1" baseline="30000" dirty="0" smtClean="0">
                <a:solidFill>
                  <a:srgbClr val="340047"/>
                </a:solidFill>
                <a:latin typeface="Times New Roman"/>
                <a:cs typeface="Times New Roman"/>
                <a:sym typeface="Courier" charset="0"/>
              </a:rPr>
              <a:t>+</a:t>
            </a:r>
            <a:r>
              <a:rPr lang="en-US" altLang="en-US" i="1" dirty="0" smtClean="0">
                <a:solidFill>
                  <a:srgbClr val="340047"/>
                </a:solidFill>
                <a:latin typeface="Times New Roman" pitchFamily="18" charset="0"/>
                <a:cs typeface="Times New Roman" pitchFamily="18" charset="0"/>
                <a:sym typeface="Courier" charset="0"/>
              </a:rPr>
              <a:t>K</a:t>
            </a:r>
            <a:r>
              <a:rPr lang="en-US" altLang="en-US" i="1" baseline="30000" dirty="0" smtClean="0">
                <a:solidFill>
                  <a:srgbClr val="340047"/>
                </a:solidFill>
                <a:latin typeface="Times New Roman" pitchFamily="18" charset="0"/>
                <a:cs typeface="Times New Roman" pitchFamily="18" charset="0"/>
                <a:sym typeface="Courier" charset="0"/>
              </a:rPr>
              <a:t>-</a:t>
            </a:r>
            <a:r>
              <a:rPr lang="en-US" altLang="en-US" dirty="0" smtClean="0">
                <a:solidFill>
                  <a:srgbClr val="340047"/>
                </a:solidFill>
                <a:latin typeface="Times New Roman" pitchFamily="18" charset="0"/>
                <a:cs typeface="Times New Roman" pitchFamily="18" charset="0"/>
                <a:sym typeface="Courier" charset="0"/>
              </a:rPr>
              <a:t> pairs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061" y="573872"/>
            <a:ext cx="3465374" cy="39952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20" y="573873"/>
            <a:ext cx="3511901" cy="404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75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13926</TotalTime>
  <Words>961</Words>
  <Application>Microsoft Office PowerPoint</Application>
  <PresentationFormat>On-screen Show (4:3)</PresentationFormat>
  <Paragraphs>191</Paragraphs>
  <Slides>15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34" baseType="lpstr">
      <vt:lpstr>Gungsuh</vt:lpstr>
      <vt:lpstr>MS PGothic</vt:lpstr>
      <vt:lpstr>MS PGothic</vt:lpstr>
      <vt:lpstr>Arial</vt:lpstr>
      <vt:lpstr>Arial Black</vt:lpstr>
      <vt:lpstr>Calibri</vt:lpstr>
      <vt:lpstr>Courier</vt:lpstr>
      <vt:lpstr>DejaVu LGC Sans</vt:lpstr>
      <vt:lpstr>Impact</vt:lpstr>
      <vt:lpstr>Sylfaen</vt:lpstr>
      <vt:lpstr>Symbol</vt:lpstr>
      <vt:lpstr>Times New Roman</vt:lpstr>
      <vt:lpstr>Wingdings</vt:lpstr>
      <vt:lpstr>ヒラギノ明朝 ProN W6</vt:lpstr>
      <vt:lpstr>Custom Design</vt:lpstr>
      <vt:lpstr>1_Custom Design</vt:lpstr>
      <vt:lpstr>2_Custom Design</vt:lpstr>
      <vt:lpstr>Equation</vt:lpstr>
      <vt:lpstr>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Mircea Pentia</Manager>
  <Company>Your Company Name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Your User Name;Mircea Pentia</dc:creator>
  <cp:lastModifiedBy>Leonid Nemenov</cp:lastModifiedBy>
  <cp:revision>1068</cp:revision>
  <cp:lastPrinted>2014-09-12T10:17:18Z</cp:lastPrinted>
  <dcterms:created xsi:type="dcterms:W3CDTF">2012-07-27T07:07:37Z</dcterms:created>
  <dcterms:modified xsi:type="dcterms:W3CDTF">2016-04-18T10:51:18Z</dcterms:modified>
</cp:coreProperties>
</file>