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56" r:id="rId4"/>
    <p:sldId id="264" r:id="rId5"/>
    <p:sldId id="265" r:id="rId6"/>
    <p:sldId id="257" r:id="rId7"/>
    <p:sldId id="260" r:id="rId8"/>
    <p:sldId id="262" r:id="rId9"/>
    <p:sldId id="258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77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05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24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91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97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66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1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5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0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3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0BA8-E2B5-4FC5-BA5E-F64FFEBD214C}" type="datetimeFigureOut">
              <a:rPr lang="ru-RU" smtClean="0"/>
              <a:t>18.04.2018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C381C-AC44-4E54-B04A-599475F146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9" Type="http://schemas.openxmlformats.org/officeDocument/2006/relationships/image" Target="../media/image55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34" Type="http://schemas.openxmlformats.org/officeDocument/2006/relationships/image" Target="../media/image50.png"/><Relationship Id="rId42" Type="http://schemas.openxmlformats.org/officeDocument/2006/relationships/image" Target="../media/image58.png"/><Relationship Id="rId47" Type="http://schemas.openxmlformats.org/officeDocument/2006/relationships/image" Target="../media/image63.png"/><Relationship Id="rId50" Type="http://schemas.openxmlformats.org/officeDocument/2006/relationships/image" Target="../media/image66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33" Type="http://schemas.openxmlformats.org/officeDocument/2006/relationships/image" Target="../media/image49.png"/><Relationship Id="rId38" Type="http://schemas.openxmlformats.org/officeDocument/2006/relationships/image" Target="../media/image54.png"/><Relationship Id="rId46" Type="http://schemas.openxmlformats.org/officeDocument/2006/relationships/image" Target="../media/image62.png"/><Relationship Id="rId2" Type="http://schemas.openxmlformats.org/officeDocument/2006/relationships/image" Target="../media/image18.png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41" Type="http://schemas.openxmlformats.org/officeDocument/2006/relationships/image" Target="../media/image5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32" Type="http://schemas.openxmlformats.org/officeDocument/2006/relationships/image" Target="../media/image48.png"/><Relationship Id="rId37" Type="http://schemas.openxmlformats.org/officeDocument/2006/relationships/image" Target="../media/image53.png"/><Relationship Id="rId40" Type="http://schemas.openxmlformats.org/officeDocument/2006/relationships/image" Target="../media/image56.png"/><Relationship Id="rId45" Type="http://schemas.openxmlformats.org/officeDocument/2006/relationships/image" Target="../media/image61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36" Type="http://schemas.openxmlformats.org/officeDocument/2006/relationships/image" Target="../media/image52.png"/><Relationship Id="rId49" Type="http://schemas.openxmlformats.org/officeDocument/2006/relationships/image" Target="../media/image65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31" Type="http://schemas.openxmlformats.org/officeDocument/2006/relationships/image" Target="../media/image47.png"/><Relationship Id="rId44" Type="http://schemas.openxmlformats.org/officeDocument/2006/relationships/image" Target="../media/image60.png"/><Relationship Id="rId52" Type="http://schemas.openxmlformats.org/officeDocument/2006/relationships/image" Target="../media/image68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Relationship Id="rId35" Type="http://schemas.openxmlformats.org/officeDocument/2006/relationships/image" Target="../media/image51.png"/><Relationship Id="rId43" Type="http://schemas.openxmlformats.org/officeDocument/2006/relationships/image" Target="../media/image59.png"/><Relationship Id="rId48" Type="http://schemas.openxmlformats.org/officeDocument/2006/relationships/image" Target="../media/image64.png"/><Relationship Id="rId8" Type="http://schemas.openxmlformats.org/officeDocument/2006/relationships/image" Target="../media/image24.png"/><Relationship Id="rId51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1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6" y="519113"/>
            <a:ext cx="6308725" cy="49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5" name="Rectangle 13">
            <a:extLst>
              <a:ext uri="{FF2B5EF4-FFF2-40B4-BE49-F238E27FC236}">
                <a16:creationId xmlns:a16="http://schemas.microsoft.com/office/drawing/2014/main" id="{4CCB5A7D-AF23-40DF-81CC-D5C98101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6" y="-11113"/>
            <a:ext cx="9140825" cy="5286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26" name="WordArt 98">
            <a:extLst>
              <a:ext uri="{FF2B5EF4-FFF2-40B4-BE49-F238E27FC236}">
                <a16:creationId xmlns:a16="http://schemas.microsoft.com/office/drawing/2014/main" id="{6CD9B8BE-316A-4749-90F5-A3234027C5D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536" y="19077"/>
            <a:ext cx="82089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l-GR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600" b="1" i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600" b="1" i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atoms production in Be target</a:t>
            </a:r>
          </a:p>
        </p:txBody>
      </p:sp>
      <p:sp>
        <p:nvSpPr>
          <p:cNvPr id="68613" name="TextBox 126"/>
          <p:cNvSpPr txBox="1">
            <a:spLocks noChangeArrowheads="1"/>
          </p:cNvSpPr>
          <p:nvPr/>
        </p:nvSpPr>
        <p:spPr bwMode="auto">
          <a:xfrm>
            <a:off x="2135188" y="5526088"/>
            <a:ext cx="79930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Fig. 1 Method to observe long-lived </a:t>
            </a:r>
            <a:r>
              <a:rPr lang="en-US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1600" i="1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16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altLang="en-US" sz="16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by means of a breakup foil (</a:t>
            </a:r>
            <a:r>
              <a:rPr lang="en-US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). The most of the produced </a:t>
            </a:r>
            <a:r>
              <a:rPr lang="el-GR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atoms decay (~70%) or are ionized (~6%) in the </a:t>
            </a:r>
            <a:r>
              <a:rPr lang="en-US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target. The excited (long lived) atoms (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~24%) are investigated here.</a:t>
            </a:r>
            <a:endParaRPr lang="en-US" altLang="en-US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4" name="Date Placeholder 1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022F194-8FFC-4A99-AEDC-9D78A7DBF68C}" type="datetime1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4/18/2018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882A1C-42A5-492F-AA39-C98C15A44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5ED17A-5216-49FD-9001-9AAA7FB1CA51}" type="slidenum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2650AF3-5050-4DD5-A23F-D6041E34B8D9}"/>
              </a:ext>
            </a:extLst>
          </p:cNvPr>
          <p:cNvSpPr/>
          <p:nvPr/>
        </p:nvSpPr>
        <p:spPr>
          <a:xfrm>
            <a:off x="1668464" y="947739"/>
            <a:ext cx="8855075" cy="4962525"/>
          </a:xfrm>
          <a:prstGeom prst="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grpSp>
        <p:nvGrpSpPr>
          <p:cNvPr id="82947" name="Группа 2"/>
          <p:cNvGrpSpPr>
            <a:grpSpLocks/>
          </p:cNvGrpSpPr>
          <p:nvPr/>
        </p:nvGrpSpPr>
        <p:grpSpPr bwMode="auto">
          <a:xfrm>
            <a:off x="4506914" y="3457576"/>
            <a:ext cx="2700337" cy="2214563"/>
            <a:chOff x="295364" y="360708"/>
            <a:chExt cx="4984924" cy="4148292"/>
          </a:xfrm>
        </p:grpSpPr>
        <p:sp>
          <p:nvSpPr>
            <p:cNvPr id="60" name="Прямоугольник 59">
              <a:extLst>
                <a:ext uri="{FF2B5EF4-FFF2-40B4-BE49-F238E27FC236}">
                  <a16:creationId xmlns:a16="http://schemas.microsoft.com/office/drawing/2014/main" id="{114D0150-AE7A-4B90-BE09-02E2CC6BB5AE}"/>
                </a:ext>
              </a:extLst>
            </p:cNvPr>
            <p:cNvSpPr/>
            <p:nvPr/>
          </p:nvSpPr>
          <p:spPr>
            <a:xfrm>
              <a:off x="295364" y="482630"/>
              <a:ext cx="4984924" cy="402637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  <p:grpSp>
          <p:nvGrpSpPr>
            <p:cNvPr id="83035" name="Группа 6"/>
            <p:cNvGrpSpPr>
              <a:grpSpLocks/>
            </p:cNvGrpSpPr>
            <p:nvPr/>
          </p:nvGrpSpPr>
          <p:grpSpPr bwMode="auto">
            <a:xfrm>
              <a:off x="474194" y="360708"/>
              <a:ext cx="4748835" cy="4095452"/>
              <a:chOff x="474194" y="360708"/>
              <a:chExt cx="4748835" cy="4095452"/>
            </a:xfrm>
          </p:grpSpPr>
          <p:sp>
            <p:nvSpPr>
              <p:cNvPr id="141" name="Овал 140">
                <a:extLst>
                  <a:ext uri="{FF2B5EF4-FFF2-40B4-BE49-F238E27FC236}">
                    <a16:creationId xmlns:a16="http://schemas.microsoft.com/office/drawing/2014/main" id="{4AF4F401-93B6-455E-B15D-E70A85BE3A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31712" y="1889183"/>
                <a:ext cx="266682" cy="41929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48A23BB-9644-465C-B4A4-34F602207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400" y="1849498"/>
                <a:ext cx="598629" cy="605388"/>
              </a:xfrm>
              <a:prstGeom prst="rect">
                <a:avLst/>
              </a:prstGeom>
              <a:blipFill>
                <a:blip r:embed="rId2"/>
                <a:stretch>
                  <a:fillRect r="-18868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386C2C12-4A41-4F8C-9748-7811E18935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955" y="360708"/>
                <a:ext cx="324000" cy="605388"/>
              </a:xfrm>
              <a:prstGeom prst="rect">
                <a:avLst/>
              </a:prstGeom>
              <a:blipFill>
                <a:blip r:embed="rId3"/>
                <a:stretch>
                  <a:fillRect r="-4285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2AF12E13-4A75-4E0E-ADDA-F0BB45E17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98" y="1525850"/>
                <a:ext cx="324002" cy="605388"/>
              </a:xfrm>
              <a:prstGeom prst="rect">
                <a:avLst/>
              </a:prstGeom>
              <a:blipFill>
                <a:blip r:embed="rId4"/>
                <a:stretch>
                  <a:fillRect r="-3793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D0439A9B-5A24-4AB2-949E-A48EDCD9F2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285" y="2139859"/>
                <a:ext cx="324000" cy="605388"/>
              </a:xfrm>
              <a:prstGeom prst="rect">
                <a:avLst/>
              </a:prstGeom>
              <a:blipFill>
                <a:blip r:embed="rId5"/>
                <a:stretch>
                  <a:fillRect r="-27586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9BF2A369-0DA0-4BA0-998B-30C183A33E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5666" y="2959355"/>
                <a:ext cx="324002" cy="605388"/>
              </a:xfrm>
              <a:prstGeom prst="rect">
                <a:avLst/>
              </a:prstGeom>
              <a:blipFill>
                <a:blip r:embed="rId6"/>
                <a:stretch>
                  <a:fillRect r="-27586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8734C369-B0C5-400E-8E63-4F41E4D125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891" y="3850772"/>
                <a:ext cx="324002" cy="605388"/>
              </a:xfrm>
              <a:prstGeom prst="rect">
                <a:avLst/>
              </a:prstGeom>
              <a:blipFill>
                <a:blip r:embed="rId7"/>
                <a:stretch>
                  <a:fillRect r="-4137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E69A4B1A-E32C-4F93-A858-7200877A61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731" y="1519099"/>
                <a:ext cx="324000" cy="605388"/>
              </a:xfrm>
              <a:prstGeom prst="rect">
                <a:avLst/>
              </a:prstGeom>
              <a:blipFill>
                <a:blip r:embed="rId8"/>
                <a:stretch>
                  <a:fillRect r="-4137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80D01EF3-95C7-4507-A965-8056C6B33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649" y="3276945"/>
                <a:ext cx="531059" cy="605388"/>
              </a:xfrm>
              <a:prstGeom prst="rect">
                <a:avLst/>
              </a:prstGeom>
              <a:blipFill>
                <a:blip r:embed="rId9"/>
                <a:stretch>
                  <a:fillRect r="-27660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6720506-40B7-433C-9AFD-6900D5F8D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1252" y="3553671"/>
                <a:ext cx="324002" cy="605388"/>
              </a:xfrm>
              <a:prstGeom prst="rect">
                <a:avLst/>
              </a:prstGeom>
              <a:blipFill>
                <a:blip r:embed="rId10"/>
                <a:stretch>
                  <a:fillRect r="-4137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cxnSp>
            <p:nvCxnSpPr>
              <p:cNvPr id="41" name="Прямая соединительная линия 40">
                <a:extLst>
                  <a:ext uri="{FF2B5EF4-FFF2-40B4-BE49-F238E27FC236}">
                    <a16:creationId xmlns:a16="http://schemas.microsoft.com/office/drawing/2014/main" id="{B1343FCE-AE09-498A-BB87-DFA109025E62}"/>
                  </a:ext>
                </a:extLst>
              </p:cNvPr>
              <p:cNvCxnSpPr/>
              <p:nvPr/>
            </p:nvCxnSpPr>
            <p:spPr>
              <a:xfrm>
                <a:off x="1057317" y="3432526"/>
                <a:ext cx="35987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>
                <a:extLst>
                  <a:ext uri="{FF2B5EF4-FFF2-40B4-BE49-F238E27FC236}">
                    <a16:creationId xmlns:a16="http://schemas.microsoft.com/office/drawing/2014/main" id="{4570B343-CFCC-482E-B36A-8960CF0B923D}"/>
                  </a:ext>
                </a:extLst>
              </p:cNvPr>
              <p:cNvCxnSpPr/>
              <p:nvPr/>
            </p:nvCxnSpPr>
            <p:spPr>
              <a:xfrm>
                <a:off x="1057317" y="1987315"/>
                <a:ext cx="143891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>
                <a:extLst>
                  <a:ext uri="{FF2B5EF4-FFF2-40B4-BE49-F238E27FC236}">
                    <a16:creationId xmlns:a16="http://schemas.microsoft.com/office/drawing/2014/main" id="{1FB25AED-7779-486D-879F-2E0F726E8F13}"/>
                  </a:ext>
                </a:extLst>
              </p:cNvPr>
              <p:cNvCxnSpPr/>
              <p:nvPr/>
            </p:nvCxnSpPr>
            <p:spPr>
              <a:xfrm>
                <a:off x="1057317" y="2207368"/>
                <a:ext cx="359875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>
                <a:extLst>
                  <a:ext uri="{FF2B5EF4-FFF2-40B4-BE49-F238E27FC236}">
                    <a16:creationId xmlns:a16="http://schemas.microsoft.com/office/drawing/2014/main" id="{7E81163C-8D98-494C-9E07-1193D5767048}"/>
                  </a:ext>
                </a:extLst>
              </p:cNvPr>
              <p:cNvCxnSpPr/>
              <p:nvPr/>
            </p:nvCxnSpPr>
            <p:spPr>
              <a:xfrm rot="-1800000">
                <a:off x="2768779" y="1342024"/>
                <a:ext cx="20162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Дуга 62">
                <a:extLst>
                  <a:ext uri="{FF2B5EF4-FFF2-40B4-BE49-F238E27FC236}">
                    <a16:creationId xmlns:a16="http://schemas.microsoft.com/office/drawing/2014/main" id="{2BD84808-37C0-4BA0-BC86-759BC1D40865}"/>
                  </a:ext>
                </a:extLst>
              </p:cNvPr>
              <p:cNvSpPr/>
              <p:nvPr/>
            </p:nvSpPr>
            <p:spPr>
              <a:xfrm rot="10200000">
                <a:off x="1825130" y="1499631"/>
                <a:ext cx="1224985" cy="505527"/>
              </a:xfrm>
              <a:prstGeom prst="arc">
                <a:avLst>
                  <a:gd name="adj1" fmla="val 11973853"/>
                  <a:gd name="adj2" fmla="val 16141859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64" name="Дуга 63">
                <a:extLst>
                  <a:ext uri="{FF2B5EF4-FFF2-40B4-BE49-F238E27FC236}">
                    <a16:creationId xmlns:a16="http://schemas.microsoft.com/office/drawing/2014/main" id="{85ABB20E-4DA8-4A9B-8484-E7856AF65622}"/>
                  </a:ext>
                </a:extLst>
              </p:cNvPr>
              <p:cNvSpPr/>
              <p:nvPr/>
            </p:nvSpPr>
            <p:spPr>
              <a:xfrm rot="16862805">
                <a:off x="3553032" y="1584855"/>
                <a:ext cx="359817" cy="468894"/>
              </a:xfrm>
              <a:prstGeom prst="arc">
                <a:avLst>
                  <a:gd name="adj1" fmla="val 11311952"/>
                  <a:gd name="adj2" fmla="val 18115527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cxnSp>
            <p:nvCxnSpPr>
              <p:cNvPr id="65" name="Прямая соединительная линия 64">
                <a:extLst>
                  <a:ext uri="{FF2B5EF4-FFF2-40B4-BE49-F238E27FC236}">
                    <a16:creationId xmlns:a16="http://schemas.microsoft.com/office/drawing/2014/main" id="{3DA3CEBA-ACA5-4CD5-8B37-DE1E6C942568}"/>
                  </a:ext>
                </a:extLst>
              </p:cNvPr>
              <p:cNvCxnSpPr/>
              <p:nvPr/>
            </p:nvCxnSpPr>
            <p:spPr>
              <a:xfrm flipV="1">
                <a:off x="3668467" y="1990288"/>
                <a:ext cx="100812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>
                <a:extLst>
                  <a:ext uri="{FF2B5EF4-FFF2-40B4-BE49-F238E27FC236}">
                    <a16:creationId xmlns:a16="http://schemas.microsoft.com/office/drawing/2014/main" id="{0669E6C0-504D-4BA1-9217-609EC7BAB69B}"/>
                  </a:ext>
                </a:extLst>
              </p:cNvPr>
              <p:cNvCxnSpPr/>
              <p:nvPr/>
            </p:nvCxnSpPr>
            <p:spPr>
              <a:xfrm rot="-1800000">
                <a:off x="3480910" y="1368788"/>
                <a:ext cx="125722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Дуга 3">
                <a:extLst>
                  <a:ext uri="{FF2B5EF4-FFF2-40B4-BE49-F238E27FC236}">
                    <a16:creationId xmlns:a16="http://schemas.microsoft.com/office/drawing/2014/main" id="{25B53404-27C2-463E-B34D-6CAE854B7446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74129" y="2207368"/>
                <a:ext cx="1224985" cy="1225159"/>
              </a:xfrm>
              <a:prstGeom prst="arc">
                <a:avLst>
                  <a:gd name="adj1" fmla="val 16200000"/>
                  <a:gd name="adj2" fmla="val 5404744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cxnSp>
            <p:nvCxnSpPr>
              <p:cNvPr id="69" name="Прямая соединительная линия 68">
                <a:extLst>
                  <a:ext uri="{FF2B5EF4-FFF2-40B4-BE49-F238E27FC236}">
                    <a16:creationId xmlns:a16="http://schemas.microsoft.com/office/drawing/2014/main" id="{404E1D0F-C0E2-4CB3-AC0E-4757364BBA4F}"/>
                  </a:ext>
                </a:extLst>
              </p:cNvPr>
              <p:cNvCxnSpPr/>
              <p:nvPr/>
            </p:nvCxnSpPr>
            <p:spPr>
              <a:xfrm>
                <a:off x="3603995" y="4291921"/>
                <a:ext cx="107845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>
                <a:extLst>
                  <a:ext uri="{FF2B5EF4-FFF2-40B4-BE49-F238E27FC236}">
                    <a16:creationId xmlns:a16="http://schemas.microsoft.com/office/drawing/2014/main" id="{9DE541E3-38D5-453C-9EE9-241CFE443EA7}"/>
                  </a:ext>
                </a:extLst>
              </p:cNvPr>
              <p:cNvCxnSpPr/>
              <p:nvPr/>
            </p:nvCxnSpPr>
            <p:spPr>
              <a:xfrm>
                <a:off x="3595204" y="3643657"/>
                <a:ext cx="108138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Дуга 70">
                <a:extLst>
                  <a:ext uri="{FF2B5EF4-FFF2-40B4-BE49-F238E27FC236}">
                    <a16:creationId xmlns:a16="http://schemas.microsoft.com/office/drawing/2014/main" id="{C99B8BC2-C96C-4DE1-9381-45A1311701FF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308006" y="3646632"/>
                <a:ext cx="647658" cy="648264"/>
              </a:xfrm>
              <a:prstGeom prst="arc">
                <a:avLst>
                  <a:gd name="adj1" fmla="val 16200000"/>
                  <a:gd name="adj2" fmla="val 5404744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37CD4744-9C6E-4754-8AA5-3BA34BE5F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5650" y="1001299"/>
                <a:ext cx="324000" cy="605388"/>
              </a:xfrm>
              <a:prstGeom prst="rect">
                <a:avLst/>
              </a:prstGeom>
              <a:blipFill>
                <a:blip r:embed="rId11"/>
                <a:stretch>
                  <a:fillRect r="-4137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17A9B9B-47D2-43EB-B1C3-EAA7AAD11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300" y="2139859"/>
                <a:ext cx="324002" cy="605388"/>
              </a:xfrm>
              <a:prstGeom prst="rect">
                <a:avLst/>
              </a:prstGeom>
              <a:blipFill>
                <a:blip r:embed="rId12"/>
                <a:stretch>
                  <a:fillRect r="-24138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A51D7EFD-5345-4FFB-B32F-B456CFAA7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2294" y="1392589"/>
                <a:ext cx="549935" cy="605388"/>
              </a:xfrm>
              <a:prstGeom prst="rect">
                <a:avLst/>
              </a:prstGeom>
              <a:blipFill>
                <a:blip r:embed="rId13"/>
                <a:stretch>
                  <a:fillRect r="-51020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C694A1ED-19D8-46BB-B8A2-E05D2B7802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579" y="616853"/>
                <a:ext cx="497422" cy="605388"/>
              </a:xfrm>
              <a:prstGeom prst="rect">
                <a:avLst/>
              </a:prstGeom>
              <a:blipFill>
                <a:blip r:embed="rId14"/>
                <a:stretch>
                  <a:fillRect r="-27273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</p:grpSp>
      </p:grpSp>
      <p:grpSp>
        <p:nvGrpSpPr>
          <p:cNvPr id="82948" name="Группа 1"/>
          <p:cNvGrpSpPr>
            <a:grpSpLocks/>
          </p:cNvGrpSpPr>
          <p:nvPr/>
        </p:nvGrpSpPr>
        <p:grpSpPr bwMode="auto">
          <a:xfrm>
            <a:off x="7342189" y="3468688"/>
            <a:ext cx="2700337" cy="2214562"/>
            <a:chOff x="5959555" y="375868"/>
            <a:chExt cx="4887806" cy="424547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55764763-4C9E-4B0F-83B8-351147C54F0A}"/>
                </a:ext>
              </a:extLst>
            </p:cNvPr>
            <p:cNvSpPr/>
            <p:nvPr/>
          </p:nvSpPr>
          <p:spPr>
            <a:xfrm>
              <a:off x="5959555" y="473255"/>
              <a:ext cx="4887806" cy="4148092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  <p:grpSp>
          <p:nvGrpSpPr>
            <p:cNvPr id="83007" name="Группа 75"/>
            <p:cNvGrpSpPr>
              <a:grpSpLocks/>
            </p:cNvGrpSpPr>
            <p:nvPr/>
          </p:nvGrpSpPr>
          <p:grpSpPr bwMode="auto">
            <a:xfrm>
              <a:off x="6093599" y="375868"/>
              <a:ext cx="4658688" cy="4091891"/>
              <a:chOff x="474194" y="375868"/>
              <a:chExt cx="4658688" cy="4091891"/>
            </a:xfrm>
          </p:grpSpPr>
          <p:sp>
            <p:nvSpPr>
              <p:cNvPr id="77" name="Овал 76">
                <a:extLst>
                  <a:ext uri="{FF2B5EF4-FFF2-40B4-BE49-F238E27FC236}">
                    <a16:creationId xmlns:a16="http://schemas.microsoft.com/office/drawing/2014/main" id="{7B422F51-9F6F-45FE-ADD5-D16EA0CB0A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633221" y="1888414"/>
                <a:ext cx="264361" cy="423027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2F31B85-6EAF-40A2-828A-0BD870BB3C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77" y="1849525"/>
                <a:ext cx="324000" cy="619688"/>
              </a:xfrm>
              <a:prstGeom prst="rect">
                <a:avLst/>
              </a:prstGeom>
              <a:blipFill>
                <a:blip r:embed="rId15"/>
                <a:stretch>
                  <a:fillRect r="-110000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E7D70778-CD52-4A87-A79B-A56F8022A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6870" y="375868"/>
                <a:ext cx="324000" cy="619688"/>
              </a:xfrm>
              <a:prstGeom prst="rect">
                <a:avLst/>
              </a:prstGeom>
              <a:blipFill>
                <a:blip r:embed="rId16"/>
                <a:stretch>
                  <a:fillRect r="-51724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E879062C-A2BC-4B68-88DE-17D2F67F3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16" y="1523666"/>
                <a:ext cx="324000" cy="619688"/>
              </a:xfrm>
              <a:prstGeom prst="rect">
                <a:avLst/>
              </a:prstGeom>
              <a:blipFill>
                <a:blip r:embed="rId17"/>
                <a:stretch>
                  <a:fillRect r="-51724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D41EC78F-9554-4D97-B60A-036EEFD02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375" y="2156591"/>
                <a:ext cx="324000" cy="619688"/>
              </a:xfrm>
              <a:prstGeom prst="rect">
                <a:avLst/>
              </a:prstGeom>
              <a:blipFill>
                <a:blip r:embed="rId18"/>
                <a:stretch>
                  <a:fillRect r="-24138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B190FA1B-FB37-4A22-8B0C-36621CE0AE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6582" y="2931957"/>
                <a:ext cx="324000" cy="619688"/>
              </a:xfrm>
              <a:prstGeom prst="rect">
                <a:avLst/>
              </a:prstGeom>
              <a:blipFill>
                <a:blip r:embed="rId19"/>
                <a:stretch>
                  <a:fillRect r="-23333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00DAF9F2-B8E8-4DEB-B63F-EE99FAE579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527" y="3848071"/>
                <a:ext cx="324000" cy="619688"/>
              </a:xfrm>
              <a:prstGeom prst="rect">
                <a:avLst/>
              </a:prstGeom>
              <a:blipFill>
                <a:blip r:embed="rId20"/>
                <a:stretch>
                  <a:fillRect r="-41379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A29A5107-4198-4AE1-B203-D633C4B284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375" y="1534713"/>
                <a:ext cx="324000" cy="619689"/>
              </a:xfrm>
              <a:prstGeom prst="rect">
                <a:avLst/>
              </a:prstGeom>
              <a:blipFill>
                <a:blip r:embed="rId21"/>
                <a:stretch>
                  <a:fillRect r="-3793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2DCC5280-3DEF-44A9-8C8D-16B6C3FE65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991" y="3225011"/>
                <a:ext cx="446785" cy="619689"/>
              </a:xfrm>
              <a:prstGeom prst="rect">
                <a:avLst/>
              </a:prstGeom>
              <a:blipFill>
                <a:blip r:embed="rId22"/>
                <a:stretch>
                  <a:fillRect r="-4634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6F0AC50F-D8F4-44C0-8BBA-233445735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7375" y="3556519"/>
                <a:ext cx="324000" cy="619689"/>
              </a:xfrm>
              <a:prstGeom prst="rect">
                <a:avLst/>
              </a:prstGeom>
              <a:blipFill>
                <a:blip r:embed="rId23"/>
                <a:stretch>
                  <a:fillRect r="-3793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cxnSp>
            <p:nvCxnSpPr>
              <p:cNvPr id="87" name="Прямая соединительная линия 86">
                <a:extLst>
                  <a:ext uri="{FF2B5EF4-FFF2-40B4-BE49-F238E27FC236}">
                    <a16:creationId xmlns:a16="http://schemas.microsoft.com/office/drawing/2014/main" id="{E11F31D0-5604-49FB-B7A1-8BC644CB513B}"/>
                  </a:ext>
                </a:extLst>
              </p:cNvPr>
              <p:cNvCxnSpPr/>
              <p:nvPr/>
            </p:nvCxnSpPr>
            <p:spPr>
              <a:xfrm>
                <a:off x="1058523" y="3434439"/>
                <a:ext cx="36004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>
                <a:extLst>
                  <a:ext uri="{FF2B5EF4-FFF2-40B4-BE49-F238E27FC236}">
                    <a16:creationId xmlns:a16="http://schemas.microsoft.com/office/drawing/2014/main" id="{E1186B65-10D4-4039-B984-BEB022E66795}"/>
                  </a:ext>
                </a:extLst>
              </p:cNvPr>
              <p:cNvCxnSpPr/>
              <p:nvPr/>
            </p:nvCxnSpPr>
            <p:spPr>
              <a:xfrm>
                <a:off x="1058523" y="1988846"/>
                <a:ext cx="143961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>
                <a:extLst>
                  <a:ext uri="{FF2B5EF4-FFF2-40B4-BE49-F238E27FC236}">
                    <a16:creationId xmlns:a16="http://schemas.microsoft.com/office/drawing/2014/main" id="{F572F121-A7CB-46A8-B7B3-06DFDD2D00E5}"/>
                  </a:ext>
                </a:extLst>
              </p:cNvPr>
              <p:cNvCxnSpPr/>
              <p:nvPr/>
            </p:nvCxnSpPr>
            <p:spPr>
              <a:xfrm>
                <a:off x="1058523" y="2211010"/>
                <a:ext cx="360048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>
                <a:extLst>
                  <a:ext uri="{FF2B5EF4-FFF2-40B4-BE49-F238E27FC236}">
                    <a16:creationId xmlns:a16="http://schemas.microsoft.com/office/drawing/2014/main" id="{6A0DCF1D-51FE-4533-9EFC-0C61FBD2DA28}"/>
                  </a:ext>
                </a:extLst>
              </p:cNvPr>
              <p:cNvCxnSpPr/>
              <p:nvPr/>
            </p:nvCxnSpPr>
            <p:spPr>
              <a:xfrm rot="-1800000">
                <a:off x="2771123" y="1343655"/>
                <a:ext cx="201431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Дуга 90">
                <a:extLst>
                  <a:ext uri="{FF2B5EF4-FFF2-40B4-BE49-F238E27FC236}">
                    <a16:creationId xmlns:a16="http://schemas.microsoft.com/office/drawing/2014/main" id="{E3F76999-8940-4EC0-9A71-383FC20F23A3}"/>
                  </a:ext>
                </a:extLst>
              </p:cNvPr>
              <p:cNvSpPr/>
              <p:nvPr/>
            </p:nvSpPr>
            <p:spPr>
              <a:xfrm rot="10200000">
                <a:off x="1828619" y="1501909"/>
                <a:ext cx="1221232" cy="505197"/>
              </a:xfrm>
              <a:prstGeom prst="arc">
                <a:avLst>
                  <a:gd name="adj1" fmla="val 11973853"/>
                  <a:gd name="adj2" fmla="val 16141859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92" name="Дуга 91">
                <a:extLst>
                  <a:ext uri="{FF2B5EF4-FFF2-40B4-BE49-F238E27FC236}">
                    <a16:creationId xmlns:a16="http://schemas.microsoft.com/office/drawing/2014/main" id="{19C90305-3BBA-4A24-B80D-095EEAC6EBBF}"/>
                  </a:ext>
                </a:extLst>
              </p:cNvPr>
              <p:cNvSpPr/>
              <p:nvPr/>
            </p:nvSpPr>
            <p:spPr>
              <a:xfrm rot="16862805">
                <a:off x="3554184" y="1588709"/>
                <a:ext cx="359116" cy="465505"/>
              </a:xfrm>
              <a:prstGeom prst="arc">
                <a:avLst>
                  <a:gd name="adj1" fmla="val 11311952"/>
                  <a:gd name="adj2" fmla="val 18115527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cxnSp>
            <p:nvCxnSpPr>
              <p:cNvPr id="93" name="Прямая соединительная линия 92">
                <a:extLst>
                  <a:ext uri="{FF2B5EF4-FFF2-40B4-BE49-F238E27FC236}">
                    <a16:creationId xmlns:a16="http://schemas.microsoft.com/office/drawing/2014/main" id="{814473DD-4D12-4BC8-820D-545B78E494D0}"/>
                  </a:ext>
                </a:extLst>
              </p:cNvPr>
              <p:cNvCxnSpPr/>
              <p:nvPr/>
            </p:nvCxnSpPr>
            <p:spPr>
              <a:xfrm flipV="1">
                <a:off x="3667652" y="1991889"/>
                <a:ext cx="1008594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>
                <a:extLst>
                  <a:ext uri="{FF2B5EF4-FFF2-40B4-BE49-F238E27FC236}">
                    <a16:creationId xmlns:a16="http://schemas.microsoft.com/office/drawing/2014/main" id="{29631013-5ABB-49C6-899F-644C7729AC22}"/>
                  </a:ext>
                </a:extLst>
              </p:cNvPr>
              <p:cNvCxnSpPr/>
              <p:nvPr/>
            </p:nvCxnSpPr>
            <p:spPr>
              <a:xfrm rot="-1800000">
                <a:off x="3480874" y="1368002"/>
                <a:ext cx="126146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Дуга 94">
                <a:extLst>
                  <a:ext uri="{FF2B5EF4-FFF2-40B4-BE49-F238E27FC236}">
                    <a16:creationId xmlns:a16="http://schemas.microsoft.com/office/drawing/2014/main" id="{CBA65284-A973-49B0-A914-F8D8631F7CDB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475204" y="2211010"/>
                <a:ext cx="1224107" cy="1223429"/>
              </a:xfrm>
              <a:prstGeom prst="arc">
                <a:avLst>
                  <a:gd name="adj1" fmla="val 16200000"/>
                  <a:gd name="adj2" fmla="val 5404744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cxnSp>
            <p:nvCxnSpPr>
              <p:cNvPr id="96" name="Прямая соединительная линия 95">
                <a:extLst>
                  <a:ext uri="{FF2B5EF4-FFF2-40B4-BE49-F238E27FC236}">
                    <a16:creationId xmlns:a16="http://schemas.microsoft.com/office/drawing/2014/main" id="{2DC4B43D-152B-4A21-8DDF-1C315A43D736}"/>
                  </a:ext>
                </a:extLst>
              </p:cNvPr>
              <p:cNvCxnSpPr/>
              <p:nvPr/>
            </p:nvCxnSpPr>
            <p:spPr>
              <a:xfrm>
                <a:off x="3604435" y="4295709"/>
                <a:ext cx="10804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>
                <a:extLst>
                  <a:ext uri="{FF2B5EF4-FFF2-40B4-BE49-F238E27FC236}">
                    <a16:creationId xmlns:a16="http://schemas.microsoft.com/office/drawing/2014/main" id="{78584789-E5F7-4666-81C5-7E3903B1B6D4}"/>
                  </a:ext>
                </a:extLst>
              </p:cNvPr>
              <p:cNvCxnSpPr/>
              <p:nvPr/>
            </p:nvCxnSpPr>
            <p:spPr>
              <a:xfrm>
                <a:off x="3604435" y="3647474"/>
                <a:ext cx="108043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Дуга 97">
                <a:extLst>
                  <a:ext uri="{FF2B5EF4-FFF2-40B4-BE49-F238E27FC236}">
                    <a16:creationId xmlns:a16="http://schemas.microsoft.com/office/drawing/2014/main" id="{6D5536F7-9743-47C8-B9EE-B5855BC2E5B9}"/>
                  </a:ext>
                </a:extLst>
              </p:cNvPr>
              <p:cNvSpPr>
                <a:spLocks noChangeAspect="1"/>
              </p:cNvSpPr>
              <p:nvPr/>
            </p:nvSpPr>
            <p:spPr>
              <a:xfrm rot="10800000">
                <a:off x="3308465" y="3647474"/>
                <a:ext cx="646536" cy="648236"/>
              </a:xfrm>
              <a:prstGeom prst="arc">
                <a:avLst>
                  <a:gd name="adj1" fmla="val 16200000"/>
                  <a:gd name="adj2" fmla="val 5404744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6FA524A5-1A24-45F1-866E-1AC689840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789" y="1014462"/>
                <a:ext cx="324000" cy="619689"/>
              </a:xfrm>
              <a:prstGeom prst="rect">
                <a:avLst/>
              </a:prstGeom>
              <a:blipFill>
                <a:blip r:embed="rId24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08C04D30-AE53-4D3F-B3F0-437D87531C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516" y="2139857"/>
                <a:ext cx="324000" cy="619689"/>
              </a:xfrm>
              <a:prstGeom prst="rect">
                <a:avLst/>
              </a:prstGeom>
              <a:blipFill>
                <a:blip r:embed="rId25"/>
                <a:stretch>
                  <a:fillRect r="-27586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67FC7F71-F242-4BD4-B409-660BBF876C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573" y="1390724"/>
                <a:ext cx="549936" cy="619689"/>
              </a:xfrm>
              <a:prstGeom prst="rect">
                <a:avLst/>
              </a:prstGeom>
              <a:blipFill>
                <a:blip r:embed="rId26"/>
                <a:stretch>
                  <a:fillRect r="-42000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C4CF4AC6-D0FC-4125-8490-9B7148E2E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5459" y="616671"/>
                <a:ext cx="497423" cy="619689"/>
              </a:xfrm>
              <a:prstGeom prst="rect">
                <a:avLst/>
              </a:prstGeom>
              <a:blipFill>
                <a:blip r:embed="rId27"/>
                <a:stretch>
                  <a:fillRect r="-24444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</p:grpSp>
      </p:grpSp>
      <p:grpSp>
        <p:nvGrpSpPr>
          <p:cNvPr id="82949" name="Группа 67"/>
          <p:cNvGrpSpPr>
            <a:grpSpLocks/>
          </p:cNvGrpSpPr>
          <p:nvPr/>
        </p:nvGrpSpPr>
        <p:grpSpPr bwMode="auto">
          <a:xfrm>
            <a:off x="1914525" y="1431926"/>
            <a:ext cx="2052638" cy="1597025"/>
            <a:chOff x="1188274" y="940890"/>
            <a:chExt cx="2736000" cy="2128110"/>
          </a:xfrm>
        </p:grpSpPr>
        <p:sp>
          <p:nvSpPr>
            <p:cNvPr id="103" name="Прямоугольник 102">
              <a:extLst>
                <a:ext uri="{FF2B5EF4-FFF2-40B4-BE49-F238E27FC236}">
                  <a16:creationId xmlns:a16="http://schemas.microsoft.com/office/drawing/2014/main" id="{CF98DA2B-F0D3-4E65-9357-BF5708ADF181}"/>
                </a:ext>
              </a:extLst>
            </p:cNvPr>
            <p:cNvSpPr/>
            <p:nvPr/>
          </p:nvSpPr>
          <p:spPr>
            <a:xfrm>
              <a:off x="1188274" y="940890"/>
              <a:ext cx="2736000" cy="2128110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  <p:grpSp>
          <p:nvGrpSpPr>
            <p:cNvPr id="82984" name="Группа 103"/>
            <p:cNvGrpSpPr>
              <a:grpSpLocks/>
            </p:cNvGrpSpPr>
            <p:nvPr/>
          </p:nvGrpSpPr>
          <p:grpSpPr bwMode="auto">
            <a:xfrm>
              <a:off x="1415440" y="940890"/>
              <a:ext cx="2194720" cy="2115342"/>
              <a:chOff x="1415440" y="940890"/>
              <a:chExt cx="2194720" cy="2115342"/>
            </a:xfrm>
          </p:grpSpPr>
          <p:grpSp>
            <p:nvGrpSpPr>
              <p:cNvPr id="82985" name="Группа 104"/>
              <p:cNvGrpSpPr>
                <a:grpSpLocks/>
              </p:cNvGrpSpPr>
              <p:nvPr/>
            </p:nvGrpSpPr>
            <p:grpSpPr bwMode="auto">
              <a:xfrm>
                <a:off x="1415440" y="940890"/>
                <a:ext cx="2194720" cy="2115342"/>
                <a:chOff x="1415440" y="940890"/>
                <a:chExt cx="2194720" cy="2115342"/>
              </a:xfrm>
            </p:grpSpPr>
            <p:cxnSp>
              <p:nvCxnSpPr>
                <p:cNvPr id="107" name="Прямая соединительная линия 106">
                  <a:extLst>
                    <a:ext uri="{FF2B5EF4-FFF2-40B4-BE49-F238E27FC236}">
                      <a16:creationId xmlns:a16="http://schemas.microsoft.com/office/drawing/2014/main" id="{6FAEE859-F09D-4E30-95F8-34473E2BB36D}"/>
                    </a:ext>
                  </a:extLst>
                </p:cNvPr>
                <p:cNvCxnSpPr/>
                <p:nvPr/>
              </p:nvCxnSpPr>
              <p:spPr>
                <a:xfrm>
                  <a:off x="1414688" y="1268780"/>
                  <a:ext cx="1800723" cy="0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Прямая соединительная линия 107">
                  <a:extLst>
                    <a:ext uri="{FF2B5EF4-FFF2-40B4-BE49-F238E27FC236}">
                      <a16:creationId xmlns:a16="http://schemas.microsoft.com/office/drawing/2014/main" id="{03201C44-B0C0-47F5-BB23-E0B8A0E29476}"/>
                    </a:ext>
                  </a:extLst>
                </p:cNvPr>
                <p:cNvCxnSpPr/>
                <p:nvPr/>
              </p:nvCxnSpPr>
              <p:spPr>
                <a:xfrm>
                  <a:off x="1414688" y="2709379"/>
                  <a:ext cx="1800723" cy="0"/>
                </a:xfrm>
                <a:prstGeom prst="line">
                  <a:avLst/>
                </a:prstGeom>
                <a:ln w="25400"/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2989" name="Группа 108"/>
                <p:cNvGrpSpPr>
                  <a:grpSpLocks/>
                </p:cNvGrpSpPr>
                <p:nvPr/>
              </p:nvGrpSpPr>
              <p:grpSpPr bwMode="auto">
                <a:xfrm>
                  <a:off x="2063440" y="1413000"/>
                  <a:ext cx="1152000" cy="504000"/>
                  <a:chOff x="2063440" y="1413000"/>
                  <a:chExt cx="1152000" cy="504000"/>
                </a:xfrm>
              </p:grpSpPr>
              <p:cxnSp>
                <p:nvCxnSpPr>
                  <p:cNvPr id="123" name="Прямая соединительная линия 122">
                    <a:extLst>
                      <a:ext uri="{FF2B5EF4-FFF2-40B4-BE49-F238E27FC236}">
                        <a16:creationId xmlns:a16="http://schemas.microsoft.com/office/drawing/2014/main" id="{126034EA-15E4-4C34-8D7C-9E8B1471F54D}"/>
                      </a:ext>
                    </a:extLst>
                  </p:cNvPr>
                  <p:cNvCxnSpPr/>
                  <p:nvPr/>
                </p:nvCxnSpPr>
                <p:spPr>
                  <a:xfrm>
                    <a:off x="2313991" y="1412628"/>
                    <a:ext cx="901419" cy="0"/>
                  </a:xfrm>
                  <a:prstGeom prst="line">
                    <a:avLst/>
                  </a:prstGeom>
                  <a:ln w="254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Прямая соединительная линия 123">
                    <a:extLst>
                      <a:ext uri="{FF2B5EF4-FFF2-40B4-BE49-F238E27FC236}">
                        <a16:creationId xmlns:a16="http://schemas.microsoft.com/office/drawing/2014/main" id="{B0BF98FB-9A85-41A5-AE6C-DEA537159CBA}"/>
                      </a:ext>
                    </a:extLst>
                  </p:cNvPr>
                  <p:cNvCxnSpPr/>
                  <p:nvPr/>
                </p:nvCxnSpPr>
                <p:spPr>
                  <a:xfrm>
                    <a:off x="2313991" y="1916098"/>
                    <a:ext cx="901419" cy="0"/>
                  </a:xfrm>
                  <a:prstGeom prst="line">
                    <a:avLst/>
                  </a:prstGeom>
                  <a:ln w="254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5" name="Дуга 124">
                    <a:extLst>
                      <a:ext uri="{FF2B5EF4-FFF2-40B4-BE49-F238E27FC236}">
                        <a16:creationId xmlns:a16="http://schemas.microsoft.com/office/drawing/2014/main" id="{AA0F0576-0FF0-48C8-A75B-59DB60B1478C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flipH="1">
                    <a:off x="2055838" y="1412628"/>
                    <a:ext cx="509959" cy="503470"/>
                  </a:xfrm>
                  <a:prstGeom prst="arc">
                    <a:avLst>
                      <a:gd name="adj1" fmla="val 16195169"/>
                      <a:gd name="adj2" fmla="val 5432111"/>
                    </a:avLst>
                  </a:prstGeom>
                  <a:ln w="254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350"/>
                  </a:p>
                </p:txBody>
              </p:sp>
            </p:grpSp>
            <p:grpSp>
              <p:nvGrpSpPr>
                <p:cNvPr id="82990" name="Группа 109"/>
                <p:cNvGrpSpPr>
                  <a:grpSpLocks/>
                </p:cNvGrpSpPr>
                <p:nvPr/>
              </p:nvGrpSpPr>
              <p:grpSpPr bwMode="auto">
                <a:xfrm>
                  <a:off x="2063440" y="2060999"/>
                  <a:ext cx="1152000" cy="504000"/>
                  <a:chOff x="2063440" y="1413000"/>
                  <a:chExt cx="1152000" cy="504000"/>
                </a:xfrm>
              </p:grpSpPr>
              <p:cxnSp>
                <p:nvCxnSpPr>
                  <p:cNvPr id="120" name="Прямая соединительная линия 119">
                    <a:extLst>
                      <a:ext uri="{FF2B5EF4-FFF2-40B4-BE49-F238E27FC236}">
                        <a16:creationId xmlns:a16="http://schemas.microsoft.com/office/drawing/2014/main" id="{3881CFC9-C7D4-4219-9465-1EA0F331939C}"/>
                      </a:ext>
                    </a:extLst>
                  </p:cNvPr>
                  <p:cNvCxnSpPr/>
                  <p:nvPr/>
                </p:nvCxnSpPr>
                <p:spPr>
                  <a:xfrm>
                    <a:off x="2313991" y="1418293"/>
                    <a:ext cx="901419" cy="0"/>
                  </a:xfrm>
                  <a:prstGeom prst="line">
                    <a:avLst/>
                  </a:prstGeom>
                  <a:ln w="254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Прямая соединительная линия 120">
                    <a:extLst>
                      <a:ext uri="{FF2B5EF4-FFF2-40B4-BE49-F238E27FC236}">
                        <a16:creationId xmlns:a16="http://schemas.microsoft.com/office/drawing/2014/main" id="{30002A93-6E9E-46C8-B715-EC5CD1A9D91B}"/>
                      </a:ext>
                    </a:extLst>
                  </p:cNvPr>
                  <p:cNvCxnSpPr/>
                  <p:nvPr/>
                </p:nvCxnSpPr>
                <p:spPr>
                  <a:xfrm>
                    <a:off x="2313991" y="1917532"/>
                    <a:ext cx="901419" cy="0"/>
                  </a:xfrm>
                  <a:prstGeom prst="line">
                    <a:avLst/>
                  </a:prstGeom>
                  <a:ln w="254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2" name="Дуга 121">
                    <a:extLst>
                      <a:ext uri="{FF2B5EF4-FFF2-40B4-BE49-F238E27FC236}">
                        <a16:creationId xmlns:a16="http://schemas.microsoft.com/office/drawing/2014/main" id="{A6BB1562-05FC-44F6-9720-683F95DFDD75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 flipH="1">
                    <a:off x="2055838" y="1418293"/>
                    <a:ext cx="509959" cy="499239"/>
                  </a:xfrm>
                  <a:prstGeom prst="arc">
                    <a:avLst>
                      <a:gd name="adj1" fmla="val 16195169"/>
                      <a:gd name="adj2" fmla="val 5432111"/>
                    </a:avLst>
                  </a:prstGeom>
                  <a:ln w="25400"/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ru-RU" sz="1350"/>
                  </a:p>
                </p:txBody>
              </p:sp>
            </p:grp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05C698CF-FCBE-4F56-AF70-767D46575FA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160" y="1149585"/>
                  <a:ext cx="324000" cy="430887"/>
                </a:xfrm>
                <a:prstGeom prst="rect">
                  <a:avLst/>
                </a:prstGeom>
                <a:blipFill>
                  <a:blip r:embed="rId28"/>
                  <a:stretch>
                    <a:fillRect r="-600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2" name="TextBox 111">
                  <a:extLst>
                    <a:ext uri="{FF2B5EF4-FFF2-40B4-BE49-F238E27FC236}">
                      <a16:creationId xmlns:a16="http://schemas.microsoft.com/office/drawing/2014/main" id="{D9416743-6976-4068-B9C8-CF0C2D2A938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160" y="1750125"/>
                  <a:ext cx="324000" cy="430887"/>
                </a:xfrm>
                <a:prstGeom prst="rect">
                  <a:avLst/>
                </a:prstGeom>
                <a:blipFill>
                  <a:blip r:embed="rId29"/>
                  <a:stretch>
                    <a:fillRect r="-30000" b="-9434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3" name="TextBox 112">
                  <a:extLst>
                    <a:ext uri="{FF2B5EF4-FFF2-40B4-BE49-F238E27FC236}">
                      <a16:creationId xmlns:a16="http://schemas.microsoft.com/office/drawing/2014/main" id="{58C8BFE8-27C7-49E4-98F5-38F4422B79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1440" y="1330621"/>
                  <a:ext cx="324000" cy="430887"/>
                </a:xfrm>
                <a:prstGeom prst="rect">
                  <a:avLst/>
                </a:prstGeom>
                <a:blipFill>
                  <a:blip r:embed="rId30"/>
                  <a:stretch>
                    <a:fillRect r="-75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4" name="TextBox 113">
                  <a:extLst>
                    <a:ext uri="{FF2B5EF4-FFF2-40B4-BE49-F238E27FC236}">
                      <a16:creationId xmlns:a16="http://schemas.microsoft.com/office/drawing/2014/main" id="{A97D6EDE-2462-4A44-A34B-6FFADE5EBD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1440" y="940890"/>
                  <a:ext cx="324000" cy="430887"/>
                </a:xfrm>
                <a:prstGeom prst="rect">
                  <a:avLst/>
                </a:prstGeom>
                <a:blipFill>
                  <a:blip r:embed="rId31"/>
                  <a:stretch>
                    <a:fillRect r="-25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5" name="TextBox 114">
                  <a:extLst>
                    <a:ext uri="{FF2B5EF4-FFF2-40B4-BE49-F238E27FC236}">
                      <a16:creationId xmlns:a16="http://schemas.microsoft.com/office/drawing/2014/main" id="{F9C749EC-6D05-44A9-A97F-696CC80B5DD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1440" y="1576034"/>
                  <a:ext cx="324000" cy="430887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6" name="TextBox 115">
                  <a:extLst>
                    <a:ext uri="{FF2B5EF4-FFF2-40B4-BE49-F238E27FC236}">
                      <a16:creationId xmlns:a16="http://schemas.microsoft.com/office/drawing/2014/main" id="{32BCCAE2-11E5-4D4A-B221-6BD89CF0444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91440" y="1976145"/>
                  <a:ext cx="324000" cy="430887"/>
                </a:xfrm>
                <a:prstGeom prst="rect">
                  <a:avLst/>
                </a:prstGeom>
                <a:blipFill>
                  <a:blip r:embed="rId33"/>
                  <a:stretch>
                    <a:fillRect r="-75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7" name="TextBox 116">
                  <a:extLst>
                    <a:ext uri="{FF2B5EF4-FFF2-40B4-BE49-F238E27FC236}">
                      <a16:creationId xmlns:a16="http://schemas.microsoft.com/office/drawing/2014/main" id="{841CCF22-89BA-4A19-A771-FE06BE850F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925" y="2225235"/>
                  <a:ext cx="324000" cy="430887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8" name="TextBox 117">
                  <a:extLst>
                    <a:ext uri="{FF2B5EF4-FFF2-40B4-BE49-F238E27FC236}">
                      <a16:creationId xmlns:a16="http://schemas.microsoft.com/office/drawing/2014/main" id="{40C64D26-B81B-4726-A7A5-8C2BC228AD1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89925" y="2625345"/>
                  <a:ext cx="324000" cy="430887"/>
                </a:xfrm>
                <a:prstGeom prst="rect">
                  <a:avLst/>
                </a:prstGeom>
                <a:blipFill>
                  <a:blip r:embed="rId35"/>
                  <a:stretch>
                    <a:fillRect r="-5128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  <p:sp>
              <p:nvSpPr>
                <p:cNvPr id="119" name="TextBox 118">
                  <a:extLst>
                    <a:ext uri="{FF2B5EF4-FFF2-40B4-BE49-F238E27FC236}">
                      <a16:creationId xmlns:a16="http://schemas.microsoft.com/office/drawing/2014/main" id="{03E034F9-FF06-4245-9C0D-113535FD76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6160" y="2425290"/>
                  <a:ext cx="324000" cy="430887"/>
                </a:xfrm>
                <a:prstGeom prst="rect">
                  <a:avLst/>
                </a:prstGeom>
                <a:blipFill>
                  <a:blip r:embed="rId36"/>
                  <a:stretch>
                    <a:fillRect r="-50000"/>
                  </a:stretch>
                </a:blipFill>
              </p:spPr>
              <p:txBody>
                <a:bodyPr/>
                <a:lstStyle/>
                <a:p>
                  <a:pPr>
                    <a:defRPr/>
                  </a:pPr>
                  <a:r>
                    <a:rPr lang="en-US">
                      <a:noFill/>
                    </a:rPr>
                    <a:t> </a:t>
                  </a:r>
                </a:p>
              </p:txBody>
            </p:sp>
          </p:grpSp>
          <p:sp>
            <p:nvSpPr>
              <p:cNvPr id="106" name="Овал 105">
                <a:extLst>
                  <a:ext uri="{FF2B5EF4-FFF2-40B4-BE49-F238E27FC236}">
                    <a16:creationId xmlns:a16="http://schemas.microsoft.com/office/drawing/2014/main" id="{A36C57AA-101C-4070-AA98-F8DF1C76B0A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3198483" y="1892828"/>
                <a:ext cx="107917" cy="179811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</p:grpSp>
      </p:grpSp>
      <p:grpSp>
        <p:nvGrpSpPr>
          <p:cNvPr id="82950" name="Группа 125"/>
          <p:cNvGrpSpPr>
            <a:grpSpLocks/>
          </p:cNvGrpSpPr>
          <p:nvPr/>
        </p:nvGrpSpPr>
        <p:grpSpPr bwMode="auto">
          <a:xfrm>
            <a:off x="4784725" y="1401764"/>
            <a:ext cx="5257800" cy="1990725"/>
            <a:chOff x="344760" y="1141323"/>
            <a:chExt cx="9293213" cy="3562536"/>
          </a:xfrm>
        </p:grpSpPr>
        <p:sp>
          <p:nvSpPr>
            <p:cNvPr id="127" name="Прямоугольник 126">
              <a:extLst>
                <a:ext uri="{FF2B5EF4-FFF2-40B4-BE49-F238E27FC236}">
                  <a16:creationId xmlns:a16="http://schemas.microsoft.com/office/drawing/2014/main" id="{96D515EC-3D2E-4AAB-A43E-532DE4A6066D}"/>
                </a:ext>
              </a:extLst>
            </p:cNvPr>
            <p:cNvSpPr/>
            <p:nvPr/>
          </p:nvSpPr>
          <p:spPr>
            <a:xfrm>
              <a:off x="344760" y="1198142"/>
              <a:ext cx="9293213" cy="3505717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sz="1350"/>
            </a:p>
          </p:txBody>
        </p:sp>
        <p:grpSp>
          <p:nvGrpSpPr>
            <p:cNvPr id="82952" name="Группа 127"/>
            <p:cNvGrpSpPr>
              <a:grpSpLocks/>
            </p:cNvGrpSpPr>
            <p:nvPr/>
          </p:nvGrpSpPr>
          <p:grpSpPr bwMode="auto">
            <a:xfrm>
              <a:off x="355861" y="1141323"/>
              <a:ext cx="9216714" cy="3299230"/>
              <a:chOff x="355861" y="1141323"/>
              <a:chExt cx="9216714" cy="3299230"/>
            </a:xfrm>
          </p:grpSpPr>
          <p:cxnSp>
            <p:nvCxnSpPr>
              <p:cNvPr id="129" name="Прямая соединительная линия 128">
                <a:extLst>
                  <a:ext uri="{FF2B5EF4-FFF2-40B4-BE49-F238E27FC236}">
                    <a16:creationId xmlns:a16="http://schemas.microsoft.com/office/drawing/2014/main" id="{5E099F5C-6215-4BCC-BB22-5706F97E7FE1}"/>
                  </a:ext>
                </a:extLst>
              </p:cNvPr>
              <p:cNvCxnSpPr/>
              <p:nvPr/>
            </p:nvCxnSpPr>
            <p:spPr>
              <a:xfrm>
                <a:off x="1057463" y="3644188"/>
                <a:ext cx="79183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Овал 130">
                <a:extLst>
                  <a:ext uri="{FF2B5EF4-FFF2-40B4-BE49-F238E27FC236}">
                    <a16:creationId xmlns:a16="http://schemas.microsoft.com/office/drawing/2014/main" id="{01FE2796-A1CB-45A5-8ED9-9F745E57AF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706877" y="3022024"/>
                <a:ext cx="485424" cy="809666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cxnSp>
            <p:nvCxnSpPr>
              <p:cNvPr id="132" name="Прямая соединительная линия 131">
                <a:extLst>
                  <a:ext uri="{FF2B5EF4-FFF2-40B4-BE49-F238E27FC236}">
                    <a16:creationId xmlns:a16="http://schemas.microsoft.com/office/drawing/2014/main" id="{8DE84F4B-AE4A-4532-9556-925717DE22A4}"/>
                  </a:ext>
                </a:extLst>
              </p:cNvPr>
              <p:cNvCxnSpPr/>
              <p:nvPr/>
            </p:nvCxnSpPr>
            <p:spPr>
              <a:xfrm>
                <a:off x="1057463" y="3212366"/>
                <a:ext cx="287887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Прямая соединительная линия 132">
                <a:extLst>
                  <a:ext uri="{FF2B5EF4-FFF2-40B4-BE49-F238E27FC236}">
                    <a16:creationId xmlns:a16="http://schemas.microsoft.com/office/drawing/2014/main" id="{AAA9D46B-A41B-46BD-B252-2E78961EA4CA}"/>
                  </a:ext>
                </a:extLst>
              </p:cNvPr>
              <p:cNvCxnSpPr/>
              <p:nvPr/>
            </p:nvCxnSpPr>
            <p:spPr>
              <a:xfrm>
                <a:off x="1057463" y="3428277"/>
                <a:ext cx="7918312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Прямая соединительная линия 133">
                <a:extLst>
                  <a:ext uri="{FF2B5EF4-FFF2-40B4-BE49-F238E27FC236}">
                    <a16:creationId xmlns:a16="http://schemas.microsoft.com/office/drawing/2014/main" id="{123EB8DE-DF61-4782-8A09-38AD40CBCB08}"/>
                  </a:ext>
                </a:extLst>
              </p:cNvPr>
              <p:cNvCxnSpPr/>
              <p:nvPr/>
            </p:nvCxnSpPr>
            <p:spPr>
              <a:xfrm rot="-1800000">
                <a:off x="4169232" y="2362926"/>
                <a:ext cx="2808727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Дуга 134">
                <a:extLst>
                  <a:ext uri="{FF2B5EF4-FFF2-40B4-BE49-F238E27FC236}">
                    <a16:creationId xmlns:a16="http://schemas.microsoft.com/office/drawing/2014/main" id="{CC867A80-A390-4F28-BABC-CC22C82998C7}"/>
                  </a:ext>
                </a:extLst>
              </p:cNvPr>
              <p:cNvSpPr/>
              <p:nvPr/>
            </p:nvSpPr>
            <p:spPr>
              <a:xfrm rot="10454203">
                <a:off x="3274142" y="2644178"/>
                <a:ext cx="1223382" cy="568188"/>
              </a:xfrm>
              <a:prstGeom prst="arc">
                <a:avLst>
                  <a:gd name="adj1" fmla="val 11973853"/>
                  <a:gd name="adj2" fmla="val 16000419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136" name="Дуга 135">
                <a:extLst>
                  <a:ext uri="{FF2B5EF4-FFF2-40B4-BE49-F238E27FC236}">
                    <a16:creationId xmlns:a16="http://schemas.microsoft.com/office/drawing/2014/main" id="{A293D37A-C4E3-4D61-A5B7-006E38898CC7}"/>
                  </a:ext>
                </a:extLst>
              </p:cNvPr>
              <p:cNvSpPr/>
              <p:nvPr/>
            </p:nvSpPr>
            <p:spPr>
              <a:xfrm rot="16862805">
                <a:off x="5004592" y="2807617"/>
                <a:ext cx="357958" cy="468588"/>
              </a:xfrm>
              <a:prstGeom prst="arc">
                <a:avLst>
                  <a:gd name="adj1" fmla="val 11311952"/>
                  <a:gd name="adj2" fmla="val 18115527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137" name="Дуга 136">
                <a:extLst>
                  <a:ext uri="{FF2B5EF4-FFF2-40B4-BE49-F238E27FC236}">
                    <a16:creationId xmlns:a16="http://schemas.microsoft.com/office/drawing/2014/main" id="{AB8E4AE7-9541-4DD1-ACFE-31F12C26EA8F}"/>
                  </a:ext>
                </a:extLst>
              </p:cNvPr>
              <p:cNvSpPr/>
              <p:nvPr/>
            </p:nvSpPr>
            <p:spPr>
              <a:xfrm rot="10121392">
                <a:off x="5908903" y="2601565"/>
                <a:ext cx="1475915" cy="590915"/>
              </a:xfrm>
              <a:prstGeom prst="arc">
                <a:avLst>
                  <a:gd name="adj1" fmla="val 12524037"/>
                  <a:gd name="adj2" fmla="val 17813818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cxnSp>
            <p:nvCxnSpPr>
              <p:cNvPr id="138" name="Прямая соединительная линия 137">
                <a:extLst>
                  <a:ext uri="{FF2B5EF4-FFF2-40B4-BE49-F238E27FC236}">
                    <a16:creationId xmlns:a16="http://schemas.microsoft.com/office/drawing/2014/main" id="{902297ED-970C-4636-864A-7683AC82AA85}"/>
                  </a:ext>
                </a:extLst>
              </p:cNvPr>
              <p:cNvCxnSpPr>
                <a:endCxn id="137" idx="2"/>
              </p:cNvCxnSpPr>
              <p:nvPr/>
            </p:nvCxnSpPr>
            <p:spPr>
              <a:xfrm flipV="1">
                <a:off x="5120438" y="3209526"/>
                <a:ext cx="1439439" cy="28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138">
                <a:extLst>
                  <a:ext uri="{FF2B5EF4-FFF2-40B4-BE49-F238E27FC236}">
                    <a16:creationId xmlns:a16="http://schemas.microsoft.com/office/drawing/2014/main" id="{3B3A788D-D4E3-4492-9AFC-59763A8B7D72}"/>
                  </a:ext>
                </a:extLst>
              </p:cNvPr>
              <p:cNvCxnSpPr/>
              <p:nvPr/>
            </p:nvCxnSpPr>
            <p:spPr>
              <a:xfrm>
                <a:off x="7895496" y="3212366"/>
                <a:ext cx="1080279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Прямая соединительная линия 139">
                <a:extLst>
                  <a:ext uri="{FF2B5EF4-FFF2-40B4-BE49-F238E27FC236}">
                    <a16:creationId xmlns:a16="http://schemas.microsoft.com/office/drawing/2014/main" id="{19342C5B-F992-4685-90BA-52A5466F7846}"/>
                  </a:ext>
                </a:extLst>
              </p:cNvPr>
              <p:cNvCxnSpPr/>
              <p:nvPr/>
            </p:nvCxnSpPr>
            <p:spPr>
              <a:xfrm rot="-1800000">
                <a:off x="4870712" y="2362926"/>
                <a:ext cx="216056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Прямая соединительная линия 141">
                <a:extLst>
                  <a:ext uri="{FF2B5EF4-FFF2-40B4-BE49-F238E27FC236}">
                    <a16:creationId xmlns:a16="http://schemas.microsoft.com/office/drawing/2014/main" id="{348BDA61-4C97-4A68-91C6-7E7928419AA4}"/>
                  </a:ext>
                </a:extLst>
              </p:cNvPr>
              <p:cNvCxnSpPr/>
              <p:nvPr/>
            </p:nvCxnSpPr>
            <p:spPr>
              <a:xfrm rot="-1800000">
                <a:off x="7690663" y="2556110"/>
                <a:ext cx="138612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>
                <a:extLst>
                  <a:ext uri="{FF2B5EF4-FFF2-40B4-BE49-F238E27FC236}">
                    <a16:creationId xmlns:a16="http://schemas.microsoft.com/office/drawing/2014/main" id="{CFB4F6FD-91BA-4B2F-80C4-2BB2E7EBD14B}"/>
                  </a:ext>
                </a:extLst>
              </p:cNvPr>
              <p:cNvCxnSpPr/>
              <p:nvPr/>
            </p:nvCxnSpPr>
            <p:spPr>
              <a:xfrm rot="-1800000">
                <a:off x="6963930" y="2544746"/>
                <a:ext cx="205393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Дуга 143">
                <a:extLst>
                  <a:ext uri="{FF2B5EF4-FFF2-40B4-BE49-F238E27FC236}">
                    <a16:creationId xmlns:a16="http://schemas.microsoft.com/office/drawing/2014/main" id="{2E2E3877-2BDB-460B-9D60-B05AB97AAB3B}"/>
                  </a:ext>
                </a:extLst>
              </p:cNvPr>
              <p:cNvSpPr/>
              <p:nvPr/>
            </p:nvSpPr>
            <p:spPr>
              <a:xfrm rot="16862805">
                <a:off x="7772635" y="2809019"/>
                <a:ext cx="357958" cy="465783"/>
              </a:xfrm>
              <a:prstGeom prst="arc">
                <a:avLst>
                  <a:gd name="adj1" fmla="val 11130674"/>
                  <a:gd name="adj2" fmla="val 18115527"/>
                </a:avLst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sz="1350"/>
              </a:p>
            </p:txBody>
          </p:sp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B2792505-3804-449A-B2D6-27AF0C323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6614" y="1365521"/>
                <a:ext cx="324001" cy="578112"/>
              </a:xfrm>
              <a:prstGeom prst="rect">
                <a:avLst/>
              </a:prstGeom>
              <a:blipFill>
                <a:blip r:embed="rId37"/>
                <a:stretch>
                  <a:fillRect r="-110000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46" name="TextBox 145">
                <a:extLst>
                  <a:ext uri="{FF2B5EF4-FFF2-40B4-BE49-F238E27FC236}">
                    <a16:creationId xmlns:a16="http://schemas.microsoft.com/office/drawing/2014/main" id="{8DB52C18-0708-4DE6-BF8D-07920F69C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61" y="3213000"/>
                <a:ext cx="324001" cy="578112"/>
              </a:xfrm>
              <a:prstGeom prst="rect">
                <a:avLst/>
              </a:prstGeom>
              <a:blipFill>
                <a:blip r:embed="rId38"/>
                <a:stretch>
                  <a:fillRect r="-46667" b="-3774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3FF724F2-D254-41F6-A122-9BD58BB078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22" y="2750757"/>
                <a:ext cx="324001" cy="578112"/>
              </a:xfrm>
              <a:prstGeom prst="rect">
                <a:avLst/>
              </a:prstGeom>
              <a:blipFill>
                <a:blip r:embed="rId39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12591D88-F379-4E5A-A89C-98AC2E729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192" y="3509740"/>
                <a:ext cx="324001" cy="578112"/>
              </a:xfrm>
              <a:prstGeom prst="rect">
                <a:avLst/>
              </a:prstGeom>
              <a:blipFill>
                <a:blip r:embed="rId40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6C296FEB-B084-4A65-9A89-AAA9BD24F7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423" y="3130249"/>
                <a:ext cx="324001" cy="578112"/>
              </a:xfrm>
              <a:prstGeom prst="rect">
                <a:avLst/>
              </a:prstGeom>
              <a:blipFill>
                <a:blip r:embed="rId41"/>
                <a:stretch>
                  <a:fillRect r="-4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0" name="TextBox 149">
                <a:extLst>
                  <a:ext uri="{FF2B5EF4-FFF2-40B4-BE49-F238E27FC236}">
                    <a16:creationId xmlns:a16="http://schemas.microsoft.com/office/drawing/2014/main" id="{B5103678-7401-4AA2-8BB2-1794DB0EC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611" y="1141323"/>
                <a:ext cx="324001" cy="578112"/>
              </a:xfrm>
              <a:prstGeom prst="rect">
                <a:avLst/>
              </a:prstGeom>
              <a:blipFill>
                <a:blip r:embed="rId42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1" name="TextBox 150">
                <a:extLst>
                  <a:ext uri="{FF2B5EF4-FFF2-40B4-BE49-F238E27FC236}">
                    <a16:creationId xmlns:a16="http://schemas.microsoft.com/office/drawing/2014/main" id="{6E6690E8-3103-49B1-91C7-D1FE831689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0130" y="1822491"/>
                <a:ext cx="324001" cy="578112"/>
              </a:xfrm>
              <a:prstGeom prst="rect">
                <a:avLst/>
              </a:prstGeom>
              <a:blipFill>
                <a:blip r:embed="rId43"/>
                <a:stretch>
                  <a:fillRect r="-23333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BFE2C308-5740-4F37-B2B4-BCF88AABD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147" y="2634286"/>
                <a:ext cx="324001" cy="578112"/>
              </a:xfrm>
              <a:prstGeom prst="rect">
                <a:avLst/>
              </a:prstGeom>
              <a:blipFill>
                <a:blip r:embed="rId44"/>
                <a:stretch>
                  <a:fillRect r="-23333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E33186C7-69E7-4A06-B1F2-8178507D8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289" y="3862441"/>
                <a:ext cx="1267764" cy="578112"/>
              </a:xfrm>
              <a:prstGeom prst="rect">
                <a:avLst/>
              </a:prstGeom>
              <a:blipFill>
                <a:blip r:embed="rId45"/>
                <a:stretch>
                  <a:fillRect r="-22034" b="-11321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4" name="TextBox 153">
                <a:extLst>
                  <a:ext uri="{FF2B5EF4-FFF2-40B4-BE49-F238E27FC236}">
                    <a16:creationId xmlns:a16="http://schemas.microsoft.com/office/drawing/2014/main" id="{6A7547D8-2F4C-4B79-950C-FD077F5DE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6333" y="2794434"/>
                <a:ext cx="324001" cy="578112"/>
              </a:xfrm>
              <a:prstGeom prst="rect">
                <a:avLst/>
              </a:prstGeom>
              <a:blipFill>
                <a:blip r:embed="rId46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DD907DB1-5C25-455E-BE9C-0E3F774C9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2764" y="3153500"/>
                <a:ext cx="324001" cy="578112"/>
              </a:xfrm>
              <a:prstGeom prst="rect">
                <a:avLst/>
              </a:prstGeom>
              <a:blipFill>
                <a:blip r:embed="rId47"/>
                <a:stretch>
                  <a:fillRect r="-4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6" name="TextBox 155">
                <a:extLst>
                  <a:ext uri="{FF2B5EF4-FFF2-40B4-BE49-F238E27FC236}">
                    <a16:creationId xmlns:a16="http://schemas.microsoft.com/office/drawing/2014/main" id="{E97B35C1-AC9D-4375-8139-C8B5BA310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094" y="3501790"/>
                <a:ext cx="324001" cy="578112"/>
              </a:xfrm>
              <a:prstGeom prst="rect">
                <a:avLst/>
              </a:prstGeom>
              <a:blipFill>
                <a:blip r:embed="rId48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81FA6B1B-0392-4674-AEC4-CCDA2843DE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8574" y="3130248"/>
                <a:ext cx="324001" cy="578112"/>
              </a:xfrm>
              <a:prstGeom prst="rect">
                <a:avLst/>
              </a:prstGeom>
              <a:blipFill>
                <a:blip r:embed="rId49"/>
                <a:stretch>
                  <a:fillRect r="-46667" b="-3774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AFB1FD10-B9FE-4035-BA1C-F6C3EC930C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4423" y="1742797"/>
                <a:ext cx="446786" cy="578112"/>
              </a:xfrm>
              <a:prstGeom prst="rect">
                <a:avLst/>
              </a:prstGeom>
              <a:blipFill>
                <a:blip r:embed="rId50"/>
                <a:stretch>
                  <a:fillRect r="-4285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59" name="TextBox 158">
                <a:extLst>
                  <a:ext uri="{FF2B5EF4-FFF2-40B4-BE49-F238E27FC236}">
                    <a16:creationId xmlns:a16="http://schemas.microsoft.com/office/drawing/2014/main" id="{90324C96-A418-45BC-A063-5F27B9522B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889" y="1525323"/>
                <a:ext cx="324001" cy="578112"/>
              </a:xfrm>
              <a:prstGeom prst="rect">
                <a:avLst/>
              </a:prstGeom>
              <a:blipFill>
                <a:blip r:embed="rId51"/>
                <a:stretch>
                  <a:fillRect r="-23333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  <p:sp>
            <p:nvSpPr>
              <p:cNvPr id="160" name="TextBox 159">
                <a:extLst>
                  <a:ext uri="{FF2B5EF4-FFF2-40B4-BE49-F238E27FC236}">
                    <a16:creationId xmlns:a16="http://schemas.microsoft.com/office/drawing/2014/main" id="{61689478-7391-4227-BF2A-9111A1EFDD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5426" y="2177750"/>
                <a:ext cx="324001" cy="578112"/>
              </a:xfrm>
              <a:prstGeom prst="rect">
                <a:avLst/>
              </a:prstGeom>
              <a:blipFill>
                <a:blip r:embed="rId52"/>
                <a:stretch>
                  <a:fillRect r="-36667"/>
                </a:stretch>
              </a:blipFill>
            </p:spPr>
            <p:txBody>
              <a:bodyPr/>
              <a:lstStyle/>
              <a:p>
                <a:pPr>
                  <a:defRPr/>
                </a:pPr>
                <a:r>
                  <a:rPr lang="en-US">
                    <a:noFill/>
                  </a:rPr>
                  <a:t> 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9935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ate Placeholder 1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941801-5983-4626-A553-FBEEBB218DF0}" type="datetime1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4/18/2018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B4E43-EC80-44A4-BDFE-5C6B3F039B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28195-B5B7-40A3-9954-C4CC46DEE0E3}" type="slidenum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08B1F7A5-F4AF-4FE1-B9BF-788E2A935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6" y="1"/>
            <a:ext cx="9140825" cy="517525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9" name="WordArt 98">
            <a:extLst>
              <a:ext uri="{FF2B5EF4-FFF2-40B4-BE49-F238E27FC236}">
                <a16:creationId xmlns:a16="http://schemas.microsoft.com/office/drawing/2014/main" id="{6138B92D-4521-4B7F-8D35-3885EB601F6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67608" y="83503"/>
            <a:ext cx="6696744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35"/>
              </a:avLst>
            </a:prstTxWarp>
          </a:bodyPr>
          <a:lstStyle/>
          <a:p>
            <a:pPr algn="ctr">
              <a:defRPr/>
            </a:pP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700" b="1" dirty="0">
                <a:solidFill>
                  <a:srgbClr val="FF0000"/>
                </a:solidFill>
              </a:rPr>
              <a:t>Coulomb correlations </a:t>
            </a:r>
            <a:endParaRPr lang="en-GB" sz="287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3600" b="1" i="1" kern="10" dirty="0">
              <a:ln w="9525">
                <a:solidFill>
                  <a:srgbClr val="000000"/>
                </a:solidFill>
                <a:rou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6A3A46EA-D21A-4720-ABFE-E6798400109F}"/>
              </a:ext>
            </a:extLst>
          </p:cNvPr>
          <p:cNvGraphicFramePr>
            <a:graphicFrameLocks noGrp="1"/>
          </p:cNvGraphicFramePr>
          <p:nvPr/>
        </p:nvGraphicFramePr>
        <p:xfrm>
          <a:off x="1775520" y="764704"/>
          <a:ext cx="51125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920">
                  <a:extLst>
                    <a:ext uri="{9D8B030D-6E8A-4147-A177-3AD203B41FA5}">
                      <a16:colId xmlns:a16="http://schemas.microsoft.com/office/drawing/2014/main" val="4284366950"/>
                    </a:ext>
                  </a:extLst>
                </a:gridCol>
                <a:gridCol w="2118143">
                  <a:extLst>
                    <a:ext uri="{9D8B030D-6E8A-4147-A177-3AD203B41FA5}">
                      <a16:colId xmlns:a16="http://schemas.microsoft.com/office/drawing/2014/main" val="1016928205"/>
                    </a:ext>
                  </a:extLst>
                </a:gridCol>
                <a:gridCol w="2091505">
                  <a:extLst>
                    <a:ext uri="{9D8B030D-6E8A-4147-A177-3AD203B41FA5}">
                      <a16:colId xmlns:a16="http://schemas.microsoft.com/office/drawing/2014/main" val="1658523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Atom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Borh</a:t>
                      </a:r>
                      <a:r>
                        <a:rPr lang="en-US" dirty="0"/>
                        <a:t> radius </a:t>
                      </a:r>
                      <a:r>
                        <a:rPr lang="en-US" i="1" dirty="0" err="1"/>
                        <a:t>a</a:t>
                      </a:r>
                      <a:r>
                        <a:rPr lang="en-US" i="1" baseline="-25000" dirty="0" err="1"/>
                        <a:t>B</a:t>
                      </a:r>
                      <a:r>
                        <a:rPr lang="en-US" dirty="0"/>
                        <a:t> [</a:t>
                      </a:r>
                      <a:r>
                        <a:rPr lang="en-US" dirty="0" err="1"/>
                        <a:t>fm</a:t>
                      </a:r>
                      <a:r>
                        <a:rPr lang="en-US" dirty="0"/>
                        <a:t>]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Resonance  c</a:t>
                      </a:r>
                      <a:r>
                        <a:rPr lang="el-GR" dirty="0"/>
                        <a:t>τ</a:t>
                      </a:r>
                      <a:r>
                        <a:rPr lang="en-US" dirty="0"/>
                        <a:t> [</a:t>
                      </a:r>
                      <a:r>
                        <a:rPr lang="en-US" dirty="0" err="1"/>
                        <a:t>fm</a:t>
                      </a:r>
                      <a:r>
                        <a:rPr lang="en-US" dirty="0"/>
                        <a:t>]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82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/>
                        <a:t>π</a:t>
                      </a:r>
                      <a:r>
                        <a:rPr lang="en-US" sz="1800" baseline="30000" dirty="0"/>
                        <a:t>+</a:t>
                      </a:r>
                      <a:r>
                        <a:rPr lang="en-US" sz="1800" i="1" dirty="0"/>
                        <a:t>π</a:t>
                      </a:r>
                      <a:r>
                        <a:rPr lang="en-US" sz="1800" baseline="30000" dirty="0"/>
                        <a:t>–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ω</a:t>
                      </a:r>
                      <a:r>
                        <a:rPr lang="en-US" dirty="0"/>
                        <a:t>(782)    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91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π</a:t>
                      </a:r>
                      <a:r>
                        <a:rPr lang="en-US" sz="1800" i="1" baseline="0" dirty="0"/>
                        <a:t>K</a:t>
                      </a:r>
                      <a:endParaRPr lang="ru-RU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ω</a:t>
                      </a:r>
                      <a:r>
                        <a:rPr lang="en-US" dirty="0"/>
                        <a:t>(782) + </a:t>
                      </a:r>
                      <a:r>
                        <a:rPr lang="el-GR" dirty="0"/>
                        <a:t>φ</a:t>
                      </a:r>
                      <a:r>
                        <a:rPr lang="en-US" dirty="0"/>
                        <a:t>(1020)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9968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i="1" baseline="0" dirty="0"/>
                        <a:t>K</a:t>
                      </a:r>
                      <a:r>
                        <a:rPr lang="en-US" sz="1800" baseline="30000" dirty="0"/>
                        <a:t>+</a:t>
                      </a:r>
                      <a:r>
                        <a:rPr lang="en-US" sz="1800" i="1" baseline="0" dirty="0"/>
                        <a:t>K</a:t>
                      </a:r>
                      <a:r>
                        <a:rPr lang="en-US" sz="1800" baseline="30000" dirty="0"/>
                        <a:t>–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φ</a:t>
                      </a:r>
                      <a:r>
                        <a:rPr lang="en-US" dirty="0"/>
                        <a:t>(1020)  46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88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blipFill>
                      <a:blip r:embed="rId2"/>
                      <a:stretch>
                        <a:fillRect l="-676" t="-408197" r="-470270" b="-24590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87757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57C48A7E-5544-4661-8189-6F9C747C8FE8}"/>
              </a:ext>
            </a:extLst>
          </p:cNvPr>
          <p:cNvGraphicFramePr>
            <a:graphicFrameLocks noGrp="1"/>
          </p:cNvGraphicFramePr>
          <p:nvPr/>
        </p:nvGraphicFramePr>
        <p:xfrm>
          <a:off x="1789113" y="2822575"/>
          <a:ext cx="4356100" cy="1482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9504">
                  <a:extLst>
                    <a:ext uri="{9D8B030D-6E8A-4147-A177-3AD203B41FA5}">
                      <a16:colId xmlns:a16="http://schemas.microsoft.com/office/drawing/2014/main" val="2863673697"/>
                    </a:ext>
                  </a:extLst>
                </a:gridCol>
                <a:gridCol w="504079">
                  <a:extLst>
                    <a:ext uri="{9D8B030D-6E8A-4147-A177-3AD203B41FA5}">
                      <a16:colId xmlns:a16="http://schemas.microsoft.com/office/drawing/2014/main" val="368503125"/>
                    </a:ext>
                  </a:extLst>
                </a:gridCol>
                <a:gridCol w="936147">
                  <a:extLst>
                    <a:ext uri="{9D8B030D-6E8A-4147-A177-3AD203B41FA5}">
                      <a16:colId xmlns:a16="http://schemas.microsoft.com/office/drawing/2014/main" val="2728755370"/>
                    </a:ext>
                  </a:extLst>
                </a:gridCol>
                <a:gridCol w="2376370">
                  <a:extLst>
                    <a:ext uri="{9D8B030D-6E8A-4147-A177-3AD203B41FA5}">
                      <a16:colId xmlns:a16="http://schemas.microsoft.com/office/drawing/2014/main" val="3735096651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Z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Nuclear </a:t>
                      </a:r>
                      <a:r>
                        <a:rPr lang="en-US" sz="1800" dirty="0"/>
                        <a:t>radius [</a:t>
                      </a:r>
                      <a:r>
                        <a:rPr lang="en-US" sz="1800" dirty="0" err="1"/>
                        <a:t>fm</a:t>
                      </a:r>
                      <a:r>
                        <a:rPr lang="en-US" sz="1800" dirty="0"/>
                        <a:t>]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extLst>
                  <a:ext uri="{0D108BD9-81ED-4DB2-BD59-A6C34878D82A}">
                    <a16:rowId xmlns:a16="http://schemas.microsoft.com/office/drawing/2014/main" val="916702343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Be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04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9.012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2.56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extLst>
                  <a:ext uri="{0D108BD9-81ED-4DB2-BD59-A6C34878D82A}">
                    <a16:rowId xmlns:a16="http://schemas.microsoft.com/office/drawing/2014/main" val="4254140876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Ni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28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58.69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4.78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extLst>
                  <a:ext uri="{0D108BD9-81ED-4DB2-BD59-A6C34878D82A}">
                    <a16:rowId xmlns:a16="http://schemas.microsoft.com/office/drawing/2014/main" val="1159634978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dirty="0"/>
                        <a:t>Pt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78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195.08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7.13</a:t>
                      </a:r>
                      <a:endParaRPr lang="ru-RU" sz="1800" dirty="0"/>
                    </a:p>
                  </a:txBody>
                  <a:tcPr marL="91444" marR="91444" marT="45700" marB="45700"/>
                </a:tc>
                <a:extLst>
                  <a:ext uri="{0D108BD9-81ED-4DB2-BD59-A6C34878D82A}">
                    <a16:rowId xmlns:a16="http://schemas.microsoft.com/office/drawing/2014/main" val="397915507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613E664-8760-49F3-BCF1-FB631AAD8A7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38441" y="4823552"/>
            <a:ext cx="6192688" cy="687368"/>
          </a:xfrm>
          <a:prstGeom prst="rect">
            <a:avLst/>
          </a:prstGeom>
          <a:blipFill>
            <a:blip r:embed="rId3"/>
            <a:stretch>
              <a:fillRect b="-177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45E1D5-022A-414F-A73B-EAEE1737D4E5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698008" y="4361888"/>
            <a:ext cx="8895512" cy="461665"/>
          </a:xfrm>
          <a:prstGeom prst="rect">
            <a:avLst/>
          </a:prstGeom>
          <a:blipFill>
            <a:blip r:embed="rId4"/>
            <a:stretch>
              <a:fillRect l="-1097" t="-10667" b="-30667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84004" name="TextBox 11"/>
          <p:cNvSpPr txBox="1">
            <a:spLocks noChangeArrowheads="1"/>
          </p:cNvSpPr>
          <p:nvPr/>
        </p:nvSpPr>
        <p:spPr bwMode="auto">
          <a:xfrm>
            <a:off x="3602038" y="5668963"/>
            <a:ext cx="39814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Point-like Coulomb correlation</a:t>
            </a:r>
            <a:endParaRPr lang="ru-RU" altLang="en-US" sz="2400"/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D1AB37C6-636C-4B5A-BC4B-53E3F120F2FE}"/>
              </a:ext>
            </a:extLst>
          </p:cNvPr>
          <p:cNvCxnSpPr/>
          <p:nvPr/>
        </p:nvCxnSpPr>
        <p:spPr>
          <a:xfrm>
            <a:off x="2424114" y="4735514"/>
            <a:ext cx="623887" cy="3143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A4617465-738C-49AF-8954-4BD3D3A7ADB9}"/>
              </a:ext>
            </a:extLst>
          </p:cNvPr>
          <p:cNvCxnSpPr/>
          <p:nvPr/>
        </p:nvCxnSpPr>
        <p:spPr>
          <a:xfrm flipV="1">
            <a:off x="4114801" y="5305426"/>
            <a:ext cx="549275" cy="50006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2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AD100A2-7C6D-4983-A6DA-25302B9D0BF3}"/>
              </a:ext>
            </a:extLst>
          </p:cNvPr>
          <p:cNvGraphicFramePr>
            <a:graphicFrameLocks noGrp="1"/>
          </p:cNvGraphicFramePr>
          <p:nvPr/>
        </p:nvGraphicFramePr>
        <p:xfrm>
          <a:off x="1790700" y="620713"/>
          <a:ext cx="8610600" cy="570805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359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1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27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3207">
                <a:tc rowSpan="4">
                  <a:txBody>
                    <a:bodyPr/>
                    <a:lstStyle/>
                    <a:p>
                      <a:pPr algn="ctr" rtl="0" fontAlgn="ctr"/>
                      <a:r>
                        <a:rPr lang="en-US" sz="3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3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el-GR" sz="44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l-GR" sz="44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2π</a:t>
                      </a:r>
                      <a:endParaRPr lang="en-US" sz="4400" i="1" u="none" strike="noStrike" baseline="-25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endParaRPr lang="en-US" sz="100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l-GR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Decay length A</a:t>
                      </a:r>
                      <a:r>
                        <a:rPr lang="en-US" sz="2800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2π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in L.S. (cm) for γ=16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l-GR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(λ</a:t>
                      </a:r>
                      <a:r>
                        <a:rPr lang="en-US" sz="3200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=c ∙ </a:t>
                      </a:r>
                      <a:r>
                        <a:rPr lang="el-GR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 ∙ </a:t>
                      </a:r>
                      <a:r>
                        <a:rPr lang="el-GR" sz="32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n-US" sz="3200" i="1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nl</a:t>
                      </a:r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</a:t>
                      </a:r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(</a:t>
                      </a:r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 (</a:t>
                      </a:r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=0)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(</a:t>
                      </a:r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=1)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n-US" sz="28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l-GR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</a:t>
                      </a:r>
                      <a:r>
                        <a:rPr lang="el-GR" sz="28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8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∙ </a:t>
                      </a:r>
                      <a:r>
                        <a:rPr lang="en-US" sz="28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 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1.39∙10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2.32∙10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1.11∙10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7.83∙10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3.76∙10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1.86∙10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9.05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8.91∙10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3.63∙10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1.74∙10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6.26∙10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29.9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3.01∙10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9.95∙10</a:t>
                      </a:r>
                      <a:r>
                        <a:rPr lang="en-US" sz="2800" u="none" strike="noStrike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4.77∙10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0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1.48∙10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69.3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7.13∙10</a:t>
                      </a:r>
                      <a:r>
                        <a:rPr lang="en-US" sz="2800" u="none" strike="noStrike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1" marR="8311" marT="8311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1683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68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685" name="Rectangle 1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09E0FBF-C52D-4810-B484-FC78AF2E5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620713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78D2DC1-52F1-4C47-93EE-389DD2161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6" y="1"/>
            <a:ext cx="9153525" cy="620713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WordArt 98">
            <a:extLst>
              <a:ext uri="{FF2B5EF4-FFF2-40B4-BE49-F238E27FC236}">
                <a16:creationId xmlns:a16="http://schemas.microsoft.com/office/drawing/2014/main" id="{E3B7286A-3C39-4C5A-A1BD-7353A3A0FE3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81756"/>
            <a:ext cx="5715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l-G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i="1" kern="10" baseline="30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3600" i="1" kern="10" baseline="3000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atom lifetime and decay lengths</a:t>
            </a:r>
          </a:p>
        </p:txBody>
      </p:sp>
      <p:sp>
        <p:nvSpPr>
          <p:cNvPr id="71689" name="Date Placeholder 1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6859B7F-33B3-4A67-8FDC-0D7A9A2A5B44}" type="datetime1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4/18/2018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A274516B-DF48-4403-A299-C8DE6B811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B2A5A6-424E-42E1-B638-5B5BC1B10156}" type="slidenum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8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EFC8B1E-74DD-47B3-981C-E53B57704B3A}"/>
              </a:ext>
            </a:extLst>
          </p:cNvPr>
          <p:cNvGraphicFramePr>
            <a:graphicFrameLocks noGrp="1"/>
          </p:cNvGraphicFramePr>
          <p:nvPr/>
        </p:nvGraphicFramePr>
        <p:xfrm>
          <a:off x="1847850" y="695325"/>
          <a:ext cx="2879726" cy="5969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251">
                  <a:extLst>
                    <a:ext uri="{9D8B030D-6E8A-4147-A177-3AD203B41FA5}">
                      <a16:colId xmlns:a16="http://schemas.microsoft.com/office/drawing/2014/main" val="3550941610"/>
                    </a:ext>
                  </a:extLst>
                </a:gridCol>
                <a:gridCol w="187689">
                  <a:extLst>
                    <a:ext uri="{9D8B030D-6E8A-4147-A177-3AD203B41FA5}">
                      <a16:colId xmlns:a16="http://schemas.microsoft.com/office/drawing/2014/main" val="2123003207"/>
                    </a:ext>
                  </a:extLst>
                </a:gridCol>
                <a:gridCol w="421595">
                  <a:extLst>
                    <a:ext uri="{9D8B030D-6E8A-4147-A177-3AD203B41FA5}">
                      <a16:colId xmlns:a16="http://schemas.microsoft.com/office/drawing/2014/main" val="3912564334"/>
                    </a:ext>
                  </a:extLst>
                </a:gridCol>
                <a:gridCol w="287973">
                  <a:extLst>
                    <a:ext uri="{9D8B030D-6E8A-4147-A177-3AD203B41FA5}">
                      <a16:colId xmlns:a16="http://schemas.microsoft.com/office/drawing/2014/main" val="2372651474"/>
                    </a:ext>
                  </a:extLst>
                </a:gridCol>
                <a:gridCol w="431959">
                  <a:extLst>
                    <a:ext uri="{9D8B030D-6E8A-4147-A177-3AD203B41FA5}">
                      <a16:colId xmlns:a16="http://schemas.microsoft.com/office/drawing/2014/main" val="2799335314"/>
                    </a:ext>
                  </a:extLst>
                </a:gridCol>
                <a:gridCol w="503952">
                  <a:extLst>
                    <a:ext uri="{9D8B030D-6E8A-4147-A177-3AD203B41FA5}">
                      <a16:colId xmlns:a16="http://schemas.microsoft.com/office/drawing/2014/main" val="3426651961"/>
                    </a:ext>
                  </a:extLst>
                </a:gridCol>
                <a:gridCol w="513341">
                  <a:extLst>
                    <a:ext uri="{9D8B030D-6E8A-4147-A177-3AD203B41FA5}">
                      <a16:colId xmlns:a16="http://schemas.microsoft.com/office/drawing/2014/main" val="611024967"/>
                    </a:ext>
                  </a:extLst>
                </a:gridCol>
                <a:gridCol w="359966">
                  <a:extLst>
                    <a:ext uri="{9D8B030D-6E8A-4147-A177-3AD203B41FA5}">
                      <a16:colId xmlns:a16="http://schemas.microsoft.com/office/drawing/2014/main" val="2082027006"/>
                    </a:ext>
                  </a:extLst>
                </a:gridCol>
              </a:tblGrid>
              <a:tr h="1967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1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100" b="0" i="1" u="none" strike="noStrike" baseline="-25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1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100" b="0" i="1" u="none" strike="noStrike" baseline="-25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0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0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US" sz="10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9173979"/>
                  </a:ext>
                </a:extLst>
              </a:tr>
              <a:tr h="2352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909899"/>
                  </a:ext>
                </a:extLst>
              </a:tr>
              <a:tr h="1583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53307"/>
                  </a:ext>
                </a:extLst>
              </a:tr>
              <a:tr h="1583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682423"/>
                  </a:ext>
                </a:extLst>
              </a:tr>
              <a:tr h="1192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(2.46)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077374"/>
                  </a:ext>
                </a:extLst>
              </a:tr>
              <a:tr h="1915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404036"/>
                  </a:ext>
                </a:extLst>
              </a:tr>
              <a:tr h="15836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96821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0.425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(1.51)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9324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7240446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234158"/>
                  </a:ext>
                </a:extLst>
              </a:tr>
              <a:tr h="15836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520235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5"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(0.81)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039085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597823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978669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215828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054818"/>
                  </a:ext>
                </a:extLst>
              </a:tr>
              <a:tr h="1583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53387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8"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(0.46)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457027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984907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367058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93226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840097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; 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471395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8878949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584126"/>
                  </a:ext>
                </a:extLst>
              </a:tr>
              <a:tr h="158369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085032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11"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0.64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785899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675312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52506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909277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587252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; 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pPr algn="ctr" fontAlgn="t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011020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187105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816785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; 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918531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95825"/>
                  </a:ext>
                </a:extLst>
              </a:tr>
              <a:tr h="1583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2" marR="5962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84736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E6C7FAC-57E9-4A5A-B529-A485B26E3940}"/>
              </a:ext>
            </a:extLst>
          </p:cNvPr>
          <p:cNvGraphicFramePr>
            <a:graphicFrameLocks noGrp="1"/>
          </p:cNvGraphicFramePr>
          <p:nvPr/>
        </p:nvGraphicFramePr>
        <p:xfrm>
          <a:off x="5003800" y="657225"/>
          <a:ext cx="2808290" cy="6045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644">
                  <a:extLst>
                    <a:ext uri="{9D8B030D-6E8A-4147-A177-3AD203B41FA5}">
                      <a16:colId xmlns:a16="http://schemas.microsoft.com/office/drawing/2014/main" val="3850405705"/>
                    </a:ext>
                  </a:extLst>
                </a:gridCol>
                <a:gridCol w="174887">
                  <a:extLst>
                    <a:ext uri="{9D8B030D-6E8A-4147-A177-3AD203B41FA5}">
                      <a16:colId xmlns:a16="http://schemas.microsoft.com/office/drawing/2014/main" val="2005482763"/>
                    </a:ext>
                  </a:extLst>
                </a:gridCol>
                <a:gridCol w="454551">
                  <a:extLst>
                    <a:ext uri="{9D8B030D-6E8A-4147-A177-3AD203B41FA5}">
                      <a16:colId xmlns:a16="http://schemas.microsoft.com/office/drawing/2014/main" val="4002487423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val="1976083383"/>
                    </a:ext>
                  </a:extLst>
                </a:gridCol>
                <a:gridCol w="360037">
                  <a:extLst>
                    <a:ext uri="{9D8B030D-6E8A-4147-A177-3AD203B41FA5}">
                      <a16:colId xmlns:a16="http://schemas.microsoft.com/office/drawing/2014/main" val="3363166627"/>
                    </a:ext>
                  </a:extLst>
                </a:gridCol>
                <a:gridCol w="288030">
                  <a:extLst>
                    <a:ext uri="{9D8B030D-6E8A-4147-A177-3AD203B41FA5}">
                      <a16:colId xmlns:a16="http://schemas.microsoft.com/office/drawing/2014/main" val="1721838643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4288678615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1676227906"/>
                    </a:ext>
                  </a:extLst>
                </a:gridCol>
              </a:tblGrid>
              <a:tr h="19148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1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endParaRPr lang="en-US" sz="1100" b="0" i="1" u="none" strike="noStrike" baseline="-25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100" i="1" u="none" strike="noStrike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endParaRPr lang="en-US" sz="1100" b="0" i="1" u="none" strike="noStrike" baseline="-25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0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000" u="none" strike="noStrike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00" i="1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000" u="none" strike="noStrike" baseline="-25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000" b="0" i="1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 </a:t>
                      </a:r>
                      <a:r>
                        <a:rPr lang="en-US" sz="10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1347095"/>
                  </a:ext>
                </a:extLst>
              </a:tr>
              <a:tr h="1583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" marR="5963" marT="5963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795327"/>
                  </a:ext>
                </a:extLst>
              </a:tr>
              <a:tr h="158204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2424600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15"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(0.16)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384998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674781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222125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381114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432422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;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699310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005585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115369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; 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539947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68709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62026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; 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b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217908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;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059536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268594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10013"/>
                  </a:ext>
                </a:extLst>
              </a:tr>
              <a:tr h="158204">
                <a:tc rowSpan="20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260159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19" gridSpan="2"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(0.08)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9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055895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571360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049232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785617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79457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;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920655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93586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1004443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; 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987349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449191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278147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 ; 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494030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 ; 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509619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 ; 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085859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157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 ; 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18097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 ; 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420798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; 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225524"/>
                  </a:ext>
                </a:extLst>
              </a:tr>
              <a:tr h="1582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; 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x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03" marR="5803" marT="580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763028"/>
                  </a:ext>
                </a:extLst>
              </a:tr>
            </a:tbl>
          </a:graphicData>
        </a:graphic>
      </p:graphicFrame>
      <p:sp>
        <p:nvSpPr>
          <p:cNvPr id="6" name="Rectangle 13">
            <a:extLst>
              <a:ext uri="{FF2B5EF4-FFF2-40B4-BE49-F238E27FC236}">
                <a16:creationId xmlns:a16="http://schemas.microsoft.com/office/drawing/2014/main" id="{3F142A35-8C92-49CC-8179-C5A71E70A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6" y="-11113"/>
            <a:ext cx="9140825" cy="5286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WordArt 98">
            <a:extLst>
              <a:ext uri="{FF2B5EF4-FFF2-40B4-BE49-F238E27FC236}">
                <a16:creationId xmlns:a16="http://schemas.microsoft.com/office/drawing/2014/main" id="{A3072A93-8672-4F4B-B0D9-C8116AEF98B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19536" y="19077"/>
            <a:ext cx="8208912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l-GR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600" b="1" i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sz="3600" b="1" i="1" baseline="30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atomic states distribution at the exit of Be target on quantum numbers (n l m)</a:t>
            </a:r>
          </a:p>
        </p:txBody>
      </p:sp>
      <p:sp>
        <p:nvSpPr>
          <p:cNvPr id="70075" name="Rectangle 7"/>
          <p:cNvSpPr>
            <a:spLocks noChangeArrowheads="1"/>
          </p:cNvSpPr>
          <p:nvPr/>
        </p:nvSpPr>
        <p:spPr bwMode="auto">
          <a:xfrm>
            <a:off x="7967663" y="2205038"/>
            <a:ext cx="266700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of the </a:t>
            </a:r>
            <a:r>
              <a:rPr lang="el-GR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l-GR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16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atomic levels at the </a:t>
            </a:r>
            <a:r>
              <a:rPr lang="en-US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 target exit as a function of quantum numbers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n, l, 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last column shows the overall population of the atomic levels for long-lived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600" i="1">
                <a:latin typeface="Times New Roman" panose="02020603050405020304" pitchFamily="18" charset="0"/>
                <a:cs typeface="Times New Roman" panose="02020603050405020304" pitchFamily="18" charset="0"/>
              </a:rPr>
              <a:t>l &gt; 0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) atoms</a:t>
            </a:r>
          </a:p>
        </p:txBody>
      </p:sp>
    </p:spTree>
    <p:extLst>
      <p:ext uri="{BB962C8B-B14F-4D97-AF65-F5344CB8AC3E}">
        <p14:creationId xmlns:p14="http://schemas.microsoft.com/office/powerpoint/2010/main" val="31056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94562" y="584704"/>
                <a:ext cx="10412659" cy="9541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long-lived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atoms numbers after Be target and before Pt foil </a:t>
                </a:r>
              </a:p>
              <a:p>
                <a:pPr algn="ctr"/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% of total number of generated atoms </a:t>
                </a:r>
                <a:endParaRPr lang="ru-R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62" y="584704"/>
                <a:ext cx="10412659" cy="954107"/>
              </a:xfrm>
              <a:prstGeom prst="rect">
                <a:avLst/>
              </a:prstGeom>
              <a:blipFill>
                <a:blip r:embed="rId2"/>
                <a:stretch>
                  <a:fillRect l="-468" t="-7051" r="-527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2411472"/>
                  </p:ext>
                </p:extLst>
              </p:nvPr>
            </p:nvGraphicFramePr>
            <p:xfrm>
              <a:off x="1708290" y="2283896"/>
              <a:ext cx="8128002" cy="14986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6629">
                      <a:extLst>
                        <a:ext uri="{9D8B030D-6E8A-4147-A177-3AD203B41FA5}">
                          <a16:colId xmlns:a16="http://schemas.microsoft.com/office/drawing/2014/main" val="1018507833"/>
                        </a:ext>
                      </a:extLst>
                    </a:gridCol>
                    <a:gridCol w="1562705">
                      <a:extLst>
                        <a:ext uri="{9D8B030D-6E8A-4147-A177-3AD203B41FA5}">
                          <a16:colId xmlns:a16="http://schemas.microsoft.com/office/drawing/2014/main" val="355213766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867894521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707120771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339950418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95535941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ru-RU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ru-RU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𝚺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=</m:t>
                                    </m:r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979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Be (ver.1)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2.48±O(10</a:t>
                          </a:r>
                          <a:r>
                            <a:rPr lang="en-US" baseline="30000" dirty="0" smtClean="0"/>
                            <a:t>-3</a:t>
                          </a:r>
                          <a:r>
                            <a:rPr lang="en-US" dirty="0" smtClean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1.54±0.01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mtClean="0"/>
                            <a:t>0.86±0.03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0.56±0.06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6.8±0.6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486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Be (ver.2)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2.34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1.55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0.49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6.0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83148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Pt (ver.1)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0.52±O(10</a:t>
                          </a:r>
                          <a:r>
                            <a:rPr lang="en-US" baseline="30000" dirty="0" smtClean="0"/>
                            <a:t>-3</a:t>
                          </a:r>
                          <a:r>
                            <a:rPr lang="en-US" dirty="0" smtClean="0"/>
                            <a:t>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1.1±O(10</a:t>
                          </a:r>
                          <a:r>
                            <a:rPr lang="en-US" baseline="30000" dirty="0" smtClean="0"/>
                            <a:t>-3</a:t>
                          </a:r>
                          <a:r>
                            <a:rPr lang="en-US" dirty="0" smtClean="0"/>
                            <a:t>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0.78±0.03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0.54±0.06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4.3±0.6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45443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62411472"/>
                  </p:ext>
                </p:extLst>
              </p:nvPr>
            </p:nvGraphicFramePr>
            <p:xfrm>
              <a:off x="1708290" y="2283896"/>
              <a:ext cx="8128002" cy="14986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46629">
                      <a:extLst>
                        <a:ext uri="{9D8B030D-6E8A-4147-A177-3AD203B41FA5}">
                          <a16:colId xmlns:a16="http://schemas.microsoft.com/office/drawing/2014/main" val="1018507833"/>
                        </a:ext>
                      </a:extLst>
                    </a:gridCol>
                    <a:gridCol w="1562705">
                      <a:extLst>
                        <a:ext uri="{9D8B030D-6E8A-4147-A177-3AD203B41FA5}">
                          <a16:colId xmlns:a16="http://schemas.microsoft.com/office/drawing/2014/main" val="355213766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867894521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707120771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3339950418"/>
                        </a:ext>
                      </a:extLst>
                    </a:gridCol>
                    <a:gridCol w="1354667">
                      <a:extLst>
                        <a:ext uri="{9D8B030D-6E8A-4147-A177-3AD203B41FA5}">
                          <a16:colId xmlns:a16="http://schemas.microsoft.com/office/drawing/2014/main" val="1955359417"/>
                        </a:ext>
                      </a:extLst>
                    </a:gridCol>
                  </a:tblGrid>
                  <a:tr h="38614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n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3"/>
                          <a:stretch>
                            <a:fillRect l="-501351" t="-7813" r="-1802" b="-3093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7979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Be (ver.1)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2.48±O(10</a:t>
                          </a:r>
                          <a:r>
                            <a:rPr lang="en-US" baseline="30000" dirty="0" smtClean="0"/>
                            <a:t>-3</a:t>
                          </a:r>
                          <a:r>
                            <a:rPr lang="en-US" dirty="0" smtClean="0"/>
                            <a:t>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1.54±0.01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mtClean="0"/>
                            <a:t>0.86±0.03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0.56±0.06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6.8±0.6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48632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Be (ver.2)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2.34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1.55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0.84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0.49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6.0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683148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Pt (ver.1)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0.52±O(10</a:t>
                          </a:r>
                          <a:r>
                            <a:rPr lang="en-US" baseline="30000" dirty="0" smtClean="0"/>
                            <a:t>-3</a:t>
                          </a:r>
                          <a:r>
                            <a:rPr lang="en-US" dirty="0" smtClean="0"/>
                            <a:t>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1.1±O(10</a:t>
                          </a:r>
                          <a:r>
                            <a:rPr lang="en-US" baseline="30000" dirty="0" smtClean="0"/>
                            <a:t>-3</a:t>
                          </a:r>
                          <a:r>
                            <a:rPr lang="en-US" dirty="0" smtClean="0"/>
                            <a:t>)</a:t>
                          </a:r>
                          <a:endParaRPr lang="ru-RU" dirty="0" smtClean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0.78</a:t>
                          </a:r>
                          <a:r>
                            <a:rPr lang="en-US" dirty="0" smtClean="0"/>
                            <a:t>±0.03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0.54±0.06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4.3±0.6</a:t>
                          </a:r>
                          <a:endParaRPr lang="ru-RU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45443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9102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Date Placeholder 1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29A3607-84E8-4EA3-9A0C-C9895C63C499}" type="datetime1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4/18/2018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9883683-96AB-48A2-9C15-747BD53870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EAF00-01E8-4C56-9D32-A74F85701B30}" type="slidenum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32727A5E-630E-453C-95B1-63A451C76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6" y="-11113"/>
            <a:ext cx="9140825" cy="528638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WordArt 98">
            <a:extLst>
              <a:ext uri="{FF2B5EF4-FFF2-40B4-BE49-F238E27FC236}">
                <a16:creationId xmlns:a16="http://schemas.microsoft.com/office/drawing/2014/main" id="{A0BE6F0B-FB35-4382-9893-F6D54819C2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703512" y="42337"/>
            <a:ext cx="8712968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dirty="0">
                <a:solidFill>
                  <a:srgbClr val="C00000"/>
                </a:solidFill>
                <a:latin typeface="Script MT Bold" panose="03040602040607080904" pitchFamily="66" charset="0"/>
                <a:cs typeface="Times New Roman" panose="02020603050405020304" pitchFamily="18" charset="0"/>
              </a:rPr>
              <a:t>  Lifetime</a:t>
            </a:r>
            <a:r>
              <a:rPr lang="en-US" sz="3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long-lived  </a:t>
            </a:r>
            <a:r>
              <a:rPr lang="el-GR" sz="3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π</a:t>
            </a:r>
            <a:r>
              <a:rPr lang="en-US" sz="3600" b="1" i="1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+</a:t>
            </a:r>
            <a:r>
              <a:rPr lang="el-GR" sz="3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π</a:t>
            </a:r>
            <a:r>
              <a:rPr lang="en-US" sz="3600" b="1" i="1" baseline="30000" dirty="0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lang="en-US" sz="3600" b="1" i="1" dirty="0">
                <a:solidFill>
                  <a:srgbClr val="C00000"/>
                </a:solidFill>
                <a:latin typeface="Times New Roman"/>
                <a:cs typeface="Times New Roman"/>
              </a:rPr>
              <a:t> atoms</a:t>
            </a:r>
            <a:endParaRPr lang="en-US" sz="3600" b="1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CEAAAE-294F-49FD-9C7A-44D820A29E9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7175" y="499537"/>
            <a:ext cx="9144000" cy="6033768"/>
          </a:xfrm>
          <a:prstGeom prst="rect">
            <a:avLst/>
          </a:prstGeom>
          <a:blipFill>
            <a:blip r:embed="rId2"/>
            <a:stretch>
              <a:fillRect l="-1067" t="-7879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847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BFCBA979-1006-4F87-B124-2E8006AB2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838201"/>
            <a:ext cx="8458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For charged pairs from short-lived sources and with small relative momenta Q , Coulomb final state interaction has to be taken into account.</a:t>
            </a:r>
          </a:p>
          <a:p>
            <a:pPr>
              <a:defRPr/>
            </a:pPr>
            <a:r>
              <a:rPr lang="en-US" sz="2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This interaction increases the production yield of the free pairs with Q decreasing and creates atoms.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AAD642B9-D89B-40FA-96A0-DB6A0E0FA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2213"/>
            <a:ext cx="830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There is a precise ratio between the number of produced Coulomb pairs (N</a:t>
            </a:r>
            <a:r>
              <a:rPr lang="en-US" sz="2000" baseline="-25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C</a:t>
            </a:r>
            <a:r>
              <a:rPr lang="en-US" sz="2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) with small Q and the number of atoms (N</a:t>
            </a:r>
            <a:r>
              <a:rPr lang="en-US" sz="2000" baseline="-25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A</a:t>
            </a:r>
            <a:r>
              <a:rPr lang="en-US" sz="2000" dirty="0">
                <a:solidFill>
                  <a:srgbClr val="752FB5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) produced simultaneously with Coulomb pairs:</a:t>
            </a:r>
          </a:p>
        </p:txBody>
      </p:sp>
      <p:graphicFrame>
        <p:nvGraphicFramePr>
          <p:cNvPr id="78852" name="Object 10"/>
          <p:cNvGraphicFramePr>
            <a:graphicFrameLocks noChangeAspect="1"/>
          </p:cNvGraphicFramePr>
          <p:nvPr/>
        </p:nvGraphicFramePr>
        <p:xfrm>
          <a:off x="3760789" y="4724400"/>
          <a:ext cx="47196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679700" imgH="431800" progId="Equation.3">
                  <p:embed/>
                </p:oleObj>
              </mc:Choice>
              <mc:Fallback>
                <p:oleObj name="Equation" r:id="rId3" imgW="2679700" imgH="431800" progId="Equation.3">
                  <p:embed/>
                  <p:pic>
                    <p:nvPicPr>
                      <p:cNvPr id="7885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0789" y="4724400"/>
                        <a:ext cx="4719637" cy="762000"/>
                      </a:xfrm>
                      <a:prstGeom prst="rect">
                        <a:avLst/>
                      </a:prstGeom>
                      <a:solidFill>
                        <a:srgbClr val="B5F165"/>
                      </a:solidFill>
                      <a:ln w="9525">
                        <a:solidFill>
                          <a:srgbClr val="06642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Line 11">
            <a:extLst>
              <a:ext uri="{FF2B5EF4-FFF2-40B4-BE49-F238E27FC236}">
                <a16:creationId xmlns:a16="http://schemas.microsoft.com/office/drawing/2014/main" id="{FADA12BF-6BDA-40D3-9725-D77FB250A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5788" y="2871788"/>
            <a:ext cx="990600" cy="0"/>
          </a:xfrm>
          <a:prstGeom prst="line">
            <a:avLst/>
          </a:prstGeom>
          <a:noFill/>
          <a:ln w="28575">
            <a:solidFill>
              <a:srgbClr val="06642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4" name="Line 12">
            <a:extLst>
              <a:ext uri="{FF2B5EF4-FFF2-40B4-BE49-F238E27FC236}">
                <a16:creationId xmlns:a16="http://schemas.microsoft.com/office/drawing/2014/main" id="{338464A4-FA0D-4460-BC16-C0B0A4E688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6388" y="2566988"/>
            <a:ext cx="914400" cy="30480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1B45690C-A57A-4BA6-A566-28BDB2F0A7A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6388" y="2871788"/>
            <a:ext cx="914400" cy="304800"/>
          </a:xfrm>
          <a:prstGeom prst="line">
            <a:avLst/>
          </a:prstGeom>
          <a:noFill/>
          <a:ln w="28575">
            <a:solidFill>
              <a:srgbClr val="107E0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1" name="Oval 19">
            <a:extLst>
              <a:ext uri="{FF2B5EF4-FFF2-40B4-BE49-F238E27FC236}">
                <a16:creationId xmlns:a16="http://schemas.microsoft.com/office/drawing/2014/main" id="{99BB4617-FCFD-4FAC-95F9-7BC072791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2759075"/>
            <a:ext cx="228600" cy="228600"/>
          </a:xfrm>
          <a:prstGeom prst="ellipse">
            <a:avLst/>
          </a:prstGeom>
          <a:solidFill>
            <a:srgbClr val="B5F165"/>
          </a:solidFill>
          <a:ln w="9525">
            <a:solidFill>
              <a:srgbClr val="107E08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8456" name="Freeform 24">
            <a:extLst>
              <a:ext uri="{FF2B5EF4-FFF2-40B4-BE49-F238E27FC236}">
                <a16:creationId xmlns:a16="http://schemas.microsoft.com/office/drawing/2014/main" id="{8E8CDAA7-4DA5-44AD-973B-A1166FC405D9}"/>
              </a:ext>
            </a:extLst>
          </p:cNvPr>
          <p:cNvSpPr>
            <a:spLocks/>
          </p:cNvSpPr>
          <p:nvPr/>
        </p:nvSpPr>
        <p:spPr bwMode="auto">
          <a:xfrm>
            <a:off x="3227388" y="2719388"/>
            <a:ext cx="76200" cy="304800"/>
          </a:xfrm>
          <a:custGeom>
            <a:avLst/>
            <a:gdLst>
              <a:gd name="T0" fmla="*/ 76200 w 48"/>
              <a:gd name="T1" fmla="*/ 0 h 192"/>
              <a:gd name="T2" fmla="*/ 0 w 48"/>
              <a:gd name="T3" fmla="*/ 76200 h 192"/>
              <a:gd name="T4" fmla="*/ 76200 w 48"/>
              <a:gd name="T5" fmla="*/ 152400 h 192"/>
              <a:gd name="T6" fmla="*/ 0 w 48"/>
              <a:gd name="T7" fmla="*/ 228600 h 192"/>
              <a:gd name="T8" fmla="*/ 76200 w 48"/>
              <a:gd name="T9" fmla="*/ 30480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8" h="192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0" y="184"/>
                  <a:pt x="48" y="192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57" name="Freeform 25">
            <a:extLst>
              <a:ext uri="{FF2B5EF4-FFF2-40B4-BE49-F238E27FC236}">
                <a16:creationId xmlns:a16="http://schemas.microsoft.com/office/drawing/2014/main" id="{EF494EF3-E4AE-4076-9079-5EB8A5899F78}"/>
              </a:ext>
            </a:extLst>
          </p:cNvPr>
          <p:cNvSpPr>
            <a:spLocks/>
          </p:cNvSpPr>
          <p:nvPr/>
        </p:nvSpPr>
        <p:spPr bwMode="auto">
          <a:xfrm>
            <a:off x="3455988" y="2643188"/>
            <a:ext cx="76200" cy="457200"/>
          </a:xfrm>
          <a:custGeom>
            <a:avLst/>
            <a:gdLst>
              <a:gd name="T0" fmla="*/ 76200 w 48"/>
              <a:gd name="T1" fmla="*/ 0 h 288"/>
              <a:gd name="T2" fmla="*/ 0 w 48"/>
              <a:gd name="T3" fmla="*/ 76200 h 288"/>
              <a:gd name="T4" fmla="*/ 76200 w 48"/>
              <a:gd name="T5" fmla="*/ 152400 h 288"/>
              <a:gd name="T6" fmla="*/ 0 w 48"/>
              <a:gd name="T7" fmla="*/ 228600 h 288"/>
              <a:gd name="T8" fmla="*/ 76200 w 48"/>
              <a:gd name="T9" fmla="*/ 304800 h 288"/>
              <a:gd name="T10" fmla="*/ 0 w 48"/>
              <a:gd name="T11" fmla="*/ 381000 h 288"/>
              <a:gd name="T12" fmla="*/ 76200 w 48"/>
              <a:gd name="T13" fmla="*/ 457200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8" h="288">
                <a:moveTo>
                  <a:pt x="48" y="0"/>
                </a:moveTo>
                <a:cubicBezTo>
                  <a:pt x="24" y="16"/>
                  <a:pt x="0" y="32"/>
                  <a:pt x="0" y="48"/>
                </a:cubicBezTo>
                <a:cubicBezTo>
                  <a:pt x="0" y="64"/>
                  <a:pt x="48" y="80"/>
                  <a:pt x="48" y="96"/>
                </a:cubicBezTo>
                <a:cubicBezTo>
                  <a:pt x="48" y="112"/>
                  <a:pt x="0" y="128"/>
                  <a:pt x="0" y="144"/>
                </a:cubicBezTo>
                <a:cubicBezTo>
                  <a:pt x="0" y="160"/>
                  <a:pt x="48" y="176"/>
                  <a:pt x="48" y="192"/>
                </a:cubicBezTo>
                <a:cubicBezTo>
                  <a:pt x="48" y="208"/>
                  <a:pt x="0" y="224"/>
                  <a:pt x="0" y="240"/>
                </a:cubicBezTo>
                <a:cubicBezTo>
                  <a:pt x="0" y="256"/>
                  <a:pt x="40" y="280"/>
                  <a:pt x="48" y="288"/>
                </a:cubicBezTo>
              </a:path>
            </a:pathLst>
          </a:custGeom>
          <a:noFill/>
          <a:ln w="19050" cmpd="sng">
            <a:solidFill>
              <a:srgbClr val="E68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8859" name="Group 1"/>
          <p:cNvGrpSpPr>
            <a:grpSpLocks/>
          </p:cNvGrpSpPr>
          <p:nvPr/>
        </p:nvGrpSpPr>
        <p:grpSpPr bwMode="auto">
          <a:xfrm>
            <a:off x="5703888" y="2633663"/>
            <a:ext cx="2590800" cy="457200"/>
            <a:chOff x="4179888" y="2632871"/>
            <a:chExt cx="2590800" cy="457200"/>
          </a:xfrm>
        </p:grpSpPr>
        <p:sp>
          <p:nvSpPr>
            <p:cNvPr id="18446" name="Line 14">
              <a:extLst>
                <a:ext uri="{FF2B5EF4-FFF2-40B4-BE49-F238E27FC236}">
                  <a16:creationId xmlns:a16="http://schemas.microsoft.com/office/drawing/2014/main" id="{C7D4007B-36C4-4851-929E-988A63115E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9888" y="2861471"/>
              <a:ext cx="990600" cy="0"/>
            </a:xfrm>
            <a:prstGeom prst="line">
              <a:avLst/>
            </a:prstGeom>
            <a:noFill/>
            <a:ln w="28575">
              <a:solidFill>
                <a:srgbClr val="06642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47" name="Line 15">
              <a:extLst>
                <a:ext uri="{FF2B5EF4-FFF2-40B4-BE49-F238E27FC236}">
                  <a16:creationId xmlns:a16="http://schemas.microsoft.com/office/drawing/2014/main" id="{C6C9F869-CD73-4B01-A1BF-3DC0409B38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0488" y="2632871"/>
              <a:ext cx="685800" cy="228600"/>
            </a:xfrm>
            <a:prstGeom prst="line">
              <a:avLst/>
            </a:prstGeom>
            <a:noFill/>
            <a:ln w="28575">
              <a:solidFill>
                <a:srgbClr val="107E0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49" name="Line 17">
              <a:extLst>
                <a:ext uri="{FF2B5EF4-FFF2-40B4-BE49-F238E27FC236}">
                  <a16:creationId xmlns:a16="http://schemas.microsoft.com/office/drawing/2014/main" id="{DD6B6160-1E55-487A-8E33-58F9B2965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70488" y="2861471"/>
              <a:ext cx="685800" cy="228600"/>
            </a:xfrm>
            <a:prstGeom prst="line">
              <a:avLst/>
            </a:prstGeom>
            <a:noFill/>
            <a:ln w="28575">
              <a:solidFill>
                <a:srgbClr val="107E0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52" name="Oval 20">
              <a:extLst>
                <a:ext uri="{FF2B5EF4-FFF2-40B4-BE49-F238E27FC236}">
                  <a16:creationId xmlns:a16="http://schemas.microsoft.com/office/drawing/2014/main" id="{BDD9E6CF-8433-4ED3-B4FE-6289028762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288" y="2745583"/>
              <a:ext cx="228600" cy="228600"/>
            </a:xfrm>
            <a:prstGeom prst="ellipse">
              <a:avLst/>
            </a:prstGeom>
            <a:solidFill>
              <a:srgbClr val="B5F165"/>
            </a:solidFill>
            <a:ln w="9525">
              <a:solidFill>
                <a:srgbClr val="107E08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53" name="Line 21">
              <a:extLst>
                <a:ext uri="{FF2B5EF4-FFF2-40B4-BE49-F238E27FC236}">
                  <a16:creationId xmlns:a16="http://schemas.microsoft.com/office/drawing/2014/main" id="{40A8B955-8720-4B9C-B975-C8BE097E4BA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2632871"/>
              <a:ext cx="914400" cy="0"/>
            </a:xfrm>
            <a:prstGeom prst="line">
              <a:avLst/>
            </a:prstGeom>
            <a:noFill/>
            <a:ln w="28575">
              <a:solidFill>
                <a:srgbClr val="107E0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54" name="Line 22">
              <a:extLst>
                <a:ext uri="{FF2B5EF4-FFF2-40B4-BE49-F238E27FC236}">
                  <a16:creationId xmlns:a16="http://schemas.microsoft.com/office/drawing/2014/main" id="{3E864EA3-45C2-4228-8132-08A0E23893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6288" y="3090071"/>
              <a:ext cx="914400" cy="0"/>
            </a:xfrm>
            <a:prstGeom prst="line">
              <a:avLst/>
            </a:prstGeom>
            <a:noFill/>
            <a:ln w="28575">
              <a:solidFill>
                <a:srgbClr val="107E0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8459" name="Freeform 27">
              <a:extLst>
                <a:ext uri="{FF2B5EF4-FFF2-40B4-BE49-F238E27FC236}">
                  <a16:creationId xmlns:a16="http://schemas.microsoft.com/office/drawing/2014/main" id="{B77FD835-63E7-40BE-B639-8E9401888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088" y="2785271"/>
              <a:ext cx="76200" cy="152400"/>
            </a:xfrm>
            <a:custGeom>
              <a:avLst/>
              <a:gdLst>
                <a:gd name="T0" fmla="*/ 0 w 48"/>
                <a:gd name="T1" fmla="*/ 0 h 96"/>
                <a:gd name="T2" fmla="*/ 76200 w 48"/>
                <a:gd name="T3" fmla="*/ 76200 h 96"/>
                <a:gd name="T4" fmla="*/ 0 w 48"/>
                <a:gd name="T5" fmla="*/ 76200 h 96"/>
                <a:gd name="T6" fmla="*/ 76200 w 48"/>
                <a:gd name="T7" fmla="*/ 152400 h 9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" h="96">
                  <a:moveTo>
                    <a:pt x="0" y="0"/>
                  </a:moveTo>
                  <a:cubicBezTo>
                    <a:pt x="24" y="20"/>
                    <a:pt x="48" y="40"/>
                    <a:pt x="48" y="48"/>
                  </a:cubicBezTo>
                  <a:cubicBezTo>
                    <a:pt x="48" y="56"/>
                    <a:pt x="0" y="40"/>
                    <a:pt x="0" y="48"/>
                  </a:cubicBezTo>
                  <a:cubicBezTo>
                    <a:pt x="0" y="56"/>
                    <a:pt x="40" y="88"/>
                    <a:pt x="48" y="96"/>
                  </a:cubicBezTo>
                </a:path>
              </a:pathLst>
            </a:custGeom>
            <a:noFill/>
            <a:ln w="19050" cmpd="sng">
              <a:solidFill>
                <a:srgbClr val="E68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1" name="Freeform 29">
              <a:extLst>
                <a:ext uri="{FF2B5EF4-FFF2-40B4-BE49-F238E27FC236}">
                  <a16:creationId xmlns:a16="http://schemas.microsoft.com/office/drawing/2014/main" id="{7E2BEE04-9AB2-43B3-9525-0384720B1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551488" y="2709071"/>
              <a:ext cx="76200" cy="304800"/>
            </a:xfrm>
            <a:custGeom>
              <a:avLst/>
              <a:gdLst>
                <a:gd name="T0" fmla="*/ 76200 w 48"/>
                <a:gd name="T1" fmla="*/ 0 h 192"/>
                <a:gd name="T2" fmla="*/ 0 w 48"/>
                <a:gd name="T3" fmla="*/ 76200 h 192"/>
                <a:gd name="T4" fmla="*/ 76200 w 48"/>
                <a:gd name="T5" fmla="*/ 152400 h 192"/>
                <a:gd name="T6" fmla="*/ 0 w 48"/>
                <a:gd name="T7" fmla="*/ 228600 h 192"/>
                <a:gd name="T8" fmla="*/ 76200 w 48"/>
                <a:gd name="T9" fmla="*/ 304800 h 1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8" h="192">
                  <a:moveTo>
                    <a:pt x="48" y="0"/>
                  </a:moveTo>
                  <a:cubicBezTo>
                    <a:pt x="24" y="16"/>
                    <a:pt x="0" y="32"/>
                    <a:pt x="0" y="48"/>
                  </a:cubicBezTo>
                  <a:cubicBezTo>
                    <a:pt x="0" y="64"/>
                    <a:pt x="48" y="80"/>
                    <a:pt x="48" y="96"/>
                  </a:cubicBezTo>
                  <a:cubicBezTo>
                    <a:pt x="48" y="112"/>
                    <a:pt x="0" y="128"/>
                    <a:pt x="0" y="144"/>
                  </a:cubicBezTo>
                  <a:cubicBezTo>
                    <a:pt x="0" y="160"/>
                    <a:pt x="40" y="184"/>
                    <a:pt x="48" y="192"/>
                  </a:cubicBezTo>
                </a:path>
              </a:pathLst>
            </a:custGeom>
            <a:noFill/>
            <a:ln w="19050" cmpd="sng">
              <a:solidFill>
                <a:srgbClr val="E68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2" name="Freeform 30">
              <a:extLst>
                <a:ext uri="{FF2B5EF4-FFF2-40B4-BE49-F238E27FC236}">
                  <a16:creationId xmlns:a16="http://schemas.microsoft.com/office/drawing/2014/main" id="{123D2945-8C76-45E3-A5B3-A68490E1F994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4888" y="2632871"/>
              <a:ext cx="76200" cy="457200"/>
            </a:xfrm>
            <a:custGeom>
              <a:avLst/>
              <a:gdLst>
                <a:gd name="T0" fmla="*/ 76200 w 48"/>
                <a:gd name="T1" fmla="*/ 0 h 288"/>
                <a:gd name="T2" fmla="*/ 0 w 48"/>
                <a:gd name="T3" fmla="*/ 76200 h 288"/>
                <a:gd name="T4" fmla="*/ 76200 w 48"/>
                <a:gd name="T5" fmla="*/ 152400 h 288"/>
                <a:gd name="T6" fmla="*/ 0 w 48"/>
                <a:gd name="T7" fmla="*/ 228600 h 288"/>
                <a:gd name="T8" fmla="*/ 76200 w 48"/>
                <a:gd name="T9" fmla="*/ 304800 h 288"/>
                <a:gd name="T10" fmla="*/ 0 w 48"/>
                <a:gd name="T11" fmla="*/ 381000 h 288"/>
                <a:gd name="T12" fmla="*/ 76200 w 48"/>
                <a:gd name="T13" fmla="*/ 45720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88">
                  <a:moveTo>
                    <a:pt x="48" y="0"/>
                  </a:moveTo>
                  <a:cubicBezTo>
                    <a:pt x="24" y="16"/>
                    <a:pt x="0" y="32"/>
                    <a:pt x="0" y="48"/>
                  </a:cubicBezTo>
                  <a:cubicBezTo>
                    <a:pt x="0" y="64"/>
                    <a:pt x="48" y="80"/>
                    <a:pt x="48" y="96"/>
                  </a:cubicBezTo>
                  <a:cubicBezTo>
                    <a:pt x="48" y="112"/>
                    <a:pt x="0" y="128"/>
                    <a:pt x="0" y="144"/>
                  </a:cubicBezTo>
                  <a:cubicBezTo>
                    <a:pt x="0" y="160"/>
                    <a:pt x="48" y="176"/>
                    <a:pt x="48" y="192"/>
                  </a:cubicBezTo>
                  <a:cubicBezTo>
                    <a:pt x="48" y="208"/>
                    <a:pt x="0" y="224"/>
                    <a:pt x="0" y="240"/>
                  </a:cubicBezTo>
                  <a:cubicBezTo>
                    <a:pt x="0" y="256"/>
                    <a:pt x="40" y="280"/>
                    <a:pt x="48" y="288"/>
                  </a:cubicBezTo>
                </a:path>
              </a:pathLst>
            </a:custGeom>
            <a:noFill/>
            <a:ln w="19050" cmpd="sng">
              <a:solidFill>
                <a:srgbClr val="E68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3" name="Freeform 31">
              <a:extLst>
                <a:ext uri="{FF2B5EF4-FFF2-40B4-BE49-F238E27FC236}">
                  <a16:creationId xmlns:a16="http://schemas.microsoft.com/office/drawing/2014/main" id="{0F26FCB9-4406-4062-A47E-83E14092A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13488" y="2632871"/>
              <a:ext cx="76200" cy="457200"/>
            </a:xfrm>
            <a:custGeom>
              <a:avLst/>
              <a:gdLst>
                <a:gd name="T0" fmla="*/ 76200 w 48"/>
                <a:gd name="T1" fmla="*/ 0 h 288"/>
                <a:gd name="T2" fmla="*/ 0 w 48"/>
                <a:gd name="T3" fmla="*/ 76200 h 288"/>
                <a:gd name="T4" fmla="*/ 76200 w 48"/>
                <a:gd name="T5" fmla="*/ 152400 h 288"/>
                <a:gd name="T6" fmla="*/ 0 w 48"/>
                <a:gd name="T7" fmla="*/ 228600 h 288"/>
                <a:gd name="T8" fmla="*/ 76200 w 48"/>
                <a:gd name="T9" fmla="*/ 304800 h 288"/>
                <a:gd name="T10" fmla="*/ 0 w 48"/>
                <a:gd name="T11" fmla="*/ 381000 h 288"/>
                <a:gd name="T12" fmla="*/ 76200 w 48"/>
                <a:gd name="T13" fmla="*/ 45720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88">
                  <a:moveTo>
                    <a:pt x="48" y="0"/>
                  </a:moveTo>
                  <a:cubicBezTo>
                    <a:pt x="24" y="16"/>
                    <a:pt x="0" y="32"/>
                    <a:pt x="0" y="48"/>
                  </a:cubicBezTo>
                  <a:cubicBezTo>
                    <a:pt x="0" y="64"/>
                    <a:pt x="48" y="80"/>
                    <a:pt x="48" y="96"/>
                  </a:cubicBezTo>
                  <a:cubicBezTo>
                    <a:pt x="48" y="112"/>
                    <a:pt x="0" y="128"/>
                    <a:pt x="0" y="144"/>
                  </a:cubicBezTo>
                  <a:cubicBezTo>
                    <a:pt x="0" y="160"/>
                    <a:pt x="48" y="176"/>
                    <a:pt x="48" y="192"/>
                  </a:cubicBezTo>
                  <a:cubicBezTo>
                    <a:pt x="48" y="208"/>
                    <a:pt x="0" y="224"/>
                    <a:pt x="0" y="240"/>
                  </a:cubicBezTo>
                  <a:cubicBezTo>
                    <a:pt x="0" y="256"/>
                    <a:pt x="40" y="280"/>
                    <a:pt x="48" y="288"/>
                  </a:cubicBezTo>
                </a:path>
              </a:pathLst>
            </a:custGeom>
            <a:noFill/>
            <a:ln w="19050" cmpd="sng">
              <a:solidFill>
                <a:srgbClr val="E68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464" name="Freeform 32">
              <a:extLst>
                <a:ext uri="{FF2B5EF4-FFF2-40B4-BE49-F238E27FC236}">
                  <a16:creationId xmlns:a16="http://schemas.microsoft.com/office/drawing/2014/main" id="{51BAC34E-B7E3-44B6-9713-66BFC1C1A8D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2088" y="2632871"/>
              <a:ext cx="76200" cy="457200"/>
            </a:xfrm>
            <a:custGeom>
              <a:avLst/>
              <a:gdLst>
                <a:gd name="T0" fmla="*/ 76200 w 48"/>
                <a:gd name="T1" fmla="*/ 0 h 288"/>
                <a:gd name="T2" fmla="*/ 0 w 48"/>
                <a:gd name="T3" fmla="*/ 76200 h 288"/>
                <a:gd name="T4" fmla="*/ 76200 w 48"/>
                <a:gd name="T5" fmla="*/ 152400 h 288"/>
                <a:gd name="T6" fmla="*/ 0 w 48"/>
                <a:gd name="T7" fmla="*/ 228600 h 288"/>
                <a:gd name="T8" fmla="*/ 76200 w 48"/>
                <a:gd name="T9" fmla="*/ 304800 h 288"/>
                <a:gd name="T10" fmla="*/ 0 w 48"/>
                <a:gd name="T11" fmla="*/ 381000 h 288"/>
                <a:gd name="T12" fmla="*/ 76200 w 48"/>
                <a:gd name="T13" fmla="*/ 45720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8" h="288">
                  <a:moveTo>
                    <a:pt x="48" y="0"/>
                  </a:moveTo>
                  <a:cubicBezTo>
                    <a:pt x="24" y="16"/>
                    <a:pt x="0" y="32"/>
                    <a:pt x="0" y="48"/>
                  </a:cubicBezTo>
                  <a:cubicBezTo>
                    <a:pt x="0" y="64"/>
                    <a:pt x="48" y="80"/>
                    <a:pt x="48" y="96"/>
                  </a:cubicBezTo>
                  <a:cubicBezTo>
                    <a:pt x="48" y="112"/>
                    <a:pt x="0" y="128"/>
                    <a:pt x="0" y="144"/>
                  </a:cubicBezTo>
                  <a:cubicBezTo>
                    <a:pt x="0" y="160"/>
                    <a:pt x="48" y="176"/>
                    <a:pt x="48" y="192"/>
                  </a:cubicBezTo>
                  <a:cubicBezTo>
                    <a:pt x="48" y="208"/>
                    <a:pt x="0" y="224"/>
                    <a:pt x="0" y="240"/>
                  </a:cubicBezTo>
                  <a:cubicBezTo>
                    <a:pt x="0" y="256"/>
                    <a:pt x="40" y="280"/>
                    <a:pt x="48" y="288"/>
                  </a:cubicBezTo>
                </a:path>
              </a:pathLst>
            </a:custGeom>
            <a:noFill/>
            <a:ln w="19050" cmpd="sng">
              <a:solidFill>
                <a:srgbClr val="E68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7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8465" name="Rectangle 33">
            <a:extLst>
              <a:ext uri="{FF2B5EF4-FFF2-40B4-BE49-F238E27FC236}">
                <a16:creationId xmlns:a16="http://schemas.microsoft.com/office/drawing/2014/main" id="{330A0F21-7AAC-4A29-B346-02F47D7ED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3328989"/>
            <a:ext cx="15033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4A1E7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Coulomb pair</a:t>
            </a:r>
          </a:p>
        </p:txBody>
      </p:sp>
      <p:sp>
        <p:nvSpPr>
          <p:cNvPr id="18466" name="Rectangle 34">
            <a:extLst>
              <a:ext uri="{FF2B5EF4-FFF2-40B4-BE49-F238E27FC236}">
                <a16:creationId xmlns:a16="http://schemas.microsoft.com/office/drawing/2014/main" id="{08648042-8247-4E07-A1B9-9ECC469A0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9389" y="3328989"/>
            <a:ext cx="73183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4A1E72"/>
                </a:solidFill>
                <a:latin typeface="Times New Roman" pitchFamily="18" charset="0"/>
                <a:ea typeface="ＭＳ Ｐゴシック" charset="0"/>
                <a:cs typeface="Times New Roman" pitchFamily="18" charset="0"/>
              </a:rPr>
              <a:t>Atom</a:t>
            </a:r>
          </a:p>
        </p:txBody>
      </p:sp>
      <p:sp>
        <p:nvSpPr>
          <p:cNvPr id="18467" name="Rectangle 35">
            <a:extLst>
              <a:ext uri="{FF2B5EF4-FFF2-40B4-BE49-F238E27FC236}">
                <a16:creationId xmlns:a16="http://schemas.microsoft.com/office/drawing/2014/main" id="{CF8F9D69-74EB-4DB5-B89C-6A7627FC8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5163" y="2422526"/>
            <a:ext cx="908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rgbClr val="0000FF"/>
              </a:solidFill>
              <a:latin typeface="Symbol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K</a:t>
            </a:r>
            <a:r>
              <a:rPr lang="en-US" baseline="46000" dirty="0">
                <a:solidFill>
                  <a:srgbClr val="0000FF"/>
                </a:solidFill>
                <a:latin typeface="Sylfaen" charset="0"/>
                <a:ea typeface="ＭＳ Ｐゴシック" charset="0"/>
              </a:rPr>
              <a:t>+</a:t>
            </a:r>
            <a:r>
              <a:rPr lang="en-US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K</a:t>
            </a:r>
            <a:r>
              <a:rPr lang="en-US" baseline="46000" dirty="0">
                <a:solidFill>
                  <a:srgbClr val="0000FF"/>
                </a:solidFill>
                <a:latin typeface="Sylfaen" charset="0"/>
                <a:ea typeface="ＭＳ Ｐゴシック" charset="0"/>
              </a:rPr>
              <a:t>-</a:t>
            </a:r>
            <a:r>
              <a:rPr lang="en-US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 </a:t>
            </a:r>
            <a:endParaRPr lang="en-US" baseline="30000" dirty="0">
              <a:solidFill>
                <a:srgbClr val="0000FF"/>
              </a:solidFill>
              <a:latin typeface="Sylfaen" charset="0"/>
              <a:ea typeface="ＭＳ Ｐゴシック" charset="0"/>
            </a:endParaRPr>
          </a:p>
        </p:txBody>
      </p:sp>
      <p:graphicFrame>
        <p:nvGraphicFramePr>
          <p:cNvPr id="78863" name="Object 37"/>
          <p:cNvGraphicFramePr>
            <a:graphicFrameLocks noChangeAspect="1"/>
          </p:cNvGraphicFramePr>
          <p:nvPr/>
        </p:nvGraphicFramePr>
        <p:xfrm>
          <a:off x="3798888" y="5638800"/>
          <a:ext cx="44958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5" imgW="2552700" imgH="431800" progId="Equation.3">
                  <p:embed/>
                </p:oleObj>
              </mc:Choice>
              <mc:Fallback>
                <p:oleObj name="Equation" r:id="rId5" imgW="2552700" imgH="431800" progId="Equation.3">
                  <p:embed/>
                  <p:pic>
                    <p:nvPicPr>
                      <p:cNvPr id="7886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5638800"/>
                        <a:ext cx="4495800" cy="762000"/>
                      </a:xfrm>
                      <a:prstGeom prst="rect">
                        <a:avLst/>
                      </a:prstGeom>
                      <a:solidFill>
                        <a:srgbClr val="B5F165"/>
                      </a:solidFill>
                      <a:ln w="9525">
                        <a:solidFill>
                          <a:srgbClr val="06642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864" name="Date Placeholder 1"/>
          <p:cNvSpPr txBox="1">
            <a:spLocks noChangeArrowheads="1"/>
          </p:cNvSpPr>
          <p:nvPr/>
        </p:nvSpPr>
        <p:spPr bwMode="auto">
          <a:xfrm>
            <a:off x="1981200" y="6356351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B4841C6-CD2B-468D-990E-6DD987E22AC1}" type="datetime1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4/18/2018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083845A8-4056-4B55-9262-6B58B93F0F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DE34AB-F21C-49E7-8E0C-3192A1F37C9F}" type="slidenum">
              <a:rPr lang="ru-RU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C45FDAB2-456F-497D-8DF6-FA8C17011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176" y="-20638"/>
            <a:ext cx="9140825" cy="620713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FFFF66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sz="3200" b="1">
              <a:solidFill>
                <a:srgbClr val="41A3D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8867" name="WordArt 98"/>
          <p:cNvSpPr>
            <a:spLocks noChangeArrowheads="1" noChangeShapeType="1" noTextEdit="1"/>
          </p:cNvSpPr>
          <p:nvPr/>
        </p:nvSpPr>
        <p:spPr bwMode="auto">
          <a:xfrm>
            <a:off x="3581401" y="60325"/>
            <a:ext cx="494982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Coulomb pairs and atoms</a:t>
            </a:r>
          </a:p>
        </p:txBody>
      </p:sp>
      <p:sp>
        <p:nvSpPr>
          <p:cNvPr id="34" name="Rectangle 35">
            <a:extLst>
              <a:ext uri="{FF2B5EF4-FFF2-40B4-BE49-F238E27FC236}">
                <a16:creationId xmlns:a16="http://schemas.microsoft.com/office/drawing/2014/main" id="{9ACDC5B5-D113-4211-85B9-15C714CB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8438" y="2593976"/>
            <a:ext cx="9080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solidFill>
                <a:srgbClr val="0000FF"/>
              </a:solidFill>
              <a:latin typeface="Symbol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solidFill>
                  <a:srgbClr val="0000FF"/>
                </a:solidFill>
                <a:latin typeface="Symbol" charset="0"/>
                <a:ea typeface="ＭＳ Ｐゴシック" charset="0"/>
              </a:rPr>
              <a:t> </a:t>
            </a:r>
            <a:endParaRPr lang="en-US" baseline="30000" dirty="0">
              <a:solidFill>
                <a:srgbClr val="0000FF"/>
              </a:solidFill>
              <a:latin typeface="Sylfae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8217"/>
            <a:ext cx="4093030" cy="555490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029" y="358215"/>
            <a:ext cx="4035300" cy="56158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722" y="358214"/>
            <a:ext cx="4051277" cy="55549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54608" y="597408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56197" y="597408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0%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0149671" y="599328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943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840"/>
            <a:ext cx="3843421" cy="54254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32" y="137160"/>
            <a:ext cx="4134204" cy="5532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21710" y="598278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145485" y="595666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01" y="243840"/>
            <a:ext cx="3942783" cy="542543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852160" y="5991497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82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5" y="129298"/>
            <a:ext cx="4089400" cy="56706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1665" y="156755"/>
            <a:ext cx="3784254" cy="564315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5658" y="606987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083792" y="606987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70%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265" y="129297"/>
            <a:ext cx="4089601" cy="567061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77397" y="606987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9158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40" y="188877"/>
            <a:ext cx="3758501" cy="5550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641" y="188878"/>
            <a:ext cx="4064506" cy="555007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467" y="188878"/>
            <a:ext cx="4124471" cy="5550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98171" y="614825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30%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930537" y="614825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50%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241279" y="6148251"/>
            <a:ext cx="58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198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1017</Words>
  <Application>Microsoft Office PowerPoint</Application>
  <PresentationFormat>Widescreen</PresentationFormat>
  <Paragraphs>535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ＭＳ Ｐゴシック</vt:lpstr>
      <vt:lpstr>Arial</vt:lpstr>
      <vt:lpstr>Calibri</vt:lpstr>
      <vt:lpstr>Calibri Light</vt:lpstr>
      <vt:lpstr>Cambria Math</vt:lpstr>
      <vt:lpstr>Script MT Bold</vt:lpstr>
      <vt:lpstr>Sylfaen</vt:lpstr>
      <vt:lpstr>Symbol</vt:lpstr>
      <vt:lpstr>Times New Roman</vt:lpstr>
      <vt:lpstr>Тема Office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</dc:creator>
  <cp:lastModifiedBy>Leonid Nemenov</cp:lastModifiedBy>
  <cp:revision>21</cp:revision>
  <dcterms:created xsi:type="dcterms:W3CDTF">2018-04-16T07:12:11Z</dcterms:created>
  <dcterms:modified xsi:type="dcterms:W3CDTF">2018-04-18T12:23:59Z</dcterms:modified>
</cp:coreProperties>
</file>