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notesMasterIdLst>
    <p:notesMasterId r:id="rId24"/>
  </p:notesMasterIdLst>
  <p:sldIdLst>
    <p:sldId id="257" r:id="rId5"/>
    <p:sldId id="308" r:id="rId6"/>
    <p:sldId id="324" r:id="rId7"/>
    <p:sldId id="256" r:id="rId8"/>
    <p:sldId id="312" r:id="rId9"/>
    <p:sldId id="316" r:id="rId10"/>
    <p:sldId id="311" r:id="rId11"/>
    <p:sldId id="317" r:id="rId12"/>
    <p:sldId id="258" r:id="rId13"/>
    <p:sldId id="313" r:id="rId14"/>
    <p:sldId id="327" r:id="rId15"/>
    <p:sldId id="325" r:id="rId16"/>
    <p:sldId id="323" r:id="rId17"/>
    <p:sldId id="318" r:id="rId18"/>
    <p:sldId id="319" r:id="rId19"/>
    <p:sldId id="320" r:id="rId20"/>
    <p:sldId id="267" r:id="rId21"/>
    <p:sldId id="268" r:id="rId22"/>
    <p:sldId id="326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0" autoAdjust="0"/>
    <p:restoredTop sz="99881" autoAdjust="0"/>
  </p:normalViewPr>
  <p:slideViewPr>
    <p:cSldViewPr>
      <p:cViewPr>
        <p:scale>
          <a:sx n="51" d="100"/>
          <a:sy n="51" d="100"/>
        </p:scale>
        <p:origin x="-1041" y="-1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319134-FFEA-4046-9CF8-3725AA3A9056}" type="datetimeFigureOut">
              <a:rPr lang="ro-RO" smtClean="0"/>
              <a:t>03.07.2019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9EA304-3D68-4554-8BF7-D04A28687A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696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A304-3D68-4554-8BF7-D04A28687A13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7620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6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9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E0EF5-8ADB-4E56-AABF-379A79B38B2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6880-A66C-444F-BE27-69CAD69866E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7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F847E-561B-4A9E-8493-071D61F1BF9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22C05-650D-4888-A83C-B25C0E8178A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04308-4DF8-4953-8697-D0B038B41D81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798CA-EFC9-42F2-87ED-2CECE7229FF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3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4909-95D8-4125-BFF6-03C15D07B5E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C6E2C-0D38-42C2-B8C7-2C5221D9752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0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DC507-1859-42F5-ABF8-57D31D974CB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0F903-A2F1-4A09-AD40-A5B424E04B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2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41F70-76D1-46FB-8CD2-A66E23FD297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2378-0D63-4881-921F-6A94963CB7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40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F1D56-577F-4867-8525-7EA0F6725D78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0DAB-9A61-4DCE-A989-69A05741FE0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B2A79-0891-40D7-815D-CA536A200323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0F83B-5549-4E5E-BF5D-88F663F7092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D7D9-7499-42FF-A5FA-CBF65A8992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756E7-0693-4C23-8AA7-203E754BC9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47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5A2BD-ACDB-4FA7-B8F0-59FBAA0EF86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45886-0CD0-4C11-AE7E-B912C84B766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8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20E64-6298-47E9-9E01-4F43A915064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66AD-6EE4-4A22-B566-6D98C02D4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3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761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065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94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4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5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33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5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1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20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37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03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3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35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9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2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0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1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3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5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78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15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86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75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10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2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0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3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1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4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 rot="21114418">
            <a:off x="1427213" y="1562419"/>
            <a:ext cx="8382241" cy="399668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DIRAC Report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755576" y="5949280"/>
            <a:ext cx="7704856" cy="41861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L. Nemenov</a:t>
            </a:r>
            <a:r>
              <a:rPr 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 on behalf of the DIRAC Collaboration </a:t>
            </a:r>
          </a:p>
        </p:txBody>
      </p:sp>
      <p:sp>
        <p:nvSpPr>
          <p:cNvPr id="4" name="WordArt 4">
            <a:extLst>
              <a:ext uri="{FF2B5EF4-FFF2-40B4-BE49-F238E27FC236}">
                <a16:creationId xmlns:a16="http://schemas.microsoft.com/office/drawing/2014/main" xmlns="" id="{406425FB-53DA-483B-A2BF-EF71ED7DFC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664" y="5301208"/>
            <a:ext cx="5410200" cy="304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SPSC</a:t>
            </a:r>
            <a:r>
              <a:rPr lang="ro-RO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 –</a:t>
            </a:r>
            <a:r>
              <a:rPr 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 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June</a:t>
            </a: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 </a:t>
            </a:r>
            <a:r>
              <a:rPr lang="ro-RO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201</a:t>
            </a:r>
            <a:r>
              <a:rPr 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9</a:t>
            </a:r>
            <a:endParaRPr lang="ro-RO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7030A0"/>
              </a:solidFill>
              <a:latin typeface="Gungsuh"/>
              <a:ea typeface="Gungsuh"/>
            </a:endParaRPr>
          </a:p>
        </p:txBody>
      </p:sp>
    </p:spTree>
    <p:extLst>
      <p:ext uri="{BB962C8B-B14F-4D97-AF65-F5344CB8AC3E}">
        <p14:creationId xmlns:p14="http://schemas.microsoft.com/office/powerpoint/2010/main" val="2410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A23907A0-9F97-4FCB-9540-CA23242EA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xmlns="" id="{0CE2D19F-5087-4968-802A-5B1DE52AB2A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E820800-DDB8-4E1A-99E6-A625105C3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0963068"/>
                  </p:ext>
                </p:extLst>
              </p:nvPr>
            </p:nvGraphicFramePr>
            <p:xfrm>
              <a:off x="1007603" y="1388046"/>
              <a:ext cx="7128794" cy="39568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475">
                      <a:extLst>
                        <a:ext uri="{9D8B030D-6E8A-4147-A177-3AD203B41FA5}">
                          <a16:colId xmlns:a16="http://schemas.microsoft.com/office/drawing/2014/main" xmlns="" val="3762688079"/>
                        </a:ext>
                      </a:extLst>
                    </a:gridCol>
                    <a:gridCol w="1124998">
                      <a:extLst>
                        <a:ext uri="{9D8B030D-6E8A-4147-A177-3AD203B41FA5}">
                          <a16:colId xmlns:a16="http://schemas.microsoft.com/office/drawing/2014/main" xmlns="" val="1877977124"/>
                        </a:ext>
                      </a:extLst>
                    </a:gridCol>
                    <a:gridCol w="1641883">
                      <a:extLst>
                        <a:ext uri="{9D8B030D-6E8A-4147-A177-3AD203B41FA5}">
                          <a16:colId xmlns:a16="http://schemas.microsoft.com/office/drawing/2014/main" xmlns="" val="3219577819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xmlns="" val="3760162749"/>
                        </a:ext>
                      </a:extLst>
                    </a:gridCol>
                    <a:gridCol w="2236286">
                      <a:extLst>
                        <a:ext uri="{9D8B030D-6E8A-4147-A177-3AD203B41FA5}">
                          <a16:colId xmlns:a16="http://schemas.microsoft.com/office/drawing/2014/main" xmlns="" val="385719437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r>
                            <a:rPr lang="en-US" sz="1600" b="0" u="none" strike="noStrike" baseline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number of</a:t>
                          </a:r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15300 ± 2580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16.6%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19950 ± 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7040 ± 570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26060 ± 2100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9.6%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19270 ± 2470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17.4%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13330 ± 2100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4130 ± 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14220 ± 2260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63780768"/>
                      </a:ext>
                    </a:extLst>
                  </a:tr>
                  <a:tr h="410448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2009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34570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3570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37519167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5640 ± 500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2900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98838719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11170 ± 870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40280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3085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333226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0963068"/>
                  </p:ext>
                </p:extLst>
              </p:nvPr>
            </p:nvGraphicFramePr>
            <p:xfrm>
              <a:off x="1007603" y="1388046"/>
              <a:ext cx="7128794" cy="39568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475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1124998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641883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2236286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5242" t="-1408" r="-220818" b="-8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074" t="-1408" r="-545" b="-825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15300 ± 2580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16.6%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19950 ± 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7040 ± 570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26060 ± 2100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9.6%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19270 ± 2470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17.4%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13330 ± 2100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4130 ± 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14220 ± 2260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80768"/>
                      </a:ext>
                    </a:extLst>
                  </a:tr>
                  <a:tr h="410448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2009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34570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3570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519167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5640 ± 500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2900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8838719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11170 ± 870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40280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3085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33226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509892A5-0353-4018-B08E-BDF8949E1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2" name="WordArt 98">
            <a:extLst>
              <a:ext uri="{FF2B5EF4-FFF2-40B4-BE49-F238E27FC236}">
                <a16:creationId xmlns:a16="http://schemas.microsoft.com/office/drawing/2014/main" xmlns="" id="{2B426B2E-FE12-46D8-9B29-B9BC46F798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61118"/>
            <a:ext cx="835292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pairs with Q</a:t>
            </a:r>
            <a:r>
              <a:rPr lang="en-US" sz="36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6 MeV/c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07A0C9-9AD9-4C70-81E0-99FA58029230}"/>
              </a:ext>
            </a:extLst>
          </p:cNvPr>
          <p:cNvSpPr txBox="1"/>
          <p:nvPr/>
        </p:nvSpPr>
        <p:spPr>
          <a:xfrm>
            <a:off x="323528" y="837045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𝐾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𝐾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evaluated in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coefficients from table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xmlns="" id="{0CE2D19F-5087-4968-802A-5B1DE52AB2A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E820800-DDB8-4E1A-99E6-A625105C3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3851951"/>
                  </p:ext>
                </p:extLst>
              </p:nvPr>
            </p:nvGraphicFramePr>
            <p:xfrm>
              <a:off x="1009621" y="1384360"/>
              <a:ext cx="7124757" cy="39568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046">
                      <a:extLst>
                        <a:ext uri="{9D8B030D-6E8A-4147-A177-3AD203B41FA5}">
                          <a16:colId xmlns:a16="http://schemas.microsoft.com/office/drawing/2014/main" xmlns="" val="3762688079"/>
                        </a:ext>
                      </a:extLst>
                    </a:gridCol>
                    <a:gridCol w="1124361">
                      <a:extLst>
                        <a:ext uri="{9D8B030D-6E8A-4147-A177-3AD203B41FA5}">
                          <a16:colId xmlns:a16="http://schemas.microsoft.com/office/drawing/2014/main" xmlns="" val="1877977124"/>
                        </a:ext>
                      </a:extLst>
                    </a:gridCol>
                    <a:gridCol w="1640953">
                      <a:extLst>
                        <a:ext uri="{9D8B030D-6E8A-4147-A177-3AD203B41FA5}">
                          <a16:colId xmlns:a16="http://schemas.microsoft.com/office/drawing/2014/main" xmlns="" val="3219577819"/>
                        </a:ext>
                      </a:extLst>
                    </a:gridCol>
                    <a:gridCol w="1367377">
                      <a:extLst>
                        <a:ext uri="{9D8B030D-6E8A-4147-A177-3AD203B41FA5}">
                          <a16:colId xmlns:a16="http://schemas.microsoft.com/office/drawing/2014/main" xmlns="" val="3760162749"/>
                        </a:ext>
                      </a:extLst>
                    </a:gridCol>
                    <a:gridCol w="2235020">
                      <a:extLst>
                        <a:ext uri="{9D8B030D-6E8A-4147-A177-3AD203B41FA5}">
                          <a16:colId xmlns:a16="http://schemas.microsoft.com/office/drawing/2014/main" xmlns="" val="385719437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r>
                            <a:rPr lang="en-US" sz="1600" b="0" u="none" strike="noStrike" baseline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number of</a:t>
                          </a:r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14290 ± 2420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17.5%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18970 ± 1940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7040 ± 570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28.8%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24440 ± 1180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22680 ± 2930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16.1%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14410 ± 2300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4130 ± 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14240 ± 2280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63780768"/>
                      </a:ext>
                    </a:extLst>
                  </a:tr>
                  <a:tr h="410448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2009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36970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3800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36178715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5640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33380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3505677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11170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870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38680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2570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46302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3851951"/>
                  </p:ext>
                </p:extLst>
              </p:nvPr>
            </p:nvGraphicFramePr>
            <p:xfrm>
              <a:off x="1009621" y="1384360"/>
              <a:ext cx="7124757" cy="39568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046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1124361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640953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367377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2235020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5242" t="-1408" r="-220818" b="-8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074" t="-1408" r="-545" b="-825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14290 ± 2420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17.5%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18970 ± 1940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7040 ± 570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28.8%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24440 ± 1180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22680 ± 2930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16.1%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14410 ± 2300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4130 ± 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14240 ± 2280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80768"/>
                      </a:ext>
                    </a:extLst>
                  </a:tr>
                  <a:tr h="410448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2009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36970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3800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6178715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5640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33380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505677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11170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870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38680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2570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63020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3E32309A-734E-49FF-B8B1-7BD1D64B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E2716ABF-A726-4287-AEC0-97D9118E3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8" name="WordArt 98">
            <a:extLst>
              <a:ext uri="{FF2B5EF4-FFF2-40B4-BE49-F238E27FC236}">
                <a16:creationId xmlns:a16="http://schemas.microsoft.com/office/drawing/2014/main" xmlns="" id="{01FFC1E0-461E-4E1F-AF29-59D337BFB5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61118"/>
            <a:ext cx="835292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pairs with Q</a:t>
            </a:r>
            <a:r>
              <a:rPr lang="en-US" sz="36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MeV/c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5BE618F-013D-4D33-9724-E9A9D52F35E9}"/>
              </a:ext>
            </a:extLst>
          </p:cNvPr>
          <p:cNvSpPr txBox="1"/>
          <p:nvPr/>
        </p:nvSpPr>
        <p:spPr>
          <a:xfrm>
            <a:off x="323528" y="837045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𝐾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𝐾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evaluated in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using the coefficients from table 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xmlns="" id="{0CE2D19F-5087-4968-802A-5B1DE52AB2A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E820800-DDB8-4E1A-99E6-A625105C3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5087872"/>
                  </p:ext>
                </p:extLst>
              </p:nvPr>
            </p:nvGraphicFramePr>
            <p:xfrm>
              <a:off x="1047644" y="1795712"/>
              <a:ext cx="7128794" cy="27255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475">
                      <a:extLst>
                        <a:ext uri="{9D8B030D-6E8A-4147-A177-3AD203B41FA5}">
                          <a16:colId xmlns:a16="http://schemas.microsoft.com/office/drawing/2014/main" xmlns="" val="3762688079"/>
                        </a:ext>
                      </a:extLst>
                    </a:gridCol>
                    <a:gridCol w="1124998">
                      <a:extLst>
                        <a:ext uri="{9D8B030D-6E8A-4147-A177-3AD203B41FA5}">
                          <a16:colId xmlns:a16="http://schemas.microsoft.com/office/drawing/2014/main" xmlns="" val="1877977124"/>
                        </a:ext>
                      </a:extLst>
                    </a:gridCol>
                    <a:gridCol w="1641883">
                      <a:extLst>
                        <a:ext uri="{9D8B030D-6E8A-4147-A177-3AD203B41FA5}">
                          <a16:colId xmlns:a16="http://schemas.microsoft.com/office/drawing/2014/main" xmlns="" val="3219577819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xmlns="" val="3760162749"/>
                        </a:ext>
                      </a:extLst>
                    </a:gridCol>
                    <a:gridCol w="2236286">
                      <a:extLst>
                        <a:ext uri="{9D8B030D-6E8A-4147-A177-3AD203B41FA5}">
                          <a16:colId xmlns:a16="http://schemas.microsoft.com/office/drawing/2014/main" xmlns="" val="385719437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corrected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± </a:t>
                          </a:r>
                          <a:r>
                            <a:rPr lang="el-GR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13.8%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15300 ± 2580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24.9%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19950 ± 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7040 ± 570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40.4%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26060 ± 2100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19270 ± 2470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23.6%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13330 ± 2100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4130 ± 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14220 ± 2260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63780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5087872"/>
                  </p:ext>
                </p:extLst>
              </p:nvPr>
            </p:nvGraphicFramePr>
            <p:xfrm>
              <a:off x="1047644" y="1795712"/>
              <a:ext cx="7128794" cy="27255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475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1124998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641883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2236286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4815" t="-1408" r="-220000" b="-5408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346" t="-1408" r="-545" b="-5408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13.8%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15300 ± 2580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24.9%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19950 ± 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7040 ± 570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40.4%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26060 ± 2100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19270 ± 2470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23.6%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13330 ± 2100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4130 ± 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14220 ± 2260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807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58471671-9554-43CF-84F3-EF22E9A3C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C21D474B-0DD7-4E52-9388-2D78FA243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WordArt 98">
                <a:extLst>
                  <a:ext uri="{FF2B5EF4-FFF2-40B4-BE49-F238E27FC236}">
                    <a16:creationId xmlns:a16="http://schemas.microsoft.com/office/drawing/2014/main" xmlns="" id="{1B3620BA-1ADE-4DF3-86ED-FCCD22892C0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95536" y="61118"/>
                <a:ext cx="8352928" cy="4572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b="1" i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numbers </a:t>
                </a:r>
                <a:r>
                  <a:rPr lang="en-US" sz="36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sz="36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36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</a:t>
                </a:r>
                <a:r>
                  <a:rPr lang="en-US" sz="36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Q</a:t>
                </a:r>
                <a:r>
                  <a:rPr lang="en-US" sz="3600" b="1" i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36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</a:t>
                </a:r>
                <a:r>
                  <a:rPr lang="en-US" sz="36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:r>
                  <a:rPr lang="en-US" sz="36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MeV/c</a:t>
                </a:r>
              </a:p>
            </p:txBody>
          </p:sp>
        </mc:Choice>
        <mc:Fallback>
          <p:sp>
            <p:nvSpPr>
              <p:cNvPr id="14" name="WordArt 98">
                <a:extLst>
                  <a:ext uri="{FF2B5EF4-FFF2-40B4-BE49-F238E27FC236}">
                    <a16:creationId xmlns:a16="http://schemas.microsoft.com/office/drawing/2014/main" xmlns="" id="{1B3620BA-1ADE-4DF3-86ED-FCCD22892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61118"/>
                <a:ext cx="8352928" cy="457200"/>
              </a:xfrm>
              <a:prstGeom prst="rect">
                <a:avLst/>
              </a:prstGeom>
              <a:blipFill rotWithShape="1">
                <a:blip r:embed="rId3"/>
                <a:stretch>
                  <a:fillRect l="-73" r="-73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79512" y="980728"/>
                <a:ext cx="8784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numbers of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800" dirty="0" smtClean="0"/>
                  <a:t> </a:t>
                </a:r>
                <a:r>
                  <a:rPr lang="en-US" dirty="0" smtClean="0"/>
                  <a:t>pairs were evaluated 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/>
                  <a:t>analysis</a:t>
                </a:r>
                <a:r>
                  <a:rPr lang="en-US" dirty="0"/>
                  <a:t> </a:t>
                </a:r>
                <a:r>
                  <a:rPr lang="en-US" dirty="0" smtClean="0"/>
                  <a:t>using coefficients from the table 2.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0728"/>
                <a:ext cx="878497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555" r="-485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5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7/3/2019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13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5622059"/>
            <a:ext cx="3570917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time-of-flight distribution for the low momentum interval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6" t="2409" r="1206" b="3448"/>
          <a:stretch>
            <a:fillRect/>
          </a:stretch>
        </p:blipFill>
        <p:spPr>
          <a:xfrm>
            <a:off x="-16669" y="514835"/>
            <a:ext cx="4411379" cy="5091278"/>
          </a:xfrm>
          <a:prstGeom prst="rect">
            <a:avLst/>
          </a:prstGeom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6" y="-27761"/>
            <a:ext cx="9140824" cy="54259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2741" b="2924"/>
          <a:stretch>
            <a:fillRect/>
          </a:stretch>
        </p:blipFill>
        <p:spPr>
          <a:xfrm>
            <a:off x="4427984" y="592266"/>
            <a:ext cx="4608512" cy="501384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46659" y="5589239"/>
            <a:ext cx="356057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time-of-flight distribution for the high momentum interval </a:t>
            </a:r>
          </a:p>
        </p:txBody>
      </p:sp>
    </p:spTree>
    <p:extLst>
      <p:ext uri="{BB962C8B-B14F-4D97-AF65-F5344CB8AC3E}">
        <p14:creationId xmlns:p14="http://schemas.microsoft.com/office/powerpoint/2010/main" val="203699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1644" y="2828682"/>
            <a:ext cx="2850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 in the RUN 2009 + 2010 over the full pair momentum in laboratory system. </a:t>
            </a:r>
            <a:endParaRPr lang="en-US" dirty="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2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1960" y="618490"/>
            <a:ext cx="5408930" cy="6024880"/>
            <a:chOff x="696" y="974"/>
            <a:chExt cx="8518" cy="9488"/>
          </a:xfrm>
        </p:grpSpPr>
        <p:grpSp>
          <p:nvGrpSpPr>
            <p:cNvPr id="14" name="Group 13"/>
            <p:cNvGrpSpPr/>
            <p:nvPr/>
          </p:nvGrpSpPr>
          <p:grpSpPr>
            <a:xfrm>
              <a:off x="696" y="1452"/>
              <a:ext cx="8518" cy="9011"/>
              <a:chOff x="791" y="1504"/>
              <a:chExt cx="8518" cy="9011"/>
            </a:xfrm>
          </p:grpSpPr>
          <p:graphicFrame>
            <p:nvGraphicFramePr>
              <p:cNvPr id="4" name="Object 3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115" y="1504"/>
              <a:ext cx="8194" cy="8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3" r:id="rId3" imgW="4520565" imgH="6305550" progId="AcroExch.Document.DC">
                      <p:embed/>
                    </p:oleObj>
                  </mc:Choice>
                  <mc:Fallback>
                    <p:oleObj r:id="rId3" imgW="4520565" imgH="6305550" progId="AcroExch.Document.DC">
                      <p:embed/>
                      <p:pic>
                        <p:nvPicPr>
                          <p:cNvPr id="4" name="Object 3">
                            <a:hlinkClick r:id="" action="ppaction://ole?verb=0"/>
                          </p:cNvPr>
                          <p:cNvPicPr/>
                          <p:nvPr/>
                        </p:nvPicPr>
                        <p:blipFill>
                          <a:blip r:embed="rId4"/>
                          <a:srcRect l="2707" t="33605" r="13892" b="4874"/>
                          <a:stretch>
                            <a:fillRect/>
                          </a:stretch>
                        </p:blipFill>
                        <p:spPr>
                          <a:xfrm>
                            <a:off x="1115" y="1504"/>
                            <a:ext cx="8194" cy="84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27"/>
              <p:cNvSpPr txBox="1"/>
              <p:nvPr/>
            </p:nvSpPr>
            <p:spPr>
              <a:xfrm>
                <a:off x="2322" y="2308"/>
                <a:ext cx="2268" cy="58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 + 2010</a:t>
                </a:r>
              </a:p>
            </p:txBody>
          </p:sp>
          <p:sp>
            <p:nvSpPr>
              <p:cNvPr id="7" name="Text Box 6"/>
              <p:cNvSpPr txBox="1"/>
              <p:nvPr/>
            </p:nvSpPr>
            <p:spPr>
              <a:xfrm>
                <a:off x="7142" y="9935"/>
                <a:ext cx="1832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sym typeface="+mn-ea"/>
                  </a:rPr>
                  <a:t>P[MeV/c]</a:t>
                </a:r>
                <a:endParaRPr lang="en-US"/>
              </a:p>
            </p:txBody>
          </p:sp>
          <p:sp>
            <p:nvSpPr>
              <p:cNvPr id="8" name="Text Box 7"/>
              <p:cNvSpPr txBox="1"/>
              <p:nvPr/>
            </p:nvSpPr>
            <p:spPr>
              <a:xfrm>
                <a:off x="791" y="1537"/>
                <a:ext cx="581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sym typeface="+mn-ea"/>
                  </a:rPr>
                  <a:t>N</a:t>
                </a:r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025" y="974"/>
              <a:ext cx="4763" cy="630"/>
            </a:xfrm>
            <a:prstGeom prst="rect">
              <a:avLst/>
            </a:prstGeom>
            <a:solidFill>
              <a:srgbClr val="FFFF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Coulomb pairs signal</a:t>
              </a:r>
            </a:p>
          </p:txBody>
        </p:sp>
      </p:grpSp>
      <p:sp>
        <p:nvSpPr>
          <p:cNvPr id="1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7/3/2019</a:t>
            </a:fld>
            <a:endParaRPr lang="en-US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84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7A53657B-4FDB-47FD-882F-A25C1CB77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xmlns="" id="{03CD301B-9D2C-4293-A4B8-D86455179FD9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86186D1-C3F8-4620-A8EF-B958DEB34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WordArt 98">
            <a:extLst>
              <a:ext uri="{FF2B5EF4-FFF2-40B4-BE49-F238E27FC236}">
                <a16:creationId xmlns:a16="http://schemas.microsoft.com/office/drawing/2014/main" xmlns="" id="{F668A24C-C08F-4FD0-B0D1-8A1FE9726C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3728" y="76200"/>
            <a:ext cx="48965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Number of atomic pairs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EA5D287-3F8E-4CCB-9351-B8EDE615C1DC}"/>
              </a:ext>
            </a:extLst>
          </p:cNvPr>
          <p:cNvGrpSpPr/>
          <p:nvPr/>
        </p:nvGrpSpPr>
        <p:grpSpPr>
          <a:xfrm>
            <a:off x="26346" y="632940"/>
            <a:ext cx="8900472" cy="6088535"/>
            <a:chOff x="26346" y="632940"/>
            <a:chExt cx="8900472" cy="60885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453087C-B39F-4405-8C55-974B99446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8" r="2000" b="-1449"/>
            <a:stretch/>
          </p:blipFill>
          <p:spPr>
            <a:xfrm>
              <a:off x="26346" y="632940"/>
              <a:ext cx="4347646" cy="29988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DFB3ADB-2ADD-4209-A80F-9595BE01E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8" r="2000" b="-1449"/>
            <a:stretch/>
          </p:blipFill>
          <p:spPr>
            <a:xfrm>
              <a:off x="4596385" y="653492"/>
              <a:ext cx="4330433" cy="29666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3BBA933-D9E2-43F8-93FA-71CA8DC65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" t="8673" r="4640" b="-1449"/>
            <a:stretch/>
          </p:blipFill>
          <p:spPr>
            <a:xfrm>
              <a:off x="2293020" y="3722632"/>
              <a:ext cx="4161943" cy="2998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708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4120" y="667385"/>
            <a:ext cx="6564630" cy="6087110"/>
            <a:chOff x="1221" y="1003"/>
            <a:chExt cx="10338" cy="9586"/>
          </a:xfrm>
        </p:grpSpPr>
        <p:grpSp>
          <p:nvGrpSpPr>
            <p:cNvPr id="7" name="Group 6"/>
            <p:cNvGrpSpPr/>
            <p:nvPr/>
          </p:nvGrpSpPr>
          <p:grpSpPr>
            <a:xfrm>
              <a:off x="1221" y="1511"/>
              <a:ext cx="10338" cy="9079"/>
              <a:chOff x="1121" y="1678"/>
              <a:chExt cx="10338" cy="9367"/>
            </a:xfrm>
          </p:grpSpPr>
          <p:graphicFrame>
            <p:nvGraphicFramePr>
              <p:cNvPr id="2" name="Object 1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365" y="1678"/>
              <a:ext cx="10094" cy="87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5" r:id="rId3" imgW="4520565" imgH="6305550" progId="AcroExch.Document.DC">
                      <p:embed/>
                    </p:oleObj>
                  </mc:Choice>
                  <mc:Fallback>
                    <p:oleObj r:id="rId3" imgW="4520565" imgH="6305550" progId="AcroExch.Document.DC">
                      <p:embed/>
                      <p:pic>
                        <p:nvPicPr>
                          <p:cNvPr id="2" name="Object 1">
                            <a:hlinkClick r:id="" action="ppaction://ole?verb=0"/>
                          </p:cNvPr>
                          <p:cNvPicPr/>
                          <p:nvPr/>
                        </p:nvPicPr>
                        <p:blipFill>
                          <a:blip r:embed="rId4"/>
                          <a:srcRect l="3361" t="37562" r="22245" b="2792"/>
                          <a:stretch>
                            <a:fillRect/>
                          </a:stretch>
                        </p:blipFill>
                        <p:spPr>
                          <a:xfrm>
                            <a:off x="1365" y="1678"/>
                            <a:ext cx="10094" cy="87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" name="Text Box 2"/>
              <p:cNvSpPr txBox="1"/>
              <p:nvPr/>
            </p:nvSpPr>
            <p:spPr>
              <a:xfrm>
                <a:off x="9219" y="10397"/>
                <a:ext cx="2026" cy="64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Q[MeV/c]</a:t>
                </a:r>
              </a:p>
            </p:txBody>
          </p:sp>
          <p:sp>
            <p:nvSpPr>
              <p:cNvPr id="4" name="Text Box 3"/>
              <p:cNvSpPr txBox="1"/>
              <p:nvPr/>
            </p:nvSpPr>
            <p:spPr>
              <a:xfrm>
                <a:off x="1121" y="1821"/>
                <a:ext cx="555" cy="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5" name="Text Box 4"/>
              <p:cNvSpPr txBox="1"/>
              <p:nvPr/>
            </p:nvSpPr>
            <p:spPr>
              <a:xfrm>
                <a:off x="1121" y="4610"/>
                <a:ext cx="555" cy="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6" name="Text Box 5"/>
              <p:cNvSpPr txBox="1"/>
              <p:nvPr/>
            </p:nvSpPr>
            <p:spPr>
              <a:xfrm>
                <a:off x="1121" y="7398"/>
                <a:ext cx="555" cy="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R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249" y="1003"/>
              <a:ext cx="4526" cy="628"/>
            </a:xfrm>
            <a:prstGeom prst="rect">
              <a:avLst/>
            </a:prstGeom>
            <a:solidFill>
              <a:srgbClr val="FFFF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Coulomb pairs ratio</a:t>
              </a:r>
            </a:p>
          </p:txBody>
        </p:sp>
      </p:grpSp>
      <p:sp>
        <p:nvSpPr>
          <p:cNvPr id="15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7/3/2019</a:t>
            </a:fld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8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295" y="4509120"/>
            <a:ext cx="4467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alt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ea typeface="Gungsuh"/>
                <a:cs typeface="Times New Roman" pitchFamily="18" charset="0"/>
                <a:sym typeface="Symbol" pitchFamily="18" charset="2"/>
              </a:rPr>
              <a:t>Thank you</a:t>
            </a:r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987" name="Group 2"/>
          <p:cNvGrpSpPr>
            <a:grpSpLocks/>
          </p:cNvGrpSpPr>
          <p:nvPr/>
        </p:nvGrpSpPr>
        <p:grpSpPr bwMode="auto">
          <a:xfrm>
            <a:off x="-228600" y="276225"/>
            <a:ext cx="8915400" cy="3803650"/>
            <a:chOff x="-76199" y="1523999"/>
            <a:chExt cx="9768443" cy="4038602"/>
          </a:xfrm>
        </p:grpSpPr>
        <p:graphicFrame>
          <p:nvGraphicFramePr>
            <p:cNvPr id="41999" name="Object 2"/>
            <p:cNvGraphicFramePr>
              <a:graphicFrameLocks noChangeAspect="1"/>
            </p:cNvGraphicFramePr>
            <p:nvPr/>
          </p:nvGraphicFramePr>
          <p:xfrm>
            <a:off x="-76199" y="1524001"/>
            <a:ext cx="5273198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" name="Graph" r:id="rId3" imgW="3901440" imgH="2987040" progId="">
                    <p:embed/>
                  </p:oleObj>
                </mc:Choice>
                <mc:Fallback>
                  <p:oleObj name="Graph" r:id="rId3" imgW="3901440" imgH="2987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6199" y="1524001"/>
                          <a:ext cx="5273198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0" name="Object 1"/>
            <p:cNvGraphicFramePr>
              <a:graphicFrameLocks noChangeAspect="1"/>
            </p:cNvGraphicFramePr>
            <p:nvPr/>
          </p:nvGraphicFramePr>
          <p:xfrm>
            <a:off x="4419600" y="1523999"/>
            <a:ext cx="5272644" cy="4038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" name="Graph" r:id="rId5" imgW="3901440" imgH="2987040" progId="">
                    <p:embed/>
                  </p:oleObj>
                </mc:Choice>
                <mc:Fallback>
                  <p:oleObj name="Graph" r:id="rId5" imgW="3901440" imgH="29870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523999"/>
                          <a:ext cx="5272644" cy="4038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" name="WordArt 98"/>
          <p:cNvSpPr>
            <a:spLocks noChangeArrowheads="1" noChangeShapeType="1" noTextEdit="1"/>
          </p:cNvSpPr>
          <p:nvPr/>
        </p:nvSpPr>
        <p:spPr bwMode="auto">
          <a:xfrm>
            <a:off x="838200" y="53069"/>
            <a:ext cx="7620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Simulation of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+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and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–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 production cross section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1633538" y="6207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797B7E"/>
                </a:solidFill>
                <a:cs typeface="Arial" charset="0"/>
              </a:rPr>
              <a:t>M. Gugiu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2E3B8-664C-4548-B97A-2A9B35527DFC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18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1996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6213" eaLnBrk="0" hangingPunct="0">
              <a:spcBef>
                <a:spcPct val="20000"/>
              </a:spcBef>
              <a:buFont typeface="Arial" charset="0"/>
              <a:buChar char="•"/>
              <a:tabLst>
                <a:tab pos="6334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6334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6334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6334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Additional slides </a:t>
            </a:r>
          </a:p>
        </p:txBody>
      </p:sp>
    </p:spTree>
    <p:extLst>
      <p:ext uri="{BB962C8B-B14F-4D97-AF65-F5344CB8AC3E}">
        <p14:creationId xmlns:p14="http://schemas.microsoft.com/office/powerpoint/2010/main" val="3526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xmlns="" id="{0CE2D19F-5087-4968-802A-5B1DE52AB2A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E820800-DDB8-4E1A-99E6-A625105C3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688648"/>
                  </p:ext>
                </p:extLst>
              </p:nvPr>
            </p:nvGraphicFramePr>
            <p:xfrm>
              <a:off x="1047644" y="1795712"/>
              <a:ext cx="7128794" cy="27255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475">
                      <a:extLst>
                        <a:ext uri="{9D8B030D-6E8A-4147-A177-3AD203B41FA5}">
                          <a16:colId xmlns:a16="http://schemas.microsoft.com/office/drawing/2014/main" xmlns="" val="3762688079"/>
                        </a:ext>
                      </a:extLst>
                    </a:gridCol>
                    <a:gridCol w="1124998">
                      <a:extLst>
                        <a:ext uri="{9D8B030D-6E8A-4147-A177-3AD203B41FA5}">
                          <a16:colId xmlns:a16="http://schemas.microsoft.com/office/drawing/2014/main" xmlns="" val="1877977124"/>
                        </a:ext>
                      </a:extLst>
                    </a:gridCol>
                    <a:gridCol w="1641883">
                      <a:extLst>
                        <a:ext uri="{9D8B030D-6E8A-4147-A177-3AD203B41FA5}">
                          <a16:colId xmlns:a16="http://schemas.microsoft.com/office/drawing/2014/main" xmlns="" val="3219577819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xmlns="" val="3760162749"/>
                        </a:ext>
                      </a:extLst>
                    </a:gridCol>
                    <a:gridCol w="2236286">
                      <a:extLst>
                        <a:ext uri="{9D8B030D-6E8A-4147-A177-3AD203B41FA5}">
                          <a16:colId xmlns:a16="http://schemas.microsoft.com/office/drawing/2014/main" xmlns="" val="385719437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corrected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15300 ± 2580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0.035%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19950 ± 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7040 ± 570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0.183%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26060 ± 2100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0.008%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19270 ± 2470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0.044%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13330 ± 2100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4130 ± 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0.216%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14220 ± 2260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63780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688648"/>
                  </p:ext>
                </p:extLst>
              </p:nvPr>
            </p:nvGraphicFramePr>
            <p:xfrm>
              <a:off x="1047644" y="1795712"/>
              <a:ext cx="7128794" cy="27255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475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1124998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641883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2236286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4815" t="-1408" r="-220000" b="-5408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9346" t="-1408" r="-545" b="-5408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15300 ± 2580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0.035%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19950 ± 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7040 ± 570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0.183%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26060 ± 2100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0.008%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19270 ± 2470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0.044%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13330 ± 2100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4130 ± 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0.216%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14220 ± 2260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807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B87B4483-BB4F-4B52-8334-6F768D3BD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845D3A89-457C-4D01-B131-968BD6E87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8" name="WordArt 98">
            <a:extLst>
              <a:ext uri="{FF2B5EF4-FFF2-40B4-BE49-F238E27FC236}">
                <a16:creationId xmlns:a16="http://schemas.microsoft.com/office/drawing/2014/main" xmlns="" id="{12DCBE0C-4618-473E-AD07-A6BF254E75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61118"/>
            <a:ext cx="835292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corrected experimental data with Q</a:t>
            </a:r>
            <a:r>
              <a:rPr lang="en-US" sz="36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8 MeV/c</a:t>
            </a:r>
          </a:p>
        </p:txBody>
      </p:sp>
    </p:spTree>
    <p:extLst>
      <p:ext uri="{BB962C8B-B14F-4D97-AF65-F5344CB8AC3E}">
        <p14:creationId xmlns:p14="http://schemas.microsoft.com/office/powerpoint/2010/main" val="41591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id="{A6B17AA2-7DA3-4D49-8A30-0B9A8DB89D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471282"/>
                  </p:ext>
                </p:extLst>
              </p:nvPr>
            </p:nvGraphicFramePr>
            <p:xfrm>
              <a:off x="503547" y="1726819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xmlns="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xmlns="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7.90E+06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22120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5320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1150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0.280%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0.067%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0.015%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90200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26190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15680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8680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29.0%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17.4%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9.6%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60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b="0" i="0" u="none" strike="noStrike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7750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37.6%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24.7%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70434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6B17AA2-7DA3-4D49-8A30-0B9A8DB89D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471282"/>
                  </p:ext>
                </p:extLst>
              </p:nvPr>
            </p:nvGraphicFramePr>
            <p:xfrm>
              <a:off x="503547" y="1726819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9" t="-201639" r="-701198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7.90E+06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22120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5320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1150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0.280%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0.067%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0.015%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9" t="-301639" r="-701198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90200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26190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15680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8680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29.0%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17.4%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9.6%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9" t="-401639" r="-701198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7750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37.6%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24.7%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04349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xmlns="" id="{6B844D37-9110-439A-A32F-DD000818D0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3837396"/>
                  </p:ext>
                </p:extLst>
              </p:nvPr>
            </p:nvGraphicFramePr>
            <p:xfrm>
              <a:off x="503547" y="4046851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xmlns="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xmlns="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2010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7.96E+06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20480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5030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0.063%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0.009%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93240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25200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15510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7940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27.0%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16.6%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60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b="0" i="0" u="none" strike="noStrike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7230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3280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2040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45.4%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28.2%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12.8%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70434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B844D37-9110-439A-A32F-DD000818D0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3837396"/>
                  </p:ext>
                </p:extLst>
              </p:nvPr>
            </p:nvGraphicFramePr>
            <p:xfrm>
              <a:off x="503547" y="4046851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2010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" t="-198387" r="-701198" b="-2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7.96E+06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20480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5030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0.063%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0.009%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" t="-303279" r="-701198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93240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25200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15510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7940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27.0%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16.6%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8.5%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9" t="-403279" r="-701198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7230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3280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2040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45.4%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28.2%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12.8%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04349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FF59C588-B0D6-40A0-8D2D-11E66EDBE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WordArt 98">
            <a:extLst>
              <a:ext uri="{FF2B5EF4-FFF2-40B4-BE49-F238E27FC236}">
                <a16:creationId xmlns:a16="http://schemas.microsoft.com/office/drawing/2014/main" xmlns="" id="{E3860812-043C-4A00-8837-9691A7E05B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3728" y="61118"/>
            <a:ext cx="48965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EC05FCA-C350-4D24-90C9-3FFABD901CAF}"/>
                  </a:ext>
                </a:extLst>
              </p:cNvPr>
              <p:cNvSpPr/>
              <p:nvPr/>
            </p:nvSpPr>
            <p:spPr>
              <a:xfrm>
                <a:off x="899592" y="803489"/>
                <a:ext cx="748883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distributions 2009, 2010 years evaluated with different (30%, 50%, 70%) cuts on the Time of Flight spectra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separation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background 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suppression (with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cuts on the trigger only)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C05FCA-C350-4D24-90C9-3FFABD90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03489"/>
                <a:ext cx="7488833" cy="923330"/>
              </a:xfrm>
              <a:prstGeom prst="rect">
                <a:avLst/>
              </a:prstGeom>
              <a:blipFill>
                <a:blip r:embed="rId4"/>
                <a:stretch>
                  <a:fillRect t="-3974" b="-9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1">
            <a:extLst>
              <a:ext uri="{FF2B5EF4-FFF2-40B4-BE49-F238E27FC236}">
                <a16:creationId xmlns:a16="http://schemas.microsoft.com/office/drawing/2014/main" xmlns="" id="{BD243997-1CCD-46A2-A966-DFCF0BB9DE7D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31CEA840-55B9-42DB-9F97-E7875D5AE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id="{A6B17AA2-7DA3-4D49-8A30-0B9A8DB89D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522989"/>
                  </p:ext>
                </p:extLst>
              </p:nvPr>
            </p:nvGraphicFramePr>
            <p:xfrm>
              <a:off x="503547" y="1726819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xmlns="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xmlns="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4.59E+06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0.216%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0.044%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0.008%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49920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14470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8030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4080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16.1%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60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b="0" i="0" u="none" strike="noStrike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3540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1310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830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23.6%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70434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6B17AA2-7DA3-4D49-8A30-0B9A8DB89D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522989"/>
                  </p:ext>
                </p:extLst>
              </p:nvPr>
            </p:nvGraphicFramePr>
            <p:xfrm>
              <a:off x="503547" y="1726819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9" t="-201639" r="-701198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4.59E+06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0.216%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0.044%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0.008%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9" t="-301639" r="-701198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49920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14470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8030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4080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16.1%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9" t="-401639" r="-701198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3540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1310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830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23.6%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04349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xmlns="" id="{6B844D37-9110-439A-A32F-DD000818D0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558470"/>
                  </p:ext>
                </p:extLst>
              </p:nvPr>
            </p:nvGraphicFramePr>
            <p:xfrm>
              <a:off x="503547" y="4046851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xmlns="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xmlns="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xmlns="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2010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4.69E+06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8590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  ???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0.183%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0.035%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0.00% ???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50200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4570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28.8%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17.5%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600" i="1" u="none" strike="noStrike" smtClean="0"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b="0" i="0" u="none" strike="noStrike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3140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1270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40.4%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24.9%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13.8%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70434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B844D37-9110-439A-A32F-DD000818D0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558470"/>
                  </p:ext>
                </p:extLst>
              </p:nvPr>
            </p:nvGraphicFramePr>
            <p:xfrm>
              <a:off x="503547" y="4046851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2010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" t="-198387" r="-701198" b="-2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4.69E+06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8590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  ???</a:t>
                          </a:r>
                          <a:endParaRPr lang="en-US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0.183%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0.035%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0.00% ???</a:t>
                          </a:r>
                          <a:endParaRPr lang="en-US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" t="-303279" r="-701198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50200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4570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28.8%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17.5%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9" t="-403279" r="-701198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3140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1270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40.4%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24.9%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13.8%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04349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FF59C588-B0D6-40A0-8D2D-11E66EDBE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WordArt 98">
            <a:extLst>
              <a:ext uri="{FF2B5EF4-FFF2-40B4-BE49-F238E27FC236}">
                <a16:creationId xmlns:a16="http://schemas.microsoft.com/office/drawing/2014/main" xmlns="" id="{E3860812-043C-4A00-8837-9691A7E05B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3728" y="61118"/>
            <a:ext cx="48965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EC05FCA-C350-4D24-90C9-3FFABD901CAF}"/>
                  </a:ext>
                </a:extLst>
              </p:cNvPr>
              <p:cNvSpPr/>
              <p:nvPr/>
            </p:nvSpPr>
            <p:spPr>
              <a:xfrm>
                <a:off x="899592" y="803489"/>
                <a:ext cx="748883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distributions 2009, 2010 years evaluated with different (30%, 50%, 70%) cuts on the Time of Flight spectra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separation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background 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suppression (with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8MeV/c)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C05FCA-C350-4D24-90C9-3FFABD90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03489"/>
                <a:ext cx="7488833" cy="923330"/>
              </a:xfrm>
              <a:prstGeom prst="rect">
                <a:avLst/>
              </a:prstGeom>
              <a:blipFill>
                <a:blip r:embed="rId4"/>
                <a:stretch>
                  <a:fillRect t="-3974" b="-9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1">
            <a:extLst>
              <a:ext uri="{FF2B5EF4-FFF2-40B4-BE49-F238E27FC236}">
                <a16:creationId xmlns:a16="http://schemas.microsoft.com/office/drawing/2014/main" xmlns="" id="{BD243997-1CCD-46A2-A966-DFCF0BB9DE7D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31CEA840-55B9-42DB-9F97-E7875D5AE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 rotWithShape="1">
          <a:blip r:embed="rId2"/>
          <a:srcRect l="6364" t="12580" r="6696" b="2680"/>
          <a:stretch/>
        </p:blipFill>
        <p:spPr>
          <a:xfrm>
            <a:off x="456496" y="755937"/>
            <a:ext cx="3960440" cy="4197452"/>
          </a:xfrm>
          <a:prstGeom prst="rect">
            <a:avLst/>
          </a:prstGeom>
          <a:ln>
            <a:noFill/>
          </a:ln>
        </p:spPr>
      </p:pic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788949F0-31E8-46FF-BD73-652A19A5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65E4DAB0-6DB8-458D-95CE-F4C76807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WordArt 98">
            <a:extLst>
              <a:ext uri="{FF2B5EF4-FFF2-40B4-BE49-F238E27FC236}">
                <a16:creationId xmlns:a16="http://schemas.microsoft.com/office/drawing/2014/main" xmlns="" id="{9B88055F-B775-4E6F-A8A7-19A184DBDD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61118"/>
            <a:ext cx="835292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distributions 2009 and 2010 on Q</a:t>
            </a:r>
            <a:r>
              <a:rPr lang="en-US" sz="36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sz="36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&lt;6MeV/c)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034513B2-D48B-4A66-96A0-878AE09BD6F9}"/>
                  </a:ext>
                </a:extLst>
              </p:cNvPr>
              <p:cNvSpPr txBox="1"/>
              <p:nvPr/>
            </p:nvSpPr>
            <p:spPr>
              <a:xfrm>
                <a:off x="107504" y="4980214"/>
                <a:ext cx="89351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experimental distributions (picture left part) fitted in the interval  0 &lt; Q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100MeV/c  by simulated distributions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(red line)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(green line).  The black line is the sum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pairs. On the right side is presented a zoom of the same distributions in the interval  0 &lt; Q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50MeV/c. </a:t>
                </a:r>
                <a:endParaRPr lang="ro-R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4513B2-D48B-4A66-96A0-878AE09BD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980214"/>
                <a:ext cx="8935137" cy="1200329"/>
              </a:xfrm>
              <a:prstGeom prst="rect">
                <a:avLst/>
              </a:prstGeom>
              <a:blipFill>
                <a:blip r:embed="rId3"/>
                <a:stretch>
                  <a:fillRect l="-614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FCB03DF8-73AE-44A4-A049-B0A673DC0129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8FFBE4B-39E5-44BB-8ED8-B6319CFAB57D}"/>
              </a:ext>
            </a:extLst>
          </p:cNvPr>
          <p:cNvSpPr txBox="1">
            <a:spLocks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468113-9092-443A-88AC-EDFF1D2B3C1D}" type="slidenum">
              <a:rPr lang="ru-RU" sz="1200" smtClean="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4</a:t>
            </a:fld>
            <a:endParaRPr lang="ru-RU" sz="12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4656FC-936D-467D-9889-5A9DA25FB71E}"/>
              </a:ext>
            </a:extLst>
          </p:cNvPr>
          <p:cNvPicPr/>
          <p:nvPr/>
        </p:nvPicPr>
        <p:blipFill rotWithShape="1">
          <a:blip r:embed="rId4"/>
          <a:srcRect l="7609" t="12601" r="7609" b="1990"/>
          <a:stretch/>
        </p:blipFill>
        <p:spPr>
          <a:xfrm>
            <a:off x="4732266" y="755937"/>
            <a:ext cx="3960440" cy="41974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A23907A0-9F97-4FCB-9540-CA23242EA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WordArt 98">
            <a:extLst>
              <a:ext uri="{FF2B5EF4-FFF2-40B4-BE49-F238E27FC236}">
                <a16:creationId xmlns:a16="http://schemas.microsoft.com/office/drawing/2014/main" xmlns="" id="{789B590C-81E6-49B7-A0F2-F0790202A2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616" y="61118"/>
            <a:ext cx="69127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evaluated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Q</a:t>
            </a:r>
            <a:r>
              <a:rPr lang="en-US" sz="36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6 MeV/c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xmlns="" id="{0CE2D19F-5087-4968-802A-5B1DE52AB2A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E820800-DDB8-4E1A-99E6-A625105C3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0611348"/>
                  </p:ext>
                </p:extLst>
              </p:nvPr>
            </p:nvGraphicFramePr>
            <p:xfrm>
              <a:off x="1047644" y="1795712"/>
              <a:ext cx="7128794" cy="4297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3343">
                      <a:extLst>
                        <a:ext uri="{9D8B030D-6E8A-4147-A177-3AD203B41FA5}">
                          <a16:colId xmlns:a16="http://schemas.microsoft.com/office/drawing/2014/main" xmlns="" val="3762688079"/>
                        </a:ext>
                      </a:extLst>
                    </a:gridCol>
                    <a:gridCol w="881231">
                      <a:extLst>
                        <a:ext uri="{9D8B030D-6E8A-4147-A177-3AD203B41FA5}">
                          <a16:colId xmlns:a16="http://schemas.microsoft.com/office/drawing/2014/main" xmlns="" val="1877977124"/>
                        </a:ext>
                      </a:extLst>
                    </a:gridCol>
                    <a:gridCol w="1149283">
                      <a:extLst>
                        <a:ext uri="{9D8B030D-6E8A-4147-A177-3AD203B41FA5}">
                          <a16:colId xmlns:a16="http://schemas.microsoft.com/office/drawing/2014/main" xmlns="" val="3219577819"/>
                        </a:ext>
                      </a:extLst>
                    </a:gridCol>
                    <a:gridCol w="1692587">
                      <a:extLst>
                        <a:ext uri="{9D8B030D-6E8A-4147-A177-3AD203B41FA5}">
                          <a16:colId xmlns:a16="http://schemas.microsoft.com/office/drawing/2014/main" xmlns="" val="3760162749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xmlns="" val="3857194373"/>
                        </a:ext>
                      </a:extLst>
                    </a:gridCol>
                    <a:gridCol w="1228174">
                      <a:extLst>
                        <a:ext uri="{9D8B030D-6E8A-4147-A177-3AD203B41FA5}">
                          <a16:colId xmlns:a16="http://schemas.microsoft.com/office/drawing/2014/main" xmlns="" val="1162519888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events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5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500" b="0" i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5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χ</a:t>
                          </a:r>
                          <a:r>
                            <a:rPr lang="en-US" sz="1600" b="0" i="0" u="none" strike="noStrike" baseline="3000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/free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7040 ± 570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590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-110 ± 230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4130 ± 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1880 ± 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6378076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31216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5640 ± 500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1190 ± 500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48265067"/>
                      </a:ext>
                    </a:extLst>
                  </a:tr>
                  <a:tr h="68332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11170 ± 870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560 ± 900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474747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0611348"/>
                  </p:ext>
                </p:extLst>
              </p:nvPr>
            </p:nvGraphicFramePr>
            <p:xfrm>
              <a:off x="1047644" y="1795712"/>
              <a:ext cx="7128794" cy="4297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33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62688079"/>
                        </a:ext>
                      </a:extLst>
                    </a:gridCol>
                    <a:gridCol w="88123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77977124"/>
                        </a:ext>
                      </a:extLst>
                    </a:gridCol>
                    <a:gridCol w="11492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19577819"/>
                        </a:ext>
                      </a:extLst>
                    </a:gridCol>
                    <a:gridCol w="169258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60162749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857194373"/>
                        </a:ext>
                      </a:extLst>
                    </a:gridCol>
                    <a:gridCol w="122817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16251988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events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5036" t="-3158" r="-166187" b="-6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2692" t="-3158" r="-77692" b="-6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χ</a:t>
                          </a:r>
                          <a:r>
                            <a:rPr lang="en-US" sz="1600" b="0" i="0" u="none" strike="noStrike" baseline="3000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/free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7040 ± 570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590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-110 ± 230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4130 ± 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1880 ± 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16378076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31216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5640 ± 500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1190 ± 500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48265067"/>
                      </a:ext>
                    </a:extLst>
                  </a:tr>
                  <a:tr h="68332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11170 ± 870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560 ± 900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74747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CE0A5055-7128-46A4-90A0-F47DACE0E1BE}"/>
                  </a:ext>
                </a:extLst>
              </p:cNvPr>
              <p:cNvSpPr/>
              <p:nvPr/>
            </p:nvSpPr>
            <p:spPr>
              <a:xfrm>
                <a:off x="1043607" y="620688"/>
                <a:ext cx="7128794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of the 2009, 2010 years  experimental 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distributions evaluated by different (30%, 50%, 70%) cuts on the Time of Flight pair spectra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spectra fitted  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&lt; Q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100 MeV/c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simulated distributions 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pairs.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0A5055-7128-46A4-90A0-F47DACE0E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7" y="620688"/>
                <a:ext cx="7128794" cy="1231106"/>
              </a:xfrm>
              <a:prstGeom prst="rect">
                <a:avLst/>
              </a:prstGeom>
              <a:blipFill rotWithShape="1">
                <a:blip r:embed="rId3"/>
                <a:stretch>
                  <a:fillRect t="-2475" r="-513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3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/>
          <p:nvPr/>
        </p:nvPicPr>
        <p:blipFill rotWithShape="1">
          <a:blip r:embed="rId3"/>
          <a:srcRect l="5969" t="12106" r="5990" b="3154"/>
          <a:stretch/>
        </p:blipFill>
        <p:spPr>
          <a:xfrm>
            <a:off x="435661" y="518316"/>
            <a:ext cx="3958004" cy="4339421"/>
          </a:xfrm>
          <a:prstGeom prst="rect">
            <a:avLst/>
          </a:prstGeom>
          <a:ln>
            <a:noFill/>
          </a:ln>
        </p:spPr>
      </p:pic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B94AB145-2338-4208-90E4-F8B71F424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43F40CAC-FCB2-44D9-87B1-85D9011BE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888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WordArt 98">
            <a:extLst>
              <a:ext uri="{FF2B5EF4-FFF2-40B4-BE49-F238E27FC236}">
                <a16:creationId xmlns:a16="http://schemas.microsoft.com/office/drawing/2014/main" xmlns="" id="{F22238AA-2B4E-49BB-9589-C133A7D076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61118"/>
            <a:ext cx="835292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distributions 2009 and 2010 on Q  (Q</a:t>
            </a:r>
            <a:r>
              <a:rPr lang="en-US" sz="36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&lt;6MeV/c)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ACC74C1-74BB-4A60-9D0D-88B068EBD321}"/>
                  </a:ext>
                </a:extLst>
              </p:cNvPr>
              <p:cNvSpPr txBox="1"/>
              <p:nvPr/>
            </p:nvSpPr>
            <p:spPr>
              <a:xfrm>
                <a:off x="107504" y="4941168"/>
                <a:ext cx="88569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experimental distributions (picture left part) fitted in the interval 0 &lt; Q &lt; 100 MeV/c by simulated distributions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(red line)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(green line). The black line is the sum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pairs. On the right side is presented a zoom of the same distributions in the interval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Q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50MeV/c. </a:t>
                </a:r>
                <a:endParaRPr lang="ro-R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CC74C1-74BB-4A60-9D0D-88B068EB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941168"/>
                <a:ext cx="8856983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619" t="-255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1">
            <a:extLst>
              <a:ext uri="{FF2B5EF4-FFF2-40B4-BE49-F238E27FC236}">
                <a16:creationId xmlns:a16="http://schemas.microsoft.com/office/drawing/2014/main" xmlns="" id="{B6B835F2-D60F-4202-9E53-5311F25F5BDF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8E8E6254-74C6-4443-8451-3C2CCF2EC406}"/>
              </a:ext>
            </a:extLst>
          </p:cNvPr>
          <p:cNvSpPr txBox="1">
            <a:spLocks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468113-9092-443A-88AC-EDFF1D2B3C1D}" type="slidenum">
              <a:rPr lang="ru-RU" sz="1200" smtClean="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6</a:t>
            </a:fld>
            <a:endParaRPr lang="ru-RU" sz="12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DE51916-3ACC-499E-A210-821D81A33C3E}"/>
              </a:ext>
            </a:extLst>
          </p:cNvPr>
          <p:cNvPicPr/>
          <p:nvPr/>
        </p:nvPicPr>
        <p:blipFill rotWithShape="1">
          <a:blip r:embed="rId5"/>
          <a:srcRect l="6284" t="11771" r="7649" b="3089"/>
          <a:stretch/>
        </p:blipFill>
        <p:spPr>
          <a:xfrm>
            <a:off x="4608100" y="518317"/>
            <a:ext cx="3958003" cy="433942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A23907A0-9F97-4FCB-9540-CA23242EA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WordArt 98">
            <a:extLst>
              <a:ext uri="{FF2B5EF4-FFF2-40B4-BE49-F238E27FC236}">
                <a16:creationId xmlns:a16="http://schemas.microsoft.com/office/drawing/2014/main" xmlns="" id="{789B590C-81E6-49B7-A0F2-F0790202A2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616" y="61118"/>
            <a:ext cx="69127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evaluated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Q</a:t>
            </a:r>
            <a:r>
              <a:rPr lang="en-US" sz="36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6 MeV/c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xmlns="" id="{0CE2D19F-5087-4968-802A-5B1DE52AB2A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E820800-DDB8-4E1A-99E6-A625105C3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123247"/>
                  </p:ext>
                </p:extLst>
              </p:nvPr>
            </p:nvGraphicFramePr>
            <p:xfrm>
              <a:off x="717553" y="1844824"/>
              <a:ext cx="7708893" cy="3985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72">
                      <a:extLst>
                        <a:ext uri="{9D8B030D-6E8A-4147-A177-3AD203B41FA5}">
                          <a16:colId xmlns:a16="http://schemas.microsoft.com/office/drawing/2014/main" xmlns="" val="3762688079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xmlns="" val="1877977124"/>
                        </a:ext>
                      </a:extLst>
                    </a:gridCol>
                    <a:gridCol w="885643">
                      <a:extLst>
                        <a:ext uri="{9D8B030D-6E8A-4147-A177-3AD203B41FA5}">
                          <a16:colId xmlns:a16="http://schemas.microsoft.com/office/drawing/2014/main" xmlns="" val="3219577819"/>
                        </a:ext>
                      </a:extLst>
                    </a:gridCol>
                    <a:gridCol w="1168013">
                      <a:extLst>
                        <a:ext uri="{9D8B030D-6E8A-4147-A177-3AD203B41FA5}">
                          <a16:colId xmlns:a16="http://schemas.microsoft.com/office/drawing/2014/main" xmlns="" val="3760162749"/>
                        </a:ext>
                      </a:extLst>
                    </a:gridCol>
                    <a:gridCol w="1618752">
                      <a:extLst>
                        <a:ext uri="{9D8B030D-6E8A-4147-A177-3AD203B41FA5}">
                          <a16:colId xmlns:a16="http://schemas.microsoft.com/office/drawing/2014/main" xmlns="" val="3857194373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xmlns="" val="1016217063"/>
                        </a:ext>
                      </a:extLst>
                    </a:gridCol>
                    <a:gridCol w="1300181">
                      <a:extLst>
                        <a:ext uri="{9D8B030D-6E8A-4147-A177-3AD203B41FA5}">
                          <a16:colId xmlns:a16="http://schemas.microsoft.com/office/drawing/2014/main" xmlns="" val="822410795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events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6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6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6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i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6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χ</a:t>
                          </a:r>
                          <a:r>
                            <a:rPr lang="en-US" sz="1600" b="0" i="0" u="none" strike="noStrike" baseline="3000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/free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1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(0&lt;Q&lt;100MeV)</a:t>
                          </a:r>
                          <a:endParaRPr lang="en-US" sz="1400" b="0" i="1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χ</a:t>
                          </a:r>
                          <a:r>
                            <a:rPr lang="en-US" sz="1600" b="0" i="0" u="none" strike="noStrike" baseline="3000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/free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1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(0&lt;Q&lt;30MeV)</a:t>
                          </a:r>
                          <a:endParaRPr lang="en-US" sz="1400" b="0" i="1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1450 ± 230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3480 ± 350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 ± 350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7250 ± 590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-130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1840 ± 250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-100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3290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2310 ± 380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4230 ± 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1760 ± 710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6378076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3290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 ± 330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31216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5790 ± 510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1040 ± 520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4826506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11480 ± 900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1630 ± 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474747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123247"/>
                  </p:ext>
                </p:extLst>
              </p:nvPr>
            </p:nvGraphicFramePr>
            <p:xfrm>
              <a:off x="717553" y="1844824"/>
              <a:ext cx="7708893" cy="3985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72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885643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168013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1618752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1016217063"/>
                        </a:ext>
                      </a:extLst>
                    </a:gridCol>
                    <a:gridCol w="1300181">
                      <a:extLst>
                        <a:ext uri="{9D8B030D-6E8A-4147-A177-3AD203B41FA5}">
                          <a16:colId xmlns:a16="http://schemas.microsoft.com/office/drawing/2014/main" val="82241079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events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229" t="-2105" r="-367708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654" t="-2105" r="-165414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χ</a:t>
                          </a:r>
                          <a:r>
                            <a:rPr lang="en-US" sz="1600" b="0" i="0" u="none" strike="noStrike" baseline="3000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/free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1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(0&lt;Q&lt;100MeV)</a:t>
                          </a:r>
                          <a:endParaRPr lang="en-US" sz="1400" b="0" i="1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χ</a:t>
                          </a:r>
                          <a:r>
                            <a:rPr lang="en-US" sz="1600" b="0" i="0" u="none" strike="noStrike" baseline="3000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/free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1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(0&lt;Q&lt;30MeV)</a:t>
                          </a:r>
                          <a:endParaRPr lang="en-US" sz="1400" b="0" i="1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1450 ± 230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3480 ± 350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 ± 350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7250 ± 590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-130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1840 ± 250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-100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3290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2310 ± 380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4230 ± 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1760 ± 710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8076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3290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 ± 330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216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5790 ± 510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1040 ± 520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26506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11480 ± 900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1630 ± 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4747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0A5055-7128-46A4-90A0-F47DACE0E1BE}"/>
              </a:ext>
            </a:extLst>
          </p:cNvPr>
          <p:cNvSpPr/>
          <p:nvPr/>
        </p:nvSpPr>
        <p:spPr>
          <a:xfrm>
            <a:off x="846594" y="856729"/>
            <a:ext cx="7450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2009, 2010 years experimental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distributions for different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(30%, 50%, 70%) cuts on the Time of Flight pairs spectra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 spectra fitted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&lt; Q &lt; 100 MeV/c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nn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&lt; Q &lt; 30 MeV/c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interval.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74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id="{4A66A8C5-7E55-43A9-9F36-4BBDEF44F3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8961126"/>
                  </p:ext>
                </p:extLst>
              </p:nvPr>
            </p:nvGraphicFramePr>
            <p:xfrm>
              <a:off x="1029374" y="1795331"/>
              <a:ext cx="7128794" cy="2304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475">
                      <a:extLst>
                        <a:ext uri="{9D8B030D-6E8A-4147-A177-3AD203B41FA5}">
                          <a16:colId xmlns:a16="http://schemas.microsoft.com/office/drawing/2014/main" xmlns="" val="3734539482"/>
                        </a:ext>
                      </a:extLst>
                    </a:gridCol>
                    <a:gridCol w="1124998">
                      <a:extLst>
                        <a:ext uri="{9D8B030D-6E8A-4147-A177-3AD203B41FA5}">
                          <a16:colId xmlns:a16="http://schemas.microsoft.com/office/drawing/2014/main" xmlns="" val="2422121938"/>
                        </a:ext>
                      </a:extLst>
                    </a:gridCol>
                    <a:gridCol w="1429895">
                      <a:extLst>
                        <a:ext uri="{9D8B030D-6E8A-4147-A177-3AD203B41FA5}">
                          <a16:colId xmlns:a16="http://schemas.microsoft.com/office/drawing/2014/main" xmlns="" val="3454561392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xmlns="" val="2709529001"/>
                        </a:ext>
                      </a:extLst>
                    </a:gridCol>
                    <a:gridCol w="1944218">
                      <a:extLst>
                        <a:ext uri="{9D8B030D-6E8A-4147-A177-3AD203B41FA5}">
                          <a16:colId xmlns:a16="http://schemas.microsoft.com/office/drawing/2014/main" xmlns="" val="3768343997"/>
                        </a:ext>
                      </a:extLst>
                    </a:gridCol>
                  </a:tblGrid>
                  <a:tr h="464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distributions</a:t>
                          </a:r>
                          <a:endParaRPr lang="en-US" sz="1600" b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6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6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6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i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6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25437302"/>
                      </a:ext>
                    </a:extLst>
                  </a:tr>
                  <a:tr h="317467"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3290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 ± 330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59150258"/>
                      </a:ext>
                    </a:extLst>
                  </a:tr>
                  <a:tr h="27947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</a:t>
                          </a:r>
                          <a:r>
                            <a:rPr lang="en-US" sz="1600" b="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25268278"/>
                      </a:ext>
                    </a:extLst>
                  </a:tr>
                  <a:tr h="31746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5790 ± 510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1040 ± 520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77577416"/>
                      </a:ext>
                    </a:extLst>
                  </a:tr>
                  <a:tr h="29025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</a:t>
                          </a:r>
                          <a:r>
                            <a:rPr lang="en-US" sz="1600" b="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5640 ± 500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1190 ± 500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89579980"/>
                      </a:ext>
                    </a:extLst>
                  </a:tr>
                  <a:tr h="31746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11480 ± 900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1630 ± 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04487364"/>
                      </a:ext>
                    </a:extLst>
                  </a:tr>
                  <a:tr h="31746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</a:t>
                          </a:r>
                          <a:r>
                            <a:rPr lang="en-US" sz="1600" b="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11170 ± 870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560 ± 900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440929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A66A8C5-7E55-43A9-9F36-4BBDEF44F3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8961126"/>
                  </p:ext>
                </p:extLst>
              </p:nvPr>
            </p:nvGraphicFramePr>
            <p:xfrm>
              <a:off x="1029374" y="1795331"/>
              <a:ext cx="7128794" cy="2304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475">
                      <a:extLst>
                        <a:ext uri="{9D8B030D-6E8A-4147-A177-3AD203B41FA5}">
                          <a16:colId xmlns:a16="http://schemas.microsoft.com/office/drawing/2014/main" val="3734539482"/>
                        </a:ext>
                      </a:extLst>
                    </a:gridCol>
                    <a:gridCol w="1124998">
                      <a:extLst>
                        <a:ext uri="{9D8B030D-6E8A-4147-A177-3AD203B41FA5}">
                          <a16:colId xmlns:a16="http://schemas.microsoft.com/office/drawing/2014/main" val="2422121938"/>
                        </a:ext>
                      </a:extLst>
                    </a:gridCol>
                    <a:gridCol w="1429895">
                      <a:extLst>
                        <a:ext uri="{9D8B030D-6E8A-4147-A177-3AD203B41FA5}">
                          <a16:colId xmlns:a16="http://schemas.microsoft.com/office/drawing/2014/main" val="3454561392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2709529001"/>
                        </a:ext>
                      </a:extLst>
                    </a:gridCol>
                    <a:gridCol w="1944218">
                      <a:extLst>
                        <a:ext uri="{9D8B030D-6E8A-4147-A177-3AD203B41FA5}">
                          <a16:colId xmlns:a16="http://schemas.microsoft.com/office/drawing/2014/main" val="3768343997"/>
                        </a:ext>
                      </a:extLst>
                    </a:gridCol>
                  </a:tblGrid>
                  <a:tr h="464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distributions</a:t>
                          </a:r>
                          <a:endParaRPr lang="en-US" sz="1600" b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6948" t="-1316" r="-104221" b="-4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7398" t="-1316" r="-627" b="-41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5437302"/>
                      </a:ext>
                    </a:extLst>
                  </a:tr>
                  <a:tr h="317467"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3290 ± 340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 ± 330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150258"/>
                      </a:ext>
                    </a:extLst>
                  </a:tr>
                  <a:tr h="27947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</a:t>
                          </a:r>
                          <a:r>
                            <a:rPr lang="en-US" sz="1600" b="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3160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5268278"/>
                      </a:ext>
                    </a:extLst>
                  </a:tr>
                  <a:tr h="31746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5790 ± 510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1040 ± 520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7577416"/>
                      </a:ext>
                    </a:extLst>
                  </a:tr>
                  <a:tr h="29025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</a:t>
                          </a:r>
                          <a:r>
                            <a:rPr lang="en-US" sz="1600" b="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5640 ± 500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1190 ± 500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579980"/>
                      </a:ext>
                    </a:extLst>
                  </a:tr>
                  <a:tr h="31746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11480 ± 900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1630 ± 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487364"/>
                      </a:ext>
                    </a:extLst>
                  </a:tr>
                  <a:tr h="31746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</a:t>
                          </a:r>
                          <a:r>
                            <a:rPr lang="en-US" sz="1600" b="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11170 ± 870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560 ± 900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40929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1B180293-BAB5-4F01-9A9F-78FF1DA80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0" name="WordArt 98">
            <a:extLst>
              <a:ext uri="{FF2B5EF4-FFF2-40B4-BE49-F238E27FC236}">
                <a16:creationId xmlns:a16="http://schemas.microsoft.com/office/drawing/2014/main" xmlns="" id="{E97C85FF-6290-47D9-99FB-D5C10EF10D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616" y="61118"/>
            <a:ext cx="69127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evaluated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Q</a:t>
            </a:r>
            <a:r>
              <a:rPr lang="en-US" sz="36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6 MeV/c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486428-E81F-487B-928A-8A615F384826}"/>
              </a:ext>
            </a:extLst>
          </p:cNvPr>
          <p:cNvSpPr txBox="1"/>
          <p:nvPr/>
        </p:nvSpPr>
        <p:spPr>
          <a:xfrm>
            <a:off x="1371443" y="1079945"/>
            <a:ext cx="6185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Similarities of the Q and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analysis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47BCBED4-F581-4410-B930-5218C669D24D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AB1CF4C6-DCB3-4462-9300-359D799F8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 rotWithShape="1">
          <a:blip r:embed="rId2"/>
          <a:srcRect l="6721" t="12128" r="6337" b="3132"/>
          <a:stretch/>
        </p:blipFill>
        <p:spPr>
          <a:xfrm>
            <a:off x="338314" y="1017862"/>
            <a:ext cx="4085563" cy="4320480"/>
          </a:xfrm>
          <a:prstGeom prst="rect">
            <a:avLst/>
          </a:prstGeom>
          <a:ln>
            <a:noFill/>
          </a:ln>
        </p:spPr>
      </p:pic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C651508E-E3AC-4E8E-A53E-1BEBCB96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2FE69387-472F-4659-A8B2-9E0800359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WordArt 98">
            <a:extLst>
              <a:ext uri="{FF2B5EF4-FFF2-40B4-BE49-F238E27FC236}">
                <a16:creationId xmlns:a16="http://schemas.microsoft.com/office/drawing/2014/main" xmlns="" id="{46562447-FB73-4B1A-8DAB-A88387A2E6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61118"/>
            <a:ext cx="835292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distributions on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evaluated with  Q</a:t>
            </a:r>
            <a:r>
              <a:rPr lang="en-US" sz="3600" b="1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&lt;6MeV/c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24AC3D0-A63C-47A8-BC30-69CABC7D0B03}"/>
                  </a:ext>
                </a:extLst>
              </p:cNvPr>
              <p:cNvSpPr txBox="1"/>
              <p:nvPr/>
            </p:nvSpPr>
            <p:spPr>
              <a:xfrm>
                <a:off x="481051" y="5447600"/>
                <a:ext cx="83529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experimental distributions fitted by simulated distributions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pairs (red line).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simulated distributions are normalized on the experimental ones in the interval 50MeV/c &lt; Q &lt; 100MeV/c</a:t>
                </a:r>
                <a:endParaRPr lang="ro-R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4AC3D0-A63C-47A8-BC30-69CABC7D0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51" y="5447600"/>
                <a:ext cx="8352928" cy="923330"/>
              </a:xfrm>
              <a:prstGeom prst="rect">
                <a:avLst/>
              </a:prstGeom>
              <a:blipFill>
                <a:blip r:embed="rId3"/>
                <a:stretch>
                  <a:fillRect l="-657" t="-3974" r="-365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01FF6878-91C0-43E8-9F74-54086890EE3D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7/3/2019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FC093D0E-A58A-45DE-953C-D88B0431D36D}"/>
              </a:ext>
            </a:extLst>
          </p:cNvPr>
          <p:cNvSpPr txBox="1">
            <a:spLocks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468113-9092-443A-88AC-EDFF1D2B3C1D}" type="slidenum">
              <a:rPr lang="ru-RU" sz="1200" smtClean="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9</a:t>
            </a:fld>
            <a:endParaRPr lang="ru-RU" sz="12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883BDB6-9041-43F3-8A5D-F3B33CDE1E27}"/>
              </a:ext>
            </a:extLst>
          </p:cNvPr>
          <p:cNvPicPr/>
          <p:nvPr/>
        </p:nvPicPr>
        <p:blipFill rotWithShape="1">
          <a:blip r:embed="rId4"/>
          <a:srcRect l="6612" t="13166" r="7979" b="2824"/>
          <a:stretch/>
        </p:blipFill>
        <p:spPr>
          <a:xfrm>
            <a:off x="4572000" y="1059507"/>
            <a:ext cx="4392488" cy="4365316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A0600C-DB2F-4693-BDAD-8EB853C1D059}"/>
              </a:ext>
            </a:extLst>
          </p:cNvPr>
          <p:cNvSpPr txBox="1"/>
          <p:nvPr/>
        </p:nvSpPr>
        <p:spPr>
          <a:xfrm>
            <a:off x="2051720" y="7200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34E46E-A3D8-4B23-968C-72B204CC149C}"/>
              </a:ext>
            </a:extLst>
          </p:cNvPr>
          <p:cNvSpPr txBox="1"/>
          <p:nvPr/>
        </p:nvSpPr>
        <p:spPr>
          <a:xfrm>
            <a:off x="5896851" y="710701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 + 2010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5345</TotalTime>
  <Words>1930</Words>
  <Application>Microsoft Office PowerPoint</Application>
  <PresentationFormat>On-screen Show (4:3)</PresentationFormat>
  <Paragraphs>521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2_Custom Design</vt:lpstr>
      <vt:lpstr>Office Theme</vt:lpstr>
      <vt:lpstr>3_Custom Design</vt:lpstr>
      <vt:lpstr>4_Custom Design</vt:lpstr>
      <vt:lpstr>AcroExch.Document.DC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Nemenov</cp:lastModifiedBy>
  <cp:revision>427</cp:revision>
  <cp:lastPrinted>2019-03-29T13:37:36Z</cp:lastPrinted>
  <dcterms:created xsi:type="dcterms:W3CDTF">2016-08-25T08:01:42Z</dcterms:created>
  <dcterms:modified xsi:type="dcterms:W3CDTF">2019-07-03T12:40:27Z</dcterms:modified>
</cp:coreProperties>
</file>