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287" r:id="rId3"/>
    <p:sldId id="290" r:id="rId4"/>
    <p:sldId id="291" r:id="rId5"/>
    <p:sldId id="288" r:id="rId6"/>
    <p:sldId id="289" r:id="rId7"/>
    <p:sldId id="269" r:id="rId8"/>
    <p:sldId id="282" r:id="rId9"/>
    <p:sldId id="281" r:id="rId10"/>
    <p:sldId id="280" r:id="rId11"/>
    <p:sldId id="283" r:id="rId12"/>
    <p:sldId id="284" r:id="rId13"/>
    <p:sldId id="286" r:id="rId14"/>
    <p:sldId id="272" r:id="rId15"/>
    <p:sldId id="273" r:id="rId16"/>
    <p:sldId id="274" r:id="rId17"/>
    <p:sldId id="275" r:id="rId18"/>
    <p:sldId id="256" r:id="rId19"/>
    <p:sldId id="296" r:id="rId20"/>
    <p:sldId id="297" r:id="rId21"/>
    <p:sldId id="278" r:id="rId22"/>
    <p:sldId id="295" r:id="rId23"/>
    <p:sldId id="264" r:id="rId24"/>
    <p:sldId id="307" r:id="rId25"/>
    <p:sldId id="304" r:id="rId26"/>
    <p:sldId id="279" r:id="rId27"/>
    <p:sldId id="285" r:id="rId28"/>
    <p:sldId id="294" r:id="rId29"/>
    <p:sldId id="306" r:id="rId30"/>
    <p:sldId id="308" r:id="rId31"/>
    <p:sldId id="265" r:id="rId32"/>
    <p:sldId id="30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w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emf"/><Relationship Id="rId18" Type="http://schemas.openxmlformats.org/officeDocument/2006/relationships/image" Target="../media/image73.emf"/><Relationship Id="rId3" Type="http://schemas.openxmlformats.org/officeDocument/2006/relationships/image" Target="../media/image58.emf"/><Relationship Id="rId21" Type="http://schemas.openxmlformats.org/officeDocument/2006/relationships/image" Target="../media/image76.wmf"/><Relationship Id="rId7" Type="http://schemas.openxmlformats.org/officeDocument/2006/relationships/image" Target="../media/image62.emf"/><Relationship Id="rId12" Type="http://schemas.openxmlformats.org/officeDocument/2006/relationships/image" Target="../media/image67.emf"/><Relationship Id="rId17" Type="http://schemas.openxmlformats.org/officeDocument/2006/relationships/image" Target="../media/image72.emf"/><Relationship Id="rId2" Type="http://schemas.openxmlformats.org/officeDocument/2006/relationships/image" Target="../media/image57.emf"/><Relationship Id="rId16" Type="http://schemas.openxmlformats.org/officeDocument/2006/relationships/image" Target="../media/image71.emf"/><Relationship Id="rId20" Type="http://schemas.openxmlformats.org/officeDocument/2006/relationships/image" Target="../media/image75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wmf"/><Relationship Id="rId15" Type="http://schemas.openxmlformats.org/officeDocument/2006/relationships/image" Target="../media/image70.emf"/><Relationship Id="rId10" Type="http://schemas.openxmlformats.org/officeDocument/2006/relationships/image" Target="../media/image65.emf"/><Relationship Id="rId19" Type="http://schemas.openxmlformats.org/officeDocument/2006/relationships/image" Target="../media/image74.emf"/><Relationship Id="rId4" Type="http://schemas.openxmlformats.org/officeDocument/2006/relationships/image" Target="../media/image59.wmf"/><Relationship Id="rId9" Type="http://schemas.openxmlformats.org/officeDocument/2006/relationships/image" Target="../media/image64.emf"/><Relationship Id="rId14" Type="http://schemas.openxmlformats.org/officeDocument/2006/relationships/image" Target="../media/image69.emf"/><Relationship Id="rId22" Type="http://schemas.openxmlformats.org/officeDocument/2006/relationships/image" Target="../media/image7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5" Type="http://schemas.openxmlformats.org/officeDocument/2006/relationships/image" Target="../media/image102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F048-FB54-4A61-BE00-CE8E95EE0085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27957-B7B0-4859-8753-3EE42857D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84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27957-B7B0-4859-8753-3EE42857D3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6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EA29-07DC-4F4C-B111-30B5A014FA24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C492-A9B4-4F5F-A733-2F7ABE424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42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0AFF-AB40-4602-B0CA-BA3526BB22AA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1CD8-C29B-4FD7-9041-88B869D89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466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7B7F-3F5D-4A2B-A875-C1C4C43B3181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BDC7-4DB4-493D-8079-B8BFEB08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66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9244-A286-47C8-A508-298518BF854D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B82D-BAE3-420A-8A23-7C5DCC532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4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6BDA-A5A2-4EB1-82BA-F9077A6C49DE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8829-4EA6-4412-AC2D-219D735E8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80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F8BF-7E83-4712-BD51-43CD7B4F4922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DDAB-1DB4-47AE-AA80-E2A916A88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0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A296-B00D-414F-BF34-715882167F45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9D50-B90C-42D1-B54C-86317F0BD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79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C3D1-E6BA-4C68-88A7-EEB160278E42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2512-D326-4DAA-B6EF-470C8A4D5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79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59DB-9E96-4AE2-974E-5ACD085D82AB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9812-F9FB-48C0-9A35-94F88755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07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2AA9-3FA1-42AD-938F-4726F208B339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1B20-4C8A-4E8E-BB36-985D3D38A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20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DA7C-31E9-4FF3-A0DC-308955C21D51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6CD3-3FB0-40A6-A18C-64D4CF7A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2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FC5B3-9075-4E05-9B70-400B95FDA262}" type="datetime1">
              <a:rPr lang="en-US" smtClean="0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DF287-43CB-40F2-BB0D-6DA85A0DE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35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4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88.png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3.png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11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7200" dirty="0" smtClean="0">
                <a:solidFill>
                  <a:srgbClr val="00B050"/>
                </a:solidFill>
              </a:rPr>
              <a:t>DIRAC status 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0520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</a:t>
            </a:r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  and  </a:t>
            </a:r>
            <a:r>
              <a:rPr lang="el-GR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</a:t>
            </a:r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-atoms</a:t>
            </a:r>
          </a:p>
          <a:p>
            <a:r>
              <a:rPr lang="el-GR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l-GR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</a:t>
            </a:r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-atoms (</a:t>
            </a:r>
            <a:r>
              <a:rPr lang="en-GB" b="1" dirty="0" smtClean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A</a:t>
            </a:r>
            <a:r>
              <a:rPr lang="en-GB" b="1" baseline="-25000" dirty="0" smtClean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2p</a:t>
            </a:r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r>
              <a:rPr lang="en-GB" altLang="ja-JP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Run</a:t>
            </a:r>
            <a:r>
              <a:rPr lang="en-US" altLang="ja-JP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2011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Future magnet</a:t>
            </a:r>
          </a:p>
          <a:p>
            <a:r>
              <a:rPr lang="en-GB" b="1" dirty="0" smtClean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A</a:t>
            </a:r>
            <a:r>
              <a:rPr lang="en-GB" b="1" baseline="-25000" dirty="0" smtClean="0">
                <a:solidFill>
                  <a:schemeClr val="accent1"/>
                </a:solidFill>
                <a:latin typeface="Symbol" pitchFamily="18" charset="2"/>
                <a:cs typeface="Arial" charset="0"/>
              </a:rPr>
              <a:t>2p</a:t>
            </a:r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level scheme, Stark effect and</a:t>
            </a:r>
            <a:b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energy splitting measurement</a:t>
            </a:r>
            <a:endParaRPr lang="en-US" dirty="0" smtClean="0"/>
          </a:p>
          <a:p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97990" y="1447800"/>
            <a:ext cx="2384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Leonid </a:t>
            </a:r>
            <a:r>
              <a:rPr lang="en-US" sz="2400" dirty="0" err="1" smtClean="0"/>
              <a:t>Nemenov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0242" y="1425390"/>
            <a:ext cx="244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21. October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GB" sz="3600" b="1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Q</a:t>
            </a:r>
            <a:r>
              <a:rPr lang="en-GB" sz="3600" b="1" baseline="-25000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x</a:t>
            </a:r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distribution (</a:t>
            </a:r>
            <a:r>
              <a:rPr lang="en-GB" sz="3600" b="1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B</a:t>
            </a:r>
            <a:r>
              <a:rPr lang="en-GB" sz="3600" b="1" baseline="-25000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x</a:t>
            </a:r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=0)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79438" y="468313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Takeutchi</a:t>
            </a:r>
            <a:r>
              <a:rPr lang="en-US" b="1" dirty="0" smtClean="0">
                <a:solidFill>
                  <a:schemeClr val="accent1"/>
                </a:solidFill>
              </a:rPr>
              <a:t>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9" y="838201"/>
            <a:ext cx="782336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65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Shift of </a:t>
            </a:r>
            <a:r>
              <a:rPr lang="en-GB" sz="3600" b="1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Q</a:t>
            </a:r>
            <a:r>
              <a:rPr lang="en-GB" sz="3600" b="1" baseline="-25000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y</a:t>
            </a:r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(June-August) </a:t>
            </a:r>
            <a:r>
              <a:rPr lang="en-GB" sz="3600" b="1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GB" sz="3600" b="1" baseline="30000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600" b="1" dirty="0" err="1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GB" sz="36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 </a:t>
            </a:r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data</a:t>
            </a:r>
            <a:endParaRPr lang="en-GB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6248400"/>
            <a:ext cx="304800" cy="3048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4724400" y="6248400"/>
            <a:ext cx="3048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6248400"/>
            <a:ext cx="2987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Pairs generated after magnet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0455" y="6211669"/>
            <a:ext cx="298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Pairs generated on Be target before magnet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79438" y="620713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Takeutchi</a:t>
            </a:r>
            <a:r>
              <a:rPr lang="en-US" b="1" dirty="0" smtClean="0">
                <a:solidFill>
                  <a:schemeClr val="accent1"/>
                </a:solidFill>
              </a:rPr>
              <a:t>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1437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39806" y="1382965"/>
            <a:ext cx="533400" cy="533400"/>
            <a:chOff x="1828800" y="1579084"/>
            <a:chExt cx="533400" cy="533400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1828800" y="1579084"/>
              <a:ext cx="304800" cy="304800"/>
            </a:xfrm>
            <a:prstGeom prst="ellipse">
              <a:avLst/>
            </a:prstGeom>
            <a:grp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6" name="Straight Arrow Connector 5"/>
            <p:cNvCxnSpPr>
              <a:stCxn id="3" idx="5"/>
            </p:cNvCxnSpPr>
            <p:nvPr/>
          </p:nvCxnSpPr>
          <p:spPr>
            <a:xfrm>
              <a:off x="2088963" y="1839247"/>
              <a:ext cx="273237" cy="273237"/>
            </a:xfrm>
            <a:prstGeom prst="straightConnector1">
              <a:avLst/>
            </a:prstGeom>
            <a:grpFill/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352800" y="1779746"/>
            <a:ext cx="549181" cy="582454"/>
            <a:chOff x="3352800" y="1551146"/>
            <a:chExt cx="549181" cy="582454"/>
          </a:xfrm>
        </p:grpSpPr>
        <p:sp>
          <p:nvSpPr>
            <p:cNvPr id="10" name="Oval 9"/>
            <p:cNvSpPr/>
            <p:nvPr/>
          </p:nvSpPr>
          <p:spPr>
            <a:xfrm>
              <a:off x="3597181" y="1551146"/>
              <a:ext cx="304800" cy="304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/>
          </p:nvCxnSpPr>
          <p:spPr>
            <a:xfrm flipH="1">
              <a:off x="3352800" y="1811309"/>
              <a:ext cx="289018" cy="3222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62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GB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Shift of </a:t>
            </a:r>
            <a:r>
              <a:rPr lang="en-GB" sz="3200" b="1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Q</a:t>
            </a:r>
            <a:r>
              <a:rPr lang="en-GB" sz="3200" b="1" baseline="-25000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y</a:t>
            </a:r>
            <a:r>
              <a:rPr lang="en-GB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(June-August) </a:t>
            </a:r>
            <a:r>
              <a:rPr lang="en-GB" sz="3200" b="1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GB" sz="3200" b="1" baseline="30000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GB" sz="3200" b="1" baseline="300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 </a:t>
            </a:r>
            <a:r>
              <a:rPr lang="en-GB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data</a:t>
            </a:r>
            <a:br>
              <a:rPr lang="en-GB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en-GB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without central peak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6488668"/>
            <a:ext cx="4379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</a:t>
            </a:r>
            <a:r>
              <a:rPr lang="en-GB" b="1" baseline="30000" dirty="0" err="1" smtClean="0">
                <a:solidFill>
                  <a:srgbClr val="FF0000"/>
                </a:solidFill>
              </a:rPr>
              <a:t>+</a:t>
            </a:r>
            <a:r>
              <a:rPr lang="en-GB" b="1" dirty="0" err="1" smtClean="0">
                <a:solidFill>
                  <a:srgbClr val="FF0000"/>
                </a:solidFill>
              </a:rPr>
              <a:t>e</a:t>
            </a:r>
            <a:r>
              <a:rPr lang="en-GB" b="1" baseline="30000" dirty="0" smtClean="0">
                <a:solidFill>
                  <a:srgbClr val="FF0000"/>
                </a:solidFill>
              </a:rPr>
              <a:t>‒</a:t>
            </a:r>
            <a:r>
              <a:rPr lang="en-GB" b="1" dirty="0" smtClean="0">
                <a:solidFill>
                  <a:srgbClr val="FF0000"/>
                </a:solidFill>
              </a:rPr>
              <a:t> generated </a:t>
            </a:r>
            <a:r>
              <a:rPr lang="en-GB" b="1" dirty="0">
                <a:solidFill>
                  <a:srgbClr val="FF0000"/>
                </a:solidFill>
              </a:rPr>
              <a:t>on Be target before magnet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79438" y="696913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Takeutchi</a:t>
            </a:r>
            <a:r>
              <a:rPr lang="en-US" b="1" dirty="0" smtClean="0">
                <a:solidFill>
                  <a:schemeClr val="accent1"/>
                </a:solidFill>
              </a:rPr>
              <a:t>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162050"/>
            <a:ext cx="717232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32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GB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Shift of </a:t>
            </a:r>
            <a:r>
              <a:rPr lang="en-GB" sz="3200" b="1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Q</a:t>
            </a:r>
            <a:r>
              <a:rPr lang="en-GB" sz="3200" b="1" baseline="-25000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y</a:t>
            </a:r>
            <a:r>
              <a:rPr lang="en-GB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(August-September) </a:t>
            </a:r>
            <a:r>
              <a:rPr lang="en-GB" sz="3200" b="1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GB" sz="3200" b="1" baseline="30000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dirty="0" err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GB" sz="3200" b="1" baseline="300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 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data</a:t>
            </a:r>
            <a:b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</a:b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without central peak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79438" y="849313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Takeutchi</a:t>
            </a:r>
            <a:r>
              <a:rPr lang="en-US" b="1" dirty="0" smtClean="0">
                <a:solidFill>
                  <a:schemeClr val="accent1"/>
                </a:solidFill>
              </a:rPr>
              <a:t>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219200"/>
            <a:ext cx="54197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70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8" y="718066"/>
            <a:ext cx="3511318" cy="271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3619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3132"/>
            <a:ext cx="15430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68722"/>
            <a:ext cx="2895600" cy="275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" y="-66020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b="1" dirty="0" smtClean="0">
                <a:solidFill>
                  <a:schemeClr val="accent1"/>
                </a:solidFill>
                <a:latin typeface="Bell MT" pitchFamily="18" charset="0"/>
              </a:rPr>
              <a:t>VI </a:t>
            </a:r>
            <a:r>
              <a:rPr lang="en-US" sz="2800" b="1" dirty="0" smtClean="0">
                <a:solidFill>
                  <a:schemeClr val="accent1"/>
                </a:solidFill>
              </a:rPr>
              <a:t>STATUS OF THE FUTURE MAGNET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006" y="533400"/>
            <a:ext cx="228466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 err="1" smtClean="0"/>
              <a:t>Halbach</a:t>
            </a:r>
            <a:r>
              <a:rPr lang="en-US" b="1" dirty="0" smtClean="0"/>
              <a:t> configuration</a:t>
            </a:r>
          </a:p>
          <a:p>
            <a:pPr algn="ctr" eaLnBrk="1" hangingPunct="1"/>
            <a:r>
              <a:rPr lang="en-GB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NdBFe</a:t>
            </a:r>
            <a:endParaRPr lang="en-GB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GB" b="1" dirty="0" smtClean="0"/>
              <a:t>or</a:t>
            </a:r>
          </a:p>
          <a:p>
            <a:pPr algn="ctr" eaLnBrk="1" hangingPunct="1"/>
            <a:r>
              <a:rPr lang="en-GB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SmCo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2895" y="1905000"/>
            <a:ext cx="1358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60 x 60 bore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19200" y="4395311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 = 0.89 T 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47634" y="3429000"/>
                <a:ext cx="23535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𝟏𝟓𝟎𝐱𝟗𝟎𝐱𝟕𝟎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; ~</m:t>
                    </m:r>
                  </m:oMath>
                </a14:m>
                <a:r>
                  <a:rPr lang="en-US" b="1" dirty="0" smtClean="0"/>
                  <a:t>7.4 Kg.</a:t>
                </a:r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34" y="3429000"/>
                <a:ext cx="2353529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8333" r="-155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638800" y="3364468"/>
                <a:ext cx="2460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𝟏𝟓𝟎𝐱𝟏𝟎𝟓𝐱𝟕𝟎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r>
                  <a:rPr lang="en-US" b="1" dirty="0" smtClean="0"/>
                  <a:t>.7 Kg.</a:t>
                </a:r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364468"/>
                <a:ext cx="2460930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8197" r="-99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056671" y="6031468"/>
                <a:ext cx="2608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𝟏𝟓𝟎𝐱𝟏𝟓𝟎𝐱𝟕𝟎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; ~</m:t>
                    </m:r>
                  </m:oMath>
                </a14:m>
                <a:r>
                  <a:rPr lang="en-US" b="1" dirty="0" smtClean="0"/>
                  <a:t>13.0 Kg.</a:t>
                </a:r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671" y="6031468"/>
                <a:ext cx="2608406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8197" r="-140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080963" y="4888468"/>
                <a:ext cx="15098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0" smtClean="0">
                        <a:latin typeface="Cambria Math"/>
                        <a:ea typeface="Cambria Math"/>
                      </a:rPr>
                      <m:t>𝛒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 ~</m:t>
                    </m:r>
                  </m:oMath>
                </a14:m>
                <a:r>
                  <a:rPr lang="en-US" b="1" dirty="0" smtClean="0">
                    <a:latin typeface="+mj-lt"/>
                  </a:rPr>
                  <a:t> 7.7 g/cm</a:t>
                </a:r>
                <a:r>
                  <a:rPr lang="en-US" b="1" baseline="30000" dirty="0" smtClean="0"/>
                  <a:t>3</a:t>
                </a:r>
                <a:endParaRPr lang="en-US" b="1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63" y="4888468"/>
                <a:ext cx="1509837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33400" y="6376511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 smtClean="0"/>
              <a:t>The magnets cost about 17000 $. The fabrication time is about 65 days.</a:t>
            </a:r>
            <a:endParaRPr lang="en-US" b="1" dirty="0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03238" y="381000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Y. Iwashita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2438400"/>
            <a:ext cx="577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lat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07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09067"/>
            <a:ext cx="7600950" cy="48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14350" y="468312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Y. Iwashita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488" y="106918"/>
            <a:ext cx="236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</a:rPr>
              <a:t>By along z-axis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77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438275"/>
            <a:ext cx="82962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03238" y="381000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V</a:t>
            </a:r>
            <a:r>
              <a:rPr lang="en-US" b="1" dirty="0" smtClean="0">
                <a:solidFill>
                  <a:schemeClr val="accent1"/>
                </a:solidFill>
              </a:rPr>
              <a:t>. </a:t>
            </a:r>
            <a:r>
              <a:rPr lang="en-US" b="1" dirty="0" err="1" smtClean="0">
                <a:solidFill>
                  <a:schemeClr val="accent1"/>
                </a:solidFill>
              </a:rPr>
              <a:t>Brekhovskikh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3363" y="106918"/>
            <a:ext cx="3645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</a:rPr>
              <a:t>Current Magnet Holder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24000" y="948302"/>
                <a:ext cx="1877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𝐥𝐨𝐰𝐞𝐫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𝐩𝐨𝐬𝐢𝐭𝐢𝐨𝐧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48302"/>
                <a:ext cx="1877437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638800" y="948302"/>
                <a:ext cx="2056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  <a:ea typeface="Cambria Math"/>
                    <a:cs typeface="Calibri" pitchFamily="34" charset="0"/>
                  </a:rPr>
                  <a:t>operating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𝐩𝐨𝐬𝐢𝐭𝐢𝐨𝐧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48302"/>
                <a:ext cx="2056204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374" t="-8333" r="-59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5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14600" y="990600"/>
                <a:ext cx="1877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𝐥𝐨𝐰𝐞𝐫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𝐩𝐨𝐬𝐢𝐭𝐢𝐨𝐧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990600"/>
                <a:ext cx="1877437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14600" y="76200"/>
            <a:ext cx="3832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</a:rPr>
              <a:t>The New Magnet Holder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14350" y="381000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Y. Iwashita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4109"/>
            <a:ext cx="4479011" cy="512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994094" y="2058318"/>
                <a:ext cx="18389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Counter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balance</m:t>
                      </m:r>
                    </m:oMath>
                  </m:oMathPara>
                </a14:m>
                <a:endParaRPr lang="en-US" dirty="0"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94" y="2058318"/>
                <a:ext cx="1838965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058359" y="3532742"/>
                <a:ext cx="1252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New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parts</m:t>
                      </m:r>
                    </m:oMath>
                  </m:oMathPara>
                </a14:m>
                <a:endParaRPr lang="en-US" dirty="0"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359" y="3532742"/>
                <a:ext cx="1252266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05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/>
        </p:nvSpPr>
        <p:spPr bwMode="auto">
          <a:xfrm>
            <a:off x="533400" y="330200"/>
            <a:ext cx="817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A</a:t>
            </a:r>
            <a:r>
              <a:rPr lang="en-US" sz="3200" b="1" baseline="-25000" dirty="0">
                <a:solidFill>
                  <a:schemeClr val="accent1"/>
                </a:solidFill>
              </a:rPr>
              <a:t>2π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Energy Levels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051" name="Text Box 12"/>
          <p:cNvSpPr txBox="1">
            <a:spLocks noChangeArrowheads="1"/>
          </p:cNvSpPr>
          <p:nvPr/>
        </p:nvSpPr>
        <p:spPr bwMode="auto">
          <a:xfrm>
            <a:off x="762000" y="696912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J. </a:t>
            </a:r>
            <a:r>
              <a:rPr lang="en-US" b="1" dirty="0" err="1">
                <a:solidFill>
                  <a:schemeClr val="accent1"/>
                </a:solidFill>
              </a:rPr>
              <a:t>Schweizer</a:t>
            </a:r>
            <a:r>
              <a:rPr lang="en-US" b="1" dirty="0">
                <a:solidFill>
                  <a:schemeClr val="accent1"/>
                </a:solidFill>
              </a:rPr>
              <a:t> (P. L. 2oo4)</a:t>
            </a:r>
          </a:p>
        </p:txBody>
      </p:sp>
      <p:sp>
        <p:nvSpPr>
          <p:cNvPr id="2061" name="Rectangle 17"/>
          <p:cNvSpPr>
            <a:spLocks noChangeArrowheads="1"/>
          </p:cNvSpPr>
          <p:nvPr/>
        </p:nvSpPr>
        <p:spPr bwMode="auto">
          <a:xfrm>
            <a:off x="838200" y="877669"/>
            <a:ext cx="257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For </a:t>
            </a:r>
            <a:r>
              <a:rPr lang="en-US" b="1" dirty="0">
                <a:cs typeface="Times New Roman" pitchFamily="18" charset="0"/>
              </a:rPr>
              <a:t>Coulomb </a:t>
            </a:r>
            <a:r>
              <a:rPr lang="en-US" b="1" dirty="0" smtClean="0">
                <a:cs typeface="Times New Roman" pitchFamily="18" charset="0"/>
              </a:rPr>
              <a:t>potential E depends on</a:t>
            </a:r>
            <a:r>
              <a:rPr lang="en-US" b="1" dirty="0">
                <a:cs typeface="Times New Roman" pitchFamily="18" charset="0"/>
              </a:rPr>
              <a:t> n only.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" y="6324600"/>
            <a:ext cx="80660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/>
              <a:t>CONCLUSION: one parameter (</a:t>
            </a:r>
            <a:r>
              <a:rPr lang="en-US" sz="1900" b="1" dirty="0" smtClean="0"/>
              <a:t>2a</a:t>
            </a:r>
            <a:r>
              <a:rPr lang="en-US" sz="1900" b="1" baseline="-25000" dirty="0" smtClean="0"/>
              <a:t>0</a:t>
            </a:r>
            <a:r>
              <a:rPr lang="en-US" sz="1900" b="1" dirty="0" smtClean="0"/>
              <a:t>+a</a:t>
            </a:r>
            <a:r>
              <a:rPr lang="en-US" sz="1900" b="1" baseline="-25000" dirty="0" smtClean="0"/>
              <a:t>2</a:t>
            </a:r>
            <a:r>
              <a:rPr lang="en-US" sz="1900" b="1" dirty="0" smtClean="0"/>
              <a:t>) allows to calculate </a:t>
            </a:r>
            <a:r>
              <a:rPr lang="en-US" sz="1900" b="1" dirty="0"/>
              <a:t>all </a:t>
            </a:r>
            <a:r>
              <a:rPr lang="en-US" sz="1900" b="1" dirty="0" err="1"/>
              <a:t>Δ</a:t>
            </a:r>
            <a:r>
              <a:rPr lang="en-US" sz="1900" b="1" baseline="-25000" dirty="0" err="1"/>
              <a:t>ns-np</a:t>
            </a:r>
            <a:r>
              <a:rPr lang="en-US" sz="1900" b="1" baseline="-25000" dirty="0"/>
              <a:t> </a:t>
            </a:r>
            <a:r>
              <a:rPr lang="en-US" sz="1900" b="1" dirty="0"/>
              <a:t>values. 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57200" y="-66020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b="1" dirty="0" smtClean="0">
                <a:solidFill>
                  <a:schemeClr val="accent1"/>
                </a:solidFill>
                <a:latin typeface="Bell MT" pitchFamily="18" charset="0"/>
              </a:rPr>
              <a:t>VII </a:t>
            </a:r>
            <a:r>
              <a:rPr lang="en-US" sz="2800" b="1" dirty="0" smtClean="0">
                <a:solidFill>
                  <a:schemeClr val="accent1"/>
                </a:solidFill>
              </a:rPr>
              <a:t>ENERGY SPLITTING MEASUREMENT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3919" y="1524000"/>
            <a:ext cx="7928081" cy="4711579"/>
            <a:chOff x="453919" y="1524000"/>
            <a:chExt cx="7928081" cy="4711579"/>
          </a:xfrm>
        </p:grpSpPr>
        <p:sp>
          <p:nvSpPr>
            <p:cNvPr id="6" name="Rectangle 5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2000" y="4277305"/>
              <a:ext cx="2363019" cy="427618"/>
            </a:xfrm>
            <a:prstGeom prst="rect">
              <a:avLst/>
            </a:prstGeom>
            <a:blipFill rotWithShape="1">
              <a:blip r:embed="rId2" cstate="print"/>
              <a:stretch>
                <a:fillRect b="-985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7" name="Rectangle 6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58234" y="4302153"/>
              <a:ext cx="2514600" cy="429028"/>
            </a:xfrm>
            <a:prstGeom prst="rect">
              <a:avLst/>
            </a:prstGeom>
            <a:blipFill rotWithShape="1">
              <a:blip r:embed="rId3" cstate="print"/>
              <a:stretch>
                <a:fillRect b="-985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5" name="Rectangle 14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81600" y="4907621"/>
              <a:ext cx="3200400" cy="450444"/>
            </a:xfrm>
            <a:prstGeom prst="rect">
              <a:avLst/>
            </a:prstGeom>
            <a:blipFill rotWithShape="1">
              <a:blip r:embed="rId4" cstate="print"/>
              <a:stretch>
                <a:fillRect b="-945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dirty="0">
                  <a:noFill/>
                </a:rPr>
                <a:t> 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88" y="1524000"/>
              <a:ext cx="6677025" cy="263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453919" y="4930280"/>
                  <a:ext cx="3114741" cy="4697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b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𝟐𝐬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𝟐𝐩</m:t>
                            </m:r>
                          </m:sub>
                          <m:sup>
                            <m:r>
                              <a:rPr lang="en-US" sz="2100" b="1" i="1">
                                <a:latin typeface="Cambria Math"/>
                              </a:rPr>
                              <m:t>𝐯𝐚𝐜</m:t>
                            </m:r>
                            <m:r>
                              <a:rPr lang="en-US" sz="21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𝐬𝐭𝐫</m:t>
                            </m:r>
                          </m:sup>
                        </m:sSubSup>
                        <m:r>
                          <a:rPr lang="en-US" sz="2100" b="1">
                            <a:latin typeface="Cambria Math"/>
                          </a:rPr>
                          <m:t>=</m:t>
                        </m:r>
                        <m:r>
                          <a:rPr lang="en-US" sz="2100" b="1" i="1">
                            <a:latin typeface="Cambria Math"/>
                          </a:rPr>
                          <m:t>−</m:t>
                        </m:r>
                        <m:r>
                          <a:rPr lang="en-US" sz="2100" b="1" i="1">
                            <a:latin typeface="Cambria Math"/>
                          </a:rPr>
                          <m:t>𝟎</m:t>
                        </m:r>
                        <m:r>
                          <a:rPr lang="en-US" sz="2100" b="1">
                            <a:latin typeface="Cambria Math"/>
                          </a:rPr>
                          <m:t>.</m:t>
                        </m:r>
                        <m:r>
                          <a:rPr lang="en-US" sz="2100" b="1" i="1">
                            <a:latin typeface="Cambria Math"/>
                          </a:rPr>
                          <m:t>𝟓𝟖</m:t>
                        </m:r>
                        <m:r>
                          <a:rPr lang="en-US" sz="2100" b="1">
                            <a:latin typeface="Cambria Math"/>
                          </a:rPr>
                          <m:t> </m:t>
                        </m:r>
                        <m:r>
                          <a:rPr lang="en-US" sz="2100" b="1" i="1">
                            <a:latin typeface="Cambria Math"/>
                          </a:rPr>
                          <m:t>𝐞𝐕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919" y="4930280"/>
                  <a:ext cx="3114741" cy="469744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5845255" y="4272610"/>
                  <a:ext cx="2452338" cy="4683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1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b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𝟐𝐬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𝟐𝐩</m:t>
                            </m:r>
                          </m:sub>
                          <m:sup>
                            <m:r>
                              <a:rPr lang="en-US" sz="2100" b="1" i="1">
                                <a:latin typeface="Cambria Math"/>
                              </a:rPr>
                              <m:t>𝐬𝐭𝐫</m:t>
                            </m:r>
                          </m:sup>
                        </m:sSubSup>
                        <m:r>
                          <a:rPr lang="en-US" sz="2100" b="1">
                            <a:latin typeface="Cambria Math"/>
                          </a:rPr>
                          <m:t>=</m:t>
                        </m:r>
                        <m:r>
                          <a:rPr lang="en-US" sz="2100" b="1" i="1">
                            <a:latin typeface="Cambria Math"/>
                          </a:rPr>
                          <m:t>−</m:t>
                        </m:r>
                        <m:r>
                          <a:rPr lang="en-US" sz="2100" b="1" i="1">
                            <a:latin typeface="Cambria Math"/>
                          </a:rPr>
                          <m:t>𝟎</m:t>
                        </m:r>
                        <m:r>
                          <a:rPr lang="en-US" sz="2100" b="1">
                            <a:latin typeface="Cambria Math"/>
                          </a:rPr>
                          <m:t>.</m:t>
                        </m:r>
                        <m:r>
                          <a:rPr lang="en-US" sz="2100" b="1" i="0" smtClean="0">
                            <a:latin typeface="Cambria Math"/>
                          </a:rPr>
                          <m:t>𝟒𝟕</m:t>
                        </m:r>
                        <m:r>
                          <a:rPr lang="en-US" sz="2100" b="1">
                            <a:latin typeface="Cambria Math"/>
                          </a:rPr>
                          <m:t> </m:t>
                        </m:r>
                        <m:r>
                          <a:rPr lang="en-US" sz="2100" b="1" i="1">
                            <a:latin typeface="Cambria Math"/>
                          </a:rPr>
                          <m:t>𝐞𝐕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5255" y="4272610"/>
                  <a:ext cx="2452338" cy="468333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b="-7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501539" y="5486400"/>
                  <a:ext cx="4402487" cy="749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1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b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𝟐𝐬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𝟐𝐩</m:t>
                            </m:r>
                          </m:sub>
                          <m:sup>
                            <m:r>
                              <a:rPr lang="en-US" sz="2100" b="1" i="1">
                                <a:latin typeface="Cambria Math"/>
                              </a:rPr>
                              <m:t>𝐬𝐭𝐫</m:t>
                            </m:r>
                          </m:sup>
                        </m:sSubSup>
                        <m:r>
                          <a:rPr lang="en-US" sz="2100" b="1">
                            <a:latin typeface="Cambria Math"/>
                          </a:rPr>
                          <m:t>=</m:t>
                        </m:r>
                        <m:r>
                          <a:rPr lang="en-US" sz="21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  <m:sup>
                                <m:r>
                                  <a:rPr lang="en-US" sz="2100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100" b="1" i="1">
                                    <a:latin typeface="Cambria Math"/>
                                  </a:rPr>
                                  <m:t>𝝅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100" b="1" i="1"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f>
                          <m:f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1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d>
                          <m:d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latin typeface="Cambria Math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1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1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1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2100" b="1" i="1">
                            <a:latin typeface="Cambria Math"/>
                          </a:rPr>
                          <m:t>+…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539" y="5486400"/>
                  <a:ext cx="4402487" cy="749179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5334000" y="5506180"/>
                  <a:ext cx="2658485" cy="7292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1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100" b="1">
                                <a:latin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100" b="1" i="1">
                                <a:latin typeface="Cambria Math"/>
                              </a:rPr>
                              <m:t>𝐧𝐬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1" i="1">
                                <a:latin typeface="Cambria Math"/>
                              </a:rPr>
                              <m:t>𝐧𝐩</m:t>
                            </m:r>
                          </m:sub>
                          <m:sup/>
                        </m:sSubSup>
                        <m:r>
                          <a:rPr lang="en-US" sz="2100" b="1">
                            <a:latin typeface="Cambria Math"/>
                          </a:rPr>
                          <m:t>=</m:t>
                        </m:r>
                        <m:r>
                          <a:rPr lang="en-US" sz="21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1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100" b="1">
                                    <a:latin typeface="Cambria Math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sz="2100" b="1" i="1">
                                    <a:latin typeface="Cambria Math"/>
                                  </a:rPr>
                                  <m:t>𝟐𝐬</m:t>
                                </m:r>
                                <m:r>
                                  <a:rPr lang="en-US" sz="21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100" b="1" i="1">
                                    <a:latin typeface="Cambria Math"/>
                                  </a:rPr>
                                  <m:t>𝟐𝐩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1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100" b="1" i="1">
                                    <a:latin typeface="Cambria Math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sz="2100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  <m:r>
                          <a:rPr lang="en-US" sz="2100" b="1">
                            <a:latin typeface="Cambria Math"/>
                          </a:rPr>
                          <m:t>∙</m:t>
                        </m:r>
                        <m:r>
                          <a:rPr lang="en-US" sz="2100" b="1" i="1">
                            <a:latin typeface="Cambria Math"/>
                          </a:rPr>
                          <m:t>𝟖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5506180"/>
                  <a:ext cx="2658485" cy="729239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717550" indent="-452438" algn="ctr" defTabSz="811213"/>
            <a:r>
              <a:rPr lang="en-US" sz="2800" b="1" dirty="0">
                <a:solidFill>
                  <a:schemeClr val="accent1"/>
                </a:solidFill>
                <a:sym typeface="Symbol" pitchFamily="18" charset="2"/>
              </a:rPr>
              <a:t>Coulomb bound state and </a:t>
            </a:r>
          </a:p>
          <a:p>
            <a:pPr marL="717550" indent="-452438" algn="ctr" defTabSz="811213"/>
            <a:r>
              <a:rPr lang="en-US" sz="2800" b="1" dirty="0">
                <a:solidFill>
                  <a:schemeClr val="accent1"/>
                </a:solidFill>
                <a:sym typeface="Symbol" pitchFamily="18" charset="2"/>
              </a:rPr>
              <a:t>strong &amp; electromagnetic perturbation</a:t>
            </a:r>
          </a:p>
        </p:txBody>
      </p:sp>
      <p:sp>
        <p:nvSpPr>
          <p:cNvPr id="18434" name="Text Box 19"/>
          <p:cNvSpPr txBox="1">
            <a:spLocks noChangeArrowheads="1"/>
          </p:cNvSpPr>
          <p:nvPr/>
        </p:nvSpPr>
        <p:spPr bwMode="auto">
          <a:xfrm>
            <a:off x="241878" y="1306513"/>
            <a:ext cx="7893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i="1" dirty="0"/>
              <a:t>DGBT </a:t>
            </a:r>
            <a:r>
              <a:rPr lang="en-US" sz="2400" i="1" baseline="30000" dirty="0">
                <a:solidFill>
                  <a:schemeClr val="tx1"/>
                </a:solidFill>
              </a:rPr>
              <a:t>*)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/>
              <a:t>formula &amp; numerical values:</a:t>
            </a:r>
          </a:p>
        </p:txBody>
      </p:sp>
      <p:sp>
        <p:nvSpPr>
          <p:cNvPr id="18435" name="Text Box 19"/>
          <p:cNvSpPr txBox="1">
            <a:spLocks noChangeArrowheads="1"/>
          </p:cNvSpPr>
          <p:nvPr/>
        </p:nvSpPr>
        <p:spPr bwMode="auto">
          <a:xfrm>
            <a:off x="1312863" y="2159000"/>
            <a:ext cx="3443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/>
              <a:t>A) </a:t>
            </a:r>
            <a:r>
              <a:rPr lang="en-US"/>
              <a:t>Energy shift contributions:  </a:t>
            </a:r>
          </a:p>
        </p:txBody>
      </p:sp>
      <p:sp>
        <p:nvSpPr>
          <p:cNvPr id="18436" name="Text Box 19"/>
          <p:cNvSpPr txBox="1">
            <a:spLocks noChangeArrowheads="1"/>
          </p:cNvSpPr>
          <p:nvPr/>
        </p:nvSpPr>
        <p:spPr bwMode="auto">
          <a:xfrm>
            <a:off x="177800" y="6186488"/>
            <a:ext cx="781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</a:rPr>
              <a:t>______</a:t>
            </a:r>
          </a:p>
          <a:p>
            <a:pPr eaLnBrk="1" hangingPunct="1"/>
            <a:r>
              <a:rPr lang="en-US" sz="1600" i="1" dirty="0">
                <a:solidFill>
                  <a:schemeClr val="tx1"/>
                </a:solidFill>
              </a:rPr>
              <a:t>*) </a:t>
            </a:r>
            <a:r>
              <a:rPr lang="en-US" sz="1600" dirty="0" err="1">
                <a:solidFill>
                  <a:schemeClr val="tx1"/>
                </a:solidFill>
              </a:rPr>
              <a:t>Deser</a:t>
            </a:r>
            <a:r>
              <a:rPr lang="en-US" sz="1600" dirty="0">
                <a:solidFill>
                  <a:schemeClr val="tx1"/>
                </a:solidFill>
              </a:rPr>
              <a:t>, Goldberger, Baumann, </a:t>
            </a:r>
            <a:r>
              <a:rPr lang="en-US" sz="1600" dirty="0" err="1">
                <a:solidFill>
                  <a:schemeClr val="tx1"/>
                </a:solidFill>
              </a:rPr>
              <a:t>Thirring</a:t>
            </a:r>
            <a:r>
              <a:rPr lang="en-US" sz="1600" dirty="0">
                <a:solidFill>
                  <a:schemeClr val="tx1"/>
                </a:solidFill>
              </a:rPr>
              <a:t>, PR 96 (1954) 774. </a:t>
            </a:r>
          </a:p>
        </p:txBody>
      </p:sp>
      <p:sp>
        <p:nvSpPr>
          <p:cNvPr id="18437" name="Text Box 19"/>
          <p:cNvSpPr txBox="1">
            <a:spLocks noChangeArrowheads="1"/>
          </p:cNvSpPr>
          <p:nvPr/>
        </p:nvSpPr>
        <p:spPr bwMode="auto">
          <a:xfrm>
            <a:off x="1311275" y="3552825"/>
            <a:ext cx="197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/>
              <a:t>B) </a:t>
            </a:r>
            <a:r>
              <a:rPr lang="en-US"/>
              <a:t>Decay width:  </a:t>
            </a:r>
          </a:p>
        </p:txBody>
      </p:sp>
      <p:graphicFrame>
        <p:nvGraphicFramePr>
          <p:cNvPr id="18438" name="Object 1"/>
          <p:cNvGraphicFramePr>
            <a:graphicFrameLocks noChangeAspect="1"/>
          </p:cNvGraphicFramePr>
          <p:nvPr/>
        </p:nvGraphicFramePr>
        <p:xfrm>
          <a:off x="5072063" y="3457575"/>
          <a:ext cx="3438525" cy="642938"/>
        </p:xfrm>
        <a:graphic>
          <a:graphicData uri="http://schemas.openxmlformats.org/presentationml/2006/ole">
            <p:oleObj spid="_x0000_s41996" name="Equation" r:id="rId3" imgW="2093400" imgH="383760" progId="Equation.3">
              <p:embed/>
            </p:oleObj>
          </a:graphicData>
        </a:graphic>
      </p:graphicFrame>
      <p:graphicFrame>
        <p:nvGraphicFramePr>
          <p:cNvPr id="18439" name="Object 9"/>
          <p:cNvGraphicFramePr>
            <a:graphicFrameLocks noChangeAspect="1"/>
          </p:cNvGraphicFramePr>
          <p:nvPr/>
        </p:nvGraphicFramePr>
        <p:xfrm>
          <a:off x="5027613" y="2125663"/>
          <a:ext cx="3468687" cy="501650"/>
        </p:xfrm>
        <a:graphic>
          <a:graphicData uri="http://schemas.openxmlformats.org/presentationml/2006/ole">
            <p:oleObj spid="_x0000_s41997" name="Equation" r:id="rId4" imgW="2011320" imgH="283320" progId="Equation.3">
              <p:embed/>
            </p:oleObj>
          </a:graphicData>
        </a:graphic>
      </p:graphicFrame>
      <p:graphicFrame>
        <p:nvGraphicFramePr>
          <p:cNvPr id="18440" name="Object 10"/>
          <p:cNvGraphicFramePr>
            <a:graphicFrameLocks noChangeAspect="1"/>
          </p:cNvGraphicFramePr>
          <p:nvPr/>
        </p:nvGraphicFramePr>
        <p:xfrm>
          <a:off x="5049838" y="2573627"/>
          <a:ext cx="3789362" cy="703262"/>
        </p:xfrm>
        <a:graphic>
          <a:graphicData uri="http://schemas.openxmlformats.org/presentationml/2006/ole">
            <p:oleObj spid="_x0000_s41998" name="Equation" r:id="rId5" imgW="2324100" imgH="419100" progId="Equation.3">
              <p:embed/>
            </p:oleObj>
          </a:graphicData>
        </a:graphic>
      </p:graphicFrame>
      <p:sp>
        <p:nvSpPr>
          <p:cNvPr id="18441" name="Text Box 19"/>
          <p:cNvSpPr txBox="1">
            <a:spLocks noChangeArrowheads="1"/>
          </p:cNvSpPr>
          <p:nvPr/>
        </p:nvSpPr>
        <p:spPr bwMode="auto">
          <a:xfrm>
            <a:off x="4105275" y="2720975"/>
            <a:ext cx="70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with 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99238" y="4114800"/>
            <a:ext cx="6350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18744" y="3268663"/>
            <a:ext cx="7620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23272" y="4781550"/>
            <a:ext cx="6338887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Remark</a:t>
            </a:r>
            <a:endParaRPr lang="en-US" sz="16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S-wave scattering lengths </a:t>
            </a:r>
            <a:r>
              <a:rPr lang="en-US" sz="1600" dirty="0" smtClean="0">
                <a:solidFill>
                  <a:srgbClr val="0000FF"/>
                </a:solidFill>
              </a:rPr>
              <a:t>are amplitudes at threshold:  </a:t>
            </a:r>
          </a:p>
        </p:txBody>
      </p:sp>
      <p:graphicFrame>
        <p:nvGraphicFramePr>
          <p:cNvPr id="18445" name="Object 1"/>
          <p:cNvGraphicFramePr>
            <a:graphicFrameLocks noChangeAspect="1"/>
          </p:cNvGraphicFramePr>
          <p:nvPr/>
        </p:nvGraphicFramePr>
        <p:xfrm>
          <a:off x="404813" y="5391150"/>
          <a:ext cx="3024187" cy="476250"/>
        </p:xfrm>
        <a:graphic>
          <a:graphicData uri="http://schemas.openxmlformats.org/presentationml/2006/ole">
            <p:oleObj spid="_x0000_s41999" name="Equation" r:id="rId6" imgW="1846800" imgH="283320" progId="Equation.3">
              <p:embed/>
            </p:oleObj>
          </a:graphicData>
        </a:graphic>
      </p:graphicFrame>
      <p:graphicFrame>
        <p:nvGraphicFramePr>
          <p:cNvPr id="18446" name="Object 1"/>
          <p:cNvGraphicFramePr>
            <a:graphicFrameLocks noChangeAspect="1"/>
          </p:cNvGraphicFramePr>
          <p:nvPr/>
        </p:nvGraphicFramePr>
        <p:xfrm>
          <a:off x="5884863" y="5391150"/>
          <a:ext cx="2878137" cy="476250"/>
        </p:xfrm>
        <a:graphic>
          <a:graphicData uri="http://schemas.openxmlformats.org/presentationml/2006/ole">
            <p:oleObj spid="_x0000_s42000" name="Equation" r:id="rId7" imgW="1755360" imgH="283320" progId="Equation.3">
              <p:embed/>
            </p:oleObj>
          </a:graphicData>
        </a:graphic>
      </p:graphicFrame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5564188" y="1879600"/>
            <a:ext cx="7239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</a:rPr>
              <a:t>em shift</a:t>
            </a: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7392988" y="1879600"/>
            <a:ext cx="93662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</a:rPr>
              <a:t>strong shift</a:t>
            </a:r>
          </a:p>
        </p:txBody>
      </p:sp>
      <p:sp>
        <p:nvSpPr>
          <p:cNvPr id="18449" name="TextBox 1"/>
          <p:cNvSpPr txBox="1">
            <a:spLocks noChangeArrowheads="1"/>
          </p:cNvSpPr>
          <p:nvPr/>
        </p:nvSpPr>
        <p:spPr bwMode="auto">
          <a:xfrm>
            <a:off x="6351588" y="1701800"/>
            <a:ext cx="9715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tx1"/>
                </a:solidFill>
              </a:rPr>
              <a:t>vacuum </a:t>
            </a:r>
          </a:p>
          <a:p>
            <a:pPr algn="ctr" eaLnBrk="1" hangingPunct="1"/>
            <a:r>
              <a:rPr lang="en-US" sz="1200">
                <a:solidFill>
                  <a:schemeClr val="tx1"/>
                </a:solidFill>
              </a:rPr>
              <a:t>polarization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49812-F9FB-48C0-9A35-94F88755F9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257675" y="5419436"/>
            <a:ext cx="619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>and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5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I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Status of 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-atoms</a:t>
            </a:r>
            <a:endParaRPr lang="en-GB" sz="3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48400" y="1143000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Run 2008-2010, statistics with low and medium background (⅔ of all statistics). Point-like production of all particles. The 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6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276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7616" y="4949823"/>
            <a:ext cx="15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 – relative momentum in the </a:t>
            </a:r>
            <a:r>
              <a:rPr lang="el-GR" dirty="0" smtClean="0"/>
              <a:t>π</a:t>
            </a:r>
            <a:r>
              <a:rPr lang="en-GB" dirty="0" smtClean="0"/>
              <a:t>K </a:t>
            </a:r>
            <a:r>
              <a:rPr lang="en-GB" dirty="0" err="1" smtClean="0"/>
              <a:t>c.m.s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81800" y="533400"/>
            <a:ext cx="212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. Benelli,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116642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Callout 1 (No Border) 13"/>
          <p:cNvSpPr/>
          <p:nvPr/>
        </p:nvSpPr>
        <p:spPr>
          <a:xfrm>
            <a:off x="3810000" y="1187440"/>
            <a:ext cx="1524000" cy="228600"/>
          </a:xfrm>
          <a:prstGeom prst="callout1">
            <a:avLst>
              <a:gd name="adj1" fmla="val 52485"/>
              <a:gd name="adj2" fmla="val -1104"/>
              <a:gd name="adj3" fmla="val 435392"/>
              <a:gd name="adj4" fmla="val -6363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5" name="Line Callout 1 (No Border) 14"/>
          <p:cNvSpPr/>
          <p:nvPr/>
        </p:nvSpPr>
        <p:spPr>
          <a:xfrm>
            <a:off x="2971800" y="2743200"/>
            <a:ext cx="1524000" cy="228600"/>
          </a:xfrm>
          <a:prstGeom prst="callout1">
            <a:avLst>
              <a:gd name="adj1" fmla="val 52485"/>
              <a:gd name="adj2" fmla="val -1104"/>
              <a:gd name="adj3" fmla="val 112500"/>
              <a:gd name="adj4" fmla="val -57851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Line Callout 1 (No Border) 15"/>
          <p:cNvSpPr/>
          <p:nvPr/>
        </p:nvSpPr>
        <p:spPr>
          <a:xfrm>
            <a:off x="3733800" y="1676400"/>
            <a:ext cx="2057400" cy="228600"/>
          </a:xfrm>
          <a:prstGeom prst="callout1">
            <a:avLst>
              <a:gd name="adj1" fmla="val 52485"/>
              <a:gd name="adj2" fmla="val -1104"/>
              <a:gd name="adj3" fmla="val 387199"/>
              <a:gd name="adj4" fmla="val -48774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2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800" b="1" dirty="0">
                <a:solidFill>
                  <a:schemeClr val="accent1"/>
                </a:solidFill>
              </a:rPr>
              <a:t> level scheme and 2s – 2p energy splitting</a:t>
            </a:r>
            <a:endParaRPr lang="ru-RU" sz="2800" b="1" dirty="0">
              <a:solidFill>
                <a:schemeClr val="accent1"/>
              </a:solidFill>
              <a:sym typeface="Symbol" pitchFamily="18" charset="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13000" y="1817688"/>
            <a:ext cx="5080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24113" y="2166938"/>
            <a:ext cx="5080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5225" y="3900488"/>
            <a:ext cx="5080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1841500" y="1163638"/>
            <a:ext cx="6350" cy="32559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Minus 22"/>
          <p:cNvSpPr/>
          <p:nvPr/>
        </p:nvSpPr>
        <p:spPr bwMode="auto">
          <a:xfrm>
            <a:off x="5729288" y="1263650"/>
            <a:ext cx="914400" cy="914400"/>
          </a:xfrm>
          <a:prstGeom prst="mathMinu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917825" y="1828800"/>
            <a:ext cx="508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64" name="Rectangle 39"/>
          <p:cNvSpPr>
            <a:spLocks noChangeArrowheads="1"/>
          </p:cNvSpPr>
          <p:nvPr/>
        </p:nvSpPr>
        <p:spPr bwMode="auto">
          <a:xfrm>
            <a:off x="2932113" y="2195513"/>
            <a:ext cx="496887" cy="73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 40"/>
          <p:cNvSpPr>
            <a:spLocks noChangeArrowheads="1"/>
          </p:cNvSpPr>
          <p:nvPr/>
        </p:nvSpPr>
        <p:spPr bwMode="auto">
          <a:xfrm>
            <a:off x="2944813" y="3986213"/>
            <a:ext cx="495300" cy="1603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866900" y="1460500"/>
            <a:ext cx="4686300" cy="142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22700" y="1803400"/>
            <a:ext cx="9906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95713" y="2166938"/>
            <a:ext cx="5080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07897" y="2171700"/>
            <a:ext cx="508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94300" y="1803400"/>
            <a:ext cx="990600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71" name="TextBox 8"/>
          <p:cNvSpPr txBox="1">
            <a:spLocks noChangeArrowheads="1"/>
          </p:cNvSpPr>
          <p:nvPr/>
        </p:nvSpPr>
        <p:spPr bwMode="auto">
          <a:xfrm>
            <a:off x="1866900" y="36957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Helvetica" charset="0"/>
              </a:rPr>
              <a:t>n=1</a:t>
            </a:r>
          </a:p>
        </p:txBody>
      </p:sp>
      <p:sp>
        <p:nvSpPr>
          <p:cNvPr id="19472" name="TextBox 31"/>
          <p:cNvSpPr txBox="1">
            <a:spLocks noChangeArrowheads="1"/>
          </p:cNvSpPr>
          <p:nvPr/>
        </p:nvSpPr>
        <p:spPr bwMode="auto">
          <a:xfrm>
            <a:off x="1866900" y="1993900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Helvetica" charset="0"/>
              </a:rPr>
              <a:t>n=2</a:t>
            </a:r>
          </a:p>
        </p:txBody>
      </p:sp>
      <p:sp>
        <p:nvSpPr>
          <p:cNvPr id="19473" name="TextBox 32"/>
          <p:cNvSpPr txBox="1">
            <a:spLocks noChangeArrowheads="1"/>
          </p:cNvSpPr>
          <p:nvPr/>
        </p:nvSpPr>
        <p:spPr bwMode="auto">
          <a:xfrm>
            <a:off x="1866900" y="16256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Helvetica" charset="0"/>
              </a:rPr>
              <a:t>n=3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676400" y="182880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76400" y="218440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676400" y="392430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477" name="TextBox 43"/>
          <p:cNvSpPr txBox="1">
            <a:spLocks noChangeArrowheads="1"/>
          </p:cNvSpPr>
          <p:nvPr/>
        </p:nvSpPr>
        <p:spPr bwMode="auto">
          <a:xfrm>
            <a:off x="1104900" y="1651000"/>
            <a:ext cx="652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  <a:latin typeface="Helvetica" charset="0"/>
              </a:rPr>
              <a:t>-0.21</a:t>
            </a:r>
          </a:p>
        </p:txBody>
      </p:sp>
      <p:sp>
        <p:nvSpPr>
          <p:cNvPr id="19478" name="TextBox 44"/>
          <p:cNvSpPr txBox="1">
            <a:spLocks noChangeArrowheads="1"/>
          </p:cNvSpPr>
          <p:nvPr/>
        </p:nvSpPr>
        <p:spPr bwMode="auto">
          <a:xfrm>
            <a:off x="1104900" y="2006600"/>
            <a:ext cx="65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  <a:latin typeface="Helvetica" charset="0"/>
              </a:rPr>
              <a:t>-0.47</a:t>
            </a:r>
          </a:p>
        </p:txBody>
      </p:sp>
      <p:sp>
        <p:nvSpPr>
          <p:cNvPr id="19479" name="TextBox 45"/>
          <p:cNvSpPr txBox="1">
            <a:spLocks noChangeArrowheads="1"/>
          </p:cNvSpPr>
          <p:nvPr/>
        </p:nvSpPr>
        <p:spPr bwMode="auto">
          <a:xfrm>
            <a:off x="1092200" y="3733800"/>
            <a:ext cx="658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  <a:latin typeface="Helvetica" charset="0"/>
              </a:rPr>
              <a:t>-1.86</a:t>
            </a:r>
          </a:p>
        </p:txBody>
      </p:sp>
      <p:sp>
        <p:nvSpPr>
          <p:cNvPr id="19480" name="TextBox 46"/>
          <p:cNvSpPr txBox="1">
            <a:spLocks noChangeArrowheads="1"/>
          </p:cNvSpPr>
          <p:nvPr/>
        </p:nvSpPr>
        <p:spPr bwMode="auto">
          <a:xfrm>
            <a:off x="1308100" y="787400"/>
            <a:ext cx="1111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" charset="0"/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  <a:latin typeface="Helvetica" charset="0"/>
              </a:rPr>
              <a:t>n </a:t>
            </a:r>
            <a:r>
              <a:rPr lang="en-US" dirty="0" smtClean="0">
                <a:solidFill>
                  <a:schemeClr val="tx1"/>
                </a:solidFill>
                <a:latin typeface="Helvetica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Helvetica" charset="0"/>
              </a:rPr>
              <a:t>keV</a:t>
            </a:r>
            <a:r>
              <a:rPr lang="en-US" dirty="0">
                <a:solidFill>
                  <a:schemeClr val="tx1"/>
                </a:solidFill>
                <a:latin typeface="Helvetica" charset="0"/>
              </a:rPr>
              <a:t>)</a:t>
            </a:r>
          </a:p>
        </p:txBody>
      </p:sp>
      <p:graphicFrame>
        <p:nvGraphicFramePr>
          <p:cNvPr id="19481" name="Object 37"/>
          <p:cNvGraphicFramePr>
            <a:graphicFrameLocks noChangeAspect="1"/>
          </p:cNvGraphicFramePr>
          <p:nvPr/>
        </p:nvGraphicFramePr>
        <p:xfrm>
          <a:off x="2667000" y="1130300"/>
          <a:ext cx="533400" cy="287338"/>
        </p:xfrm>
        <a:graphic>
          <a:graphicData uri="http://schemas.openxmlformats.org/presentationml/2006/ole">
            <p:oleObj spid="_x0000_s43026" name="Equation" r:id="rId3" imgW="319680" imgH="164520" progId="Equation.3">
              <p:embed/>
            </p:oleObj>
          </a:graphicData>
        </a:graphic>
      </p:graphicFrame>
      <p:graphicFrame>
        <p:nvGraphicFramePr>
          <p:cNvPr id="19482" name="Object 49"/>
          <p:cNvGraphicFramePr>
            <a:graphicFrameLocks noChangeAspect="1"/>
          </p:cNvGraphicFramePr>
          <p:nvPr/>
        </p:nvGraphicFramePr>
        <p:xfrm>
          <a:off x="5372100" y="1139825"/>
          <a:ext cx="533400" cy="266700"/>
        </p:xfrm>
        <a:graphic>
          <a:graphicData uri="http://schemas.openxmlformats.org/presentationml/2006/ole">
            <p:oleObj spid="_x0000_s43027" name="Equation" r:id="rId4" imgW="319680" imgH="155160" progId="Equation.3">
              <p:embed/>
            </p:oleObj>
          </a:graphicData>
        </a:graphic>
      </p:graphicFrame>
      <p:graphicFrame>
        <p:nvGraphicFramePr>
          <p:cNvPr id="19483" name="Object 50"/>
          <p:cNvGraphicFramePr>
            <a:graphicFrameLocks noChangeAspect="1"/>
          </p:cNvGraphicFramePr>
          <p:nvPr/>
        </p:nvGraphicFramePr>
        <p:xfrm>
          <a:off x="4044950" y="1139825"/>
          <a:ext cx="493713" cy="266700"/>
        </p:xfrm>
        <a:graphic>
          <a:graphicData uri="http://schemas.openxmlformats.org/presentationml/2006/ole">
            <p:oleObj spid="_x0000_s43028" name="Equation" r:id="rId5" imgW="292320" imgH="155160" progId="Equation.3">
              <p:embed/>
            </p:oleObj>
          </a:graphicData>
        </a:graphic>
      </p:graphicFrame>
      <p:graphicFrame>
        <p:nvGraphicFramePr>
          <p:cNvPr id="1948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3672050"/>
              </p:ext>
            </p:extLst>
          </p:nvPr>
        </p:nvGraphicFramePr>
        <p:xfrm>
          <a:off x="1158875" y="4630738"/>
          <a:ext cx="7146925" cy="517525"/>
        </p:xfrm>
        <a:graphic>
          <a:graphicData uri="http://schemas.openxmlformats.org/presentationml/2006/ole">
            <p:oleObj spid="_x0000_s43029" name="Equation" r:id="rId6" imgW="4305300" imgH="342900" progId="Equation.3">
              <p:embed/>
            </p:oleObj>
          </a:graphicData>
        </a:graphic>
      </p:graphicFrame>
      <p:graphicFrame>
        <p:nvGraphicFramePr>
          <p:cNvPr id="194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7448400"/>
              </p:ext>
            </p:extLst>
          </p:nvPr>
        </p:nvGraphicFramePr>
        <p:xfrm>
          <a:off x="1184275" y="6192838"/>
          <a:ext cx="4872038" cy="369887"/>
        </p:xfrm>
        <a:graphic>
          <a:graphicData uri="http://schemas.openxmlformats.org/presentationml/2006/ole">
            <p:oleObj spid="_x0000_s43030" name="Equation" r:id="rId7" imgW="3187700" imgH="241300" progId="Equation.3">
              <p:embed/>
            </p:oleObj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2794000" y="406400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487" name="TextBox 4"/>
          <p:cNvSpPr txBox="1">
            <a:spLocks noChangeArrowheads="1"/>
          </p:cNvSpPr>
          <p:nvPr/>
        </p:nvSpPr>
        <p:spPr bwMode="auto">
          <a:xfrm>
            <a:off x="2425700" y="38227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1600" b="1" i="1">
                <a:solidFill>
                  <a:srgbClr val="339E2C"/>
                </a:solidFill>
              </a:rPr>
              <a:t>ε</a:t>
            </a:r>
            <a:r>
              <a:rPr lang="en-US" sz="1600" b="1" i="1" baseline="-25000">
                <a:solidFill>
                  <a:srgbClr val="339E2C"/>
                </a:solidFill>
              </a:rPr>
              <a:t>1s</a:t>
            </a:r>
            <a:endParaRPr lang="en-US" sz="1600" b="1" i="1">
              <a:solidFill>
                <a:srgbClr val="339E2C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70200" y="3886200"/>
            <a:ext cx="0" cy="179388"/>
          </a:xfrm>
          <a:prstGeom prst="straightConnector1">
            <a:avLst/>
          </a:prstGeom>
          <a:ln w="19050">
            <a:solidFill>
              <a:srgbClr val="339E2C"/>
            </a:solidFill>
            <a:tailEnd type="arrow" w="med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489" name="TextBox 53"/>
          <p:cNvSpPr txBox="1">
            <a:spLocks noChangeArrowheads="1"/>
          </p:cNvSpPr>
          <p:nvPr/>
        </p:nvSpPr>
        <p:spPr bwMode="auto">
          <a:xfrm>
            <a:off x="2946400" y="4094163"/>
            <a:ext cx="506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1600" b="1" i="1">
                <a:solidFill>
                  <a:srgbClr val="FF3F09"/>
                </a:solidFill>
              </a:rPr>
              <a:t>Γ</a:t>
            </a:r>
            <a:r>
              <a:rPr lang="en-US" sz="1600" b="1" i="1" baseline="-25000">
                <a:solidFill>
                  <a:srgbClr val="FF3F09"/>
                </a:solidFill>
              </a:rPr>
              <a:t>1s</a:t>
            </a:r>
            <a:endParaRPr lang="en-US" sz="1600" b="1" i="1">
              <a:solidFill>
                <a:srgbClr val="FF3F09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1192213" y="5018666"/>
            <a:ext cx="255587" cy="0"/>
          </a:xfrm>
          <a:prstGeom prst="line">
            <a:avLst/>
          </a:prstGeom>
          <a:ln>
            <a:solidFill>
              <a:srgbClr val="339E2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206358" y="6586538"/>
            <a:ext cx="254000" cy="0"/>
          </a:xfrm>
          <a:prstGeom prst="line">
            <a:avLst/>
          </a:prstGeom>
          <a:ln>
            <a:solidFill>
              <a:srgbClr val="FF3F0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92" name="TextBox 4"/>
          <p:cNvSpPr txBox="1">
            <a:spLocks noChangeArrowheads="1"/>
          </p:cNvSpPr>
          <p:nvPr/>
        </p:nvSpPr>
        <p:spPr bwMode="auto">
          <a:xfrm>
            <a:off x="2425700" y="2065338"/>
            <a:ext cx="479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1600" b="1" i="1">
                <a:solidFill>
                  <a:srgbClr val="339E2C"/>
                </a:solidFill>
              </a:rPr>
              <a:t>ε</a:t>
            </a:r>
            <a:r>
              <a:rPr lang="en-US" sz="1600" b="1" i="1" baseline="-25000">
                <a:solidFill>
                  <a:srgbClr val="339E2C"/>
                </a:solidFill>
              </a:rPr>
              <a:t>2s</a:t>
            </a:r>
            <a:endParaRPr lang="en-US" sz="1600" b="1" i="1">
              <a:solidFill>
                <a:srgbClr val="339E2C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774950" y="2228850"/>
            <a:ext cx="1651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51150" y="2165350"/>
            <a:ext cx="0" cy="71438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495" name="TextBox 53"/>
          <p:cNvSpPr txBox="1">
            <a:spLocks noChangeArrowheads="1"/>
          </p:cNvSpPr>
          <p:nvPr/>
        </p:nvSpPr>
        <p:spPr bwMode="auto">
          <a:xfrm>
            <a:off x="2936875" y="2219325"/>
            <a:ext cx="506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1600" b="1" i="1">
                <a:solidFill>
                  <a:srgbClr val="FF3F09"/>
                </a:solidFill>
              </a:rPr>
              <a:t>Γ</a:t>
            </a:r>
            <a:r>
              <a:rPr lang="en-US" sz="1600" b="1" i="1" baseline="-25000">
                <a:solidFill>
                  <a:srgbClr val="FF3F09"/>
                </a:solidFill>
              </a:rPr>
              <a:t>2s</a:t>
            </a:r>
            <a:endParaRPr lang="en-US" sz="1600" b="1" i="1">
              <a:solidFill>
                <a:srgbClr val="FF3F09"/>
              </a:solidFill>
            </a:endParaRPr>
          </a:p>
        </p:txBody>
      </p:sp>
      <p:graphicFrame>
        <p:nvGraphicFramePr>
          <p:cNvPr id="19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35001198"/>
              </p:ext>
            </p:extLst>
          </p:nvPr>
        </p:nvGraphicFramePr>
        <p:xfrm>
          <a:off x="1155700" y="5305425"/>
          <a:ext cx="3492500" cy="395288"/>
        </p:xfrm>
        <a:graphic>
          <a:graphicData uri="http://schemas.openxmlformats.org/presentationml/2006/ole">
            <p:oleObj spid="_x0000_s43031" name="Equation" r:id="rId8" imgW="2133600" imgH="241300" progId="Equation.3">
              <p:embed/>
            </p:oleObj>
          </a:graphicData>
        </a:graphic>
      </p:graphicFrame>
      <p:cxnSp>
        <p:nvCxnSpPr>
          <p:cNvPr id="45" name="Straight Connector 44"/>
          <p:cNvCxnSpPr>
            <a:cxnSpLocks/>
          </p:cNvCxnSpPr>
          <p:nvPr/>
        </p:nvCxnSpPr>
        <p:spPr>
          <a:xfrm>
            <a:off x="3362036" y="2238664"/>
            <a:ext cx="1440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98" name="Oval 17"/>
          <p:cNvSpPr>
            <a:spLocks noChangeArrowheads="1"/>
          </p:cNvSpPr>
          <p:nvPr/>
        </p:nvSpPr>
        <p:spPr bwMode="auto">
          <a:xfrm>
            <a:off x="4610100" y="2024063"/>
            <a:ext cx="358775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6474795" y="1853407"/>
            <a:ext cx="1439862" cy="1439862"/>
            <a:chOff x="6278563" y="1477963"/>
            <a:chExt cx="1439862" cy="1439862"/>
          </a:xfrm>
        </p:grpSpPr>
        <p:sp>
          <p:nvSpPr>
            <p:cNvPr id="19499" name="Oval 60"/>
            <p:cNvSpPr>
              <a:spLocks noChangeArrowheads="1"/>
            </p:cNvSpPr>
            <p:nvPr/>
          </p:nvSpPr>
          <p:spPr bwMode="auto">
            <a:xfrm>
              <a:off x="6278563" y="1477963"/>
              <a:ext cx="1439862" cy="14398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6307138" y="1989138"/>
              <a:ext cx="6477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</p:cNvCxnSpPr>
            <p:nvPr/>
          </p:nvCxnSpPr>
          <p:spPr>
            <a:xfrm>
              <a:off x="6324600" y="2455863"/>
              <a:ext cx="6477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726238" y="1968500"/>
              <a:ext cx="0" cy="503238"/>
            </a:xfrm>
            <a:prstGeom prst="straightConnector1">
              <a:avLst/>
            </a:prstGeom>
            <a:ln w="28575">
              <a:solidFill>
                <a:srgbClr val="339E2C"/>
              </a:solidFill>
              <a:headEnd type="triangle" w="lg" len="lg"/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9504" name="TextBox 1"/>
          <p:cNvSpPr txBox="1">
            <a:spLocks noChangeArrowheads="1"/>
          </p:cNvSpPr>
          <p:nvPr/>
        </p:nvSpPr>
        <p:spPr bwMode="auto">
          <a:xfrm>
            <a:off x="2808288" y="2565400"/>
            <a:ext cx="13128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chemeClr val="tx1"/>
                </a:solidFill>
              </a:rPr>
              <a:t>Stark mixing</a:t>
            </a:r>
          </a:p>
        </p:txBody>
      </p:sp>
      <p:sp>
        <p:nvSpPr>
          <p:cNvPr id="60" name="Left-Up Arrow 59"/>
          <p:cNvSpPr/>
          <p:nvPr/>
        </p:nvSpPr>
        <p:spPr bwMode="auto">
          <a:xfrm>
            <a:off x="4945063" y="2471738"/>
            <a:ext cx="822325" cy="823912"/>
          </a:xfrm>
          <a:prstGeom prst="left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38513" y="2266950"/>
            <a:ext cx="133350" cy="298450"/>
          </a:xfrm>
          <a:prstGeom prst="line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462338" y="2185988"/>
            <a:ext cx="928687" cy="387350"/>
          </a:xfrm>
          <a:prstGeom prst="line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950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2252297"/>
              </p:ext>
            </p:extLst>
          </p:nvPr>
        </p:nvGraphicFramePr>
        <p:xfrm>
          <a:off x="5184775" y="5111750"/>
          <a:ext cx="3044825" cy="698500"/>
        </p:xfrm>
        <a:graphic>
          <a:graphicData uri="http://schemas.openxmlformats.org/presentationml/2006/ole">
            <p:oleObj spid="_x0000_s43032" name="Equation" r:id="rId9" imgW="1993900" imgH="457200" progId="Equation.3">
              <p:embed/>
            </p:oleObj>
          </a:graphicData>
        </a:graphic>
      </p:graphicFrame>
      <p:cxnSp>
        <p:nvCxnSpPr>
          <p:cNvPr id="55" name="Straight Connector 54"/>
          <p:cNvCxnSpPr/>
          <p:nvPr/>
        </p:nvCxnSpPr>
        <p:spPr>
          <a:xfrm flipV="1">
            <a:off x="1477820" y="5696528"/>
            <a:ext cx="762000" cy="0"/>
          </a:xfrm>
          <a:prstGeom prst="line">
            <a:avLst/>
          </a:prstGeom>
          <a:ln>
            <a:solidFill>
              <a:srgbClr val="339E2C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914400" y="6367463"/>
            <a:ext cx="220663" cy="1587"/>
          </a:xfrm>
          <a:prstGeom prst="straightConnector1">
            <a:avLst/>
          </a:prstGeom>
          <a:ln w="19050">
            <a:solidFill>
              <a:srgbClr val="FF3F09"/>
            </a:solidFill>
            <a:tailEnd type="arrow" w="med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914400" y="4843463"/>
            <a:ext cx="220663" cy="1587"/>
          </a:xfrm>
          <a:prstGeom prst="straightConnector1">
            <a:avLst/>
          </a:prstGeom>
          <a:ln w="19050">
            <a:solidFill>
              <a:srgbClr val="339E2C"/>
            </a:solidFill>
            <a:tailEnd type="arrow" w="med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175000" y="2171700"/>
            <a:ext cx="1346200" cy="1879600"/>
            <a:chOff x="5136444" y="2956994"/>
            <a:chExt cx="2012240" cy="2207671"/>
          </a:xfrm>
        </p:grpSpPr>
        <p:grpSp>
          <p:nvGrpSpPr>
            <p:cNvPr id="6" name="Group 83"/>
            <p:cNvGrpSpPr>
              <a:grpSpLocks/>
            </p:cNvGrpSpPr>
            <p:nvPr/>
          </p:nvGrpSpPr>
          <p:grpSpPr bwMode="auto">
            <a:xfrm flipH="1">
              <a:off x="5136444" y="4614332"/>
              <a:ext cx="522112" cy="550333"/>
              <a:chOff x="3115746" y="2311415"/>
              <a:chExt cx="2909700" cy="2853251"/>
            </a:xfrm>
          </p:grpSpPr>
          <p:cxnSp>
            <p:nvCxnSpPr>
              <p:cNvPr id="94" name="Curved Connector 93"/>
              <p:cNvCxnSpPr/>
              <p:nvPr/>
            </p:nvCxnSpPr>
            <p:spPr>
              <a:xfrm>
                <a:off x="4557559" y="3743603"/>
                <a:ext cx="1467887" cy="1421063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/>
              <p:cNvCxnSpPr/>
              <p:nvPr/>
            </p:nvCxnSpPr>
            <p:spPr>
              <a:xfrm>
                <a:off x="3116129" y="2312870"/>
                <a:ext cx="1467878" cy="1421063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84"/>
            <p:cNvGrpSpPr>
              <a:grpSpLocks/>
            </p:cNvGrpSpPr>
            <p:nvPr/>
          </p:nvGrpSpPr>
          <p:grpSpPr bwMode="auto">
            <a:xfrm flipH="1">
              <a:off x="5627508" y="4061182"/>
              <a:ext cx="522112" cy="550333"/>
              <a:chOff x="3115746" y="2311415"/>
              <a:chExt cx="2909700" cy="2853251"/>
            </a:xfrm>
          </p:grpSpPr>
          <p:cxnSp>
            <p:nvCxnSpPr>
              <p:cNvPr id="92" name="Curved Connector 91"/>
              <p:cNvCxnSpPr/>
              <p:nvPr/>
            </p:nvCxnSpPr>
            <p:spPr>
              <a:xfrm>
                <a:off x="4556835" y="3740321"/>
                <a:ext cx="1467878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3" name="Curved Connector 92"/>
              <p:cNvCxnSpPr/>
              <p:nvPr/>
            </p:nvCxnSpPr>
            <p:spPr>
              <a:xfrm>
                <a:off x="3115396" y="2309588"/>
                <a:ext cx="1467887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5"/>
            <p:cNvGrpSpPr>
              <a:grpSpLocks/>
            </p:cNvGrpSpPr>
            <p:nvPr/>
          </p:nvGrpSpPr>
          <p:grpSpPr bwMode="auto">
            <a:xfrm flipH="1">
              <a:off x="6118572" y="3508032"/>
              <a:ext cx="522112" cy="550333"/>
              <a:chOff x="3115746" y="2311415"/>
              <a:chExt cx="2909700" cy="2853251"/>
            </a:xfrm>
          </p:grpSpPr>
          <p:cxnSp>
            <p:nvCxnSpPr>
              <p:cNvPr id="90" name="Curved Connector 89"/>
              <p:cNvCxnSpPr/>
              <p:nvPr/>
            </p:nvCxnSpPr>
            <p:spPr>
              <a:xfrm>
                <a:off x="4556093" y="3746709"/>
                <a:ext cx="1467887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Curved Connector 90"/>
              <p:cNvCxnSpPr/>
              <p:nvPr/>
            </p:nvCxnSpPr>
            <p:spPr>
              <a:xfrm>
                <a:off x="3114663" y="2315976"/>
                <a:ext cx="1467878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86"/>
            <p:cNvGrpSpPr>
              <a:grpSpLocks/>
            </p:cNvGrpSpPr>
            <p:nvPr/>
          </p:nvGrpSpPr>
          <p:grpSpPr bwMode="auto">
            <a:xfrm flipH="1">
              <a:off x="6626572" y="2956994"/>
              <a:ext cx="522112" cy="550333"/>
              <a:chOff x="3115746" y="2311415"/>
              <a:chExt cx="2909700" cy="2853251"/>
            </a:xfrm>
          </p:grpSpPr>
          <p:cxnSp>
            <p:nvCxnSpPr>
              <p:cNvPr id="88" name="Curved Connector 87"/>
              <p:cNvCxnSpPr/>
              <p:nvPr/>
            </p:nvCxnSpPr>
            <p:spPr>
              <a:xfrm>
                <a:off x="4557176" y="3742148"/>
                <a:ext cx="1467887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Curved Connector 88"/>
              <p:cNvCxnSpPr/>
              <p:nvPr/>
            </p:nvCxnSpPr>
            <p:spPr>
              <a:xfrm>
                <a:off x="3115746" y="2311415"/>
                <a:ext cx="1467878" cy="1421069"/>
              </a:xfrm>
              <a:prstGeom prst="curvedConnector3">
                <a:avLst/>
              </a:prstGeom>
              <a:ln w="28575" cmpd="sng">
                <a:solidFill>
                  <a:srgbClr val="FF8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513" name="Object 6"/>
          <p:cNvGraphicFramePr>
            <a:graphicFrameLocks noChangeAspect="1"/>
          </p:cNvGraphicFramePr>
          <p:nvPr/>
        </p:nvGraphicFramePr>
        <p:xfrm>
          <a:off x="3776663" y="3187700"/>
          <a:ext cx="1006475" cy="552450"/>
        </p:xfrm>
        <a:graphic>
          <a:graphicData uri="http://schemas.openxmlformats.org/presentationml/2006/ole">
            <p:oleObj spid="_x0000_s43033" name="Equation" r:id="rId10" imgW="886680" imgH="484560" progId="Equation.3">
              <p:embed/>
            </p:oleObj>
          </a:graphicData>
        </a:graphic>
      </p:graphicFrame>
      <p:sp>
        <p:nvSpPr>
          <p:cNvPr id="4" name="Right Arrow 3"/>
          <p:cNvSpPr/>
          <p:nvPr/>
        </p:nvSpPr>
        <p:spPr>
          <a:xfrm rot="600406">
            <a:off x="4991833" y="2145808"/>
            <a:ext cx="1447800" cy="531454"/>
          </a:xfrm>
          <a:prstGeom prst="rightArrow">
            <a:avLst>
              <a:gd name="adj1" fmla="val 173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6705600" y="699064"/>
            <a:ext cx="1247737" cy="3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J. </a:t>
            </a:r>
            <a:r>
              <a:rPr lang="en-US" b="1" dirty="0" err="1" smtClean="0">
                <a:solidFill>
                  <a:schemeClr val="accent1"/>
                </a:solidFill>
              </a:rPr>
              <a:t>Schacher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pPr>
              <a:defRPr/>
            </a:pPr>
            <a:fld id="{1F249812-F9FB-48C0-9A35-94F88755F9A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224071" y="2362200"/>
            <a:ext cx="1066800" cy="48406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53"/>
          <p:cNvSpPr txBox="1">
            <a:spLocks noChangeArrowheads="1"/>
          </p:cNvSpPr>
          <p:nvPr/>
        </p:nvSpPr>
        <p:spPr bwMode="auto">
          <a:xfrm>
            <a:off x="7208980" y="2393836"/>
            <a:ext cx="1109599" cy="461665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CH" sz="2400" i="1" dirty="0">
                <a:solidFill>
                  <a:srgbClr val="339E2E"/>
                </a:solidFill>
              </a:rPr>
              <a:t>ΔE</a:t>
            </a:r>
            <a:r>
              <a:rPr lang="en-US" sz="2400" i="1" baseline="-25000" dirty="0">
                <a:solidFill>
                  <a:srgbClr val="339E2E"/>
                </a:solidFill>
              </a:rPr>
              <a:t>2s-2p</a:t>
            </a:r>
            <a:endParaRPr lang="en-US" sz="2400" i="1" dirty="0">
              <a:solidFill>
                <a:srgbClr val="339E2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7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0200" y="1203325"/>
          <a:ext cx="8432800" cy="252094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25600"/>
                <a:gridCol w="1625600"/>
                <a:gridCol w="1625600"/>
                <a:gridCol w="1790700"/>
                <a:gridCol w="1765300"/>
              </a:tblGrid>
              <a:tr h="6605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6201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01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01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514" name="Object 37"/>
          <p:cNvGraphicFramePr>
            <a:graphicFrameLocks noChangeAspect="1"/>
          </p:cNvGraphicFramePr>
          <p:nvPr/>
        </p:nvGraphicFramePr>
        <p:xfrm>
          <a:off x="815975" y="1281113"/>
          <a:ext cx="695325" cy="490537"/>
        </p:xfrm>
        <a:graphic>
          <a:graphicData uri="http://schemas.openxmlformats.org/presentationml/2006/ole">
            <p:oleObj spid="_x0000_s3948" name="Equation" r:id="rId3" imgW="329040" imgH="228240" progId="Equation.3">
              <p:embed/>
            </p:oleObj>
          </a:graphicData>
        </a:graphic>
      </p:graphicFrame>
      <p:graphicFrame>
        <p:nvGraphicFramePr>
          <p:cNvPr id="20515" name="Object 9"/>
          <p:cNvGraphicFramePr>
            <a:graphicFrameLocks noChangeAspect="1"/>
          </p:cNvGraphicFramePr>
          <p:nvPr/>
        </p:nvGraphicFramePr>
        <p:xfrm>
          <a:off x="3808413" y="1303338"/>
          <a:ext cx="1179512" cy="436562"/>
        </p:xfrm>
        <a:graphic>
          <a:graphicData uri="http://schemas.openxmlformats.org/presentationml/2006/ole">
            <p:oleObj spid="_x0000_s3949" name="Equation" r:id="rId4" imgW="676440" imgH="237600" progId="Equation.3">
              <p:embed/>
            </p:oleObj>
          </a:graphicData>
        </a:graphic>
      </p:graphicFrame>
      <p:graphicFrame>
        <p:nvGraphicFramePr>
          <p:cNvPr id="20516" name="Object 9"/>
          <p:cNvGraphicFramePr>
            <a:graphicFrameLocks noChangeAspect="1"/>
          </p:cNvGraphicFramePr>
          <p:nvPr/>
        </p:nvGraphicFramePr>
        <p:xfrm>
          <a:off x="2217738" y="1303338"/>
          <a:ext cx="1135062" cy="436562"/>
        </p:xfrm>
        <a:graphic>
          <a:graphicData uri="http://schemas.openxmlformats.org/presentationml/2006/ole">
            <p:oleObj spid="_x0000_s3950" name="Equation" r:id="rId5" imgW="649080" imgH="237600" progId="Equation.3">
              <p:embed/>
            </p:oleObj>
          </a:graphicData>
        </a:graphic>
      </p:graphicFrame>
      <p:graphicFrame>
        <p:nvGraphicFramePr>
          <p:cNvPr id="205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68550254"/>
              </p:ext>
            </p:extLst>
          </p:nvPr>
        </p:nvGraphicFramePr>
        <p:xfrm>
          <a:off x="5467350" y="1295400"/>
          <a:ext cx="1258888" cy="431800"/>
        </p:xfrm>
        <a:graphic>
          <a:graphicData uri="http://schemas.openxmlformats.org/presentationml/2006/ole">
            <p:oleObj spid="_x0000_s3951" name="Equation" r:id="rId6" imgW="736280" imgH="253890" progId="Equation.3">
              <p:embed/>
            </p:oleObj>
          </a:graphicData>
        </a:graphic>
      </p:graphicFrame>
      <p:graphicFrame>
        <p:nvGraphicFramePr>
          <p:cNvPr id="205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8793549"/>
              </p:ext>
            </p:extLst>
          </p:nvPr>
        </p:nvGraphicFramePr>
        <p:xfrm>
          <a:off x="7332663" y="1316038"/>
          <a:ext cx="1090612" cy="436562"/>
        </p:xfrm>
        <a:graphic>
          <a:graphicData uri="http://schemas.openxmlformats.org/presentationml/2006/ole">
            <p:oleObj spid="_x0000_s3952" name="Equation" r:id="rId7" imgW="634725" imgH="253890" progId="Equation.3">
              <p:embed/>
            </p:oleObj>
          </a:graphicData>
        </a:graphic>
      </p:graphicFrame>
      <p:graphicFrame>
        <p:nvGraphicFramePr>
          <p:cNvPr id="20519" name="Object 37"/>
          <p:cNvGraphicFramePr>
            <a:graphicFrameLocks noChangeAspect="1"/>
          </p:cNvGraphicFramePr>
          <p:nvPr/>
        </p:nvGraphicFramePr>
        <p:xfrm>
          <a:off x="815975" y="1954213"/>
          <a:ext cx="669925" cy="490537"/>
        </p:xfrm>
        <a:graphic>
          <a:graphicData uri="http://schemas.openxmlformats.org/presentationml/2006/ole">
            <p:oleObj spid="_x0000_s3953" name="Equation" r:id="rId8" imgW="319680" imgH="228240" progId="Equation.3">
              <p:embed/>
            </p:oleObj>
          </a:graphicData>
        </a:graphic>
      </p:graphicFrame>
      <p:graphicFrame>
        <p:nvGraphicFramePr>
          <p:cNvPr id="20520" name="Object 37"/>
          <p:cNvGraphicFramePr>
            <a:graphicFrameLocks noChangeAspect="1"/>
          </p:cNvGraphicFramePr>
          <p:nvPr/>
        </p:nvGraphicFramePr>
        <p:xfrm>
          <a:off x="790575" y="2551113"/>
          <a:ext cx="722313" cy="490537"/>
        </p:xfrm>
        <a:graphic>
          <a:graphicData uri="http://schemas.openxmlformats.org/presentationml/2006/ole">
            <p:oleObj spid="_x0000_s3954" name="Equation" r:id="rId9" imgW="347400" imgH="228240" progId="Equation.3">
              <p:embed/>
            </p:oleObj>
          </a:graphicData>
        </a:graphic>
      </p:graphicFrame>
      <p:graphicFrame>
        <p:nvGraphicFramePr>
          <p:cNvPr id="20521" name="Object 37"/>
          <p:cNvGraphicFramePr>
            <a:graphicFrameLocks noChangeAspect="1"/>
          </p:cNvGraphicFramePr>
          <p:nvPr/>
        </p:nvGraphicFramePr>
        <p:xfrm>
          <a:off x="828675" y="3173413"/>
          <a:ext cx="669925" cy="490537"/>
        </p:xfrm>
        <a:graphic>
          <a:graphicData uri="http://schemas.openxmlformats.org/presentationml/2006/ole">
            <p:oleObj spid="_x0000_s3955" name="Equation" r:id="rId10" imgW="319680" imgH="228240" progId="Equation.3">
              <p:embed/>
            </p:oleObj>
          </a:graphicData>
        </a:graphic>
      </p:graphicFrame>
      <p:graphicFrame>
        <p:nvGraphicFramePr>
          <p:cNvPr id="20522" name="Object 37"/>
          <p:cNvGraphicFramePr>
            <a:graphicFrameLocks noChangeAspect="1"/>
          </p:cNvGraphicFramePr>
          <p:nvPr/>
        </p:nvGraphicFramePr>
        <p:xfrm>
          <a:off x="2554288" y="2019300"/>
          <a:ext cx="952500" cy="360363"/>
        </p:xfrm>
        <a:graphic>
          <a:graphicData uri="http://schemas.openxmlformats.org/presentationml/2006/ole">
            <p:oleObj spid="_x0000_s3956" name="Equation" r:id="rId11" imgW="456840" imgH="164520" progId="Equation.3">
              <p:embed/>
            </p:oleObj>
          </a:graphicData>
        </a:graphic>
      </p:graphicFrame>
      <p:graphicFrame>
        <p:nvGraphicFramePr>
          <p:cNvPr id="20523" name="Object 37"/>
          <p:cNvGraphicFramePr>
            <a:graphicFrameLocks noChangeAspect="1"/>
          </p:cNvGraphicFramePr>
          <p:nvPr/>
        </p:nvGraphicFramePr>
        <p:xfrm>
          <a:off x="2541588" y="2654300"/>
          <a:ext cx="952500" cy="334963"/>
        </p:xfrm>
        <a:graphic>
          <a:graphicData uri="http://schemas.openxmlformats.org/presentationml/2006/ole">
            <p:oleObj spid="_x0000_s3957" name="Equation" r:id="rId12" imgW="456840" imgH="155160" progId="Equation.3">
              <p:embed/>
            </p:oleObj>
          </a:graphicData>
        </a:graphic>
      </p:graphicFrame>
      <p:graphicFrame>
        <p:nvGraphicFramePr>
          <p:cNvPr id="20524" name="Object 37"/>
          <p:cNvGraphicFramePr>
            <a:graphicFrameLocks noChangeAspect="1"/>
          </p:cNvGraphicFramePr>
          <p:nvPr/>
        </p:nvGraphicFramePr>
        <p:xfrm>
          <a:off x="2541588" y="3289300"/>
          <a:ext cx="952500" cy="334963"/>
        </p:xfrm>
        <a:graphic>
          <a:graphicData uri="http://schemas.openxmlformats.org/presentationml/2006/ole">
            <p:oleObj spid="_x0000_s3958" name="Equation" r:id="rId13" imgW="456840" imgH="155160" progId="Equation.3">
              <p:embed/>
            </p:oleObj>
          </a:graphicData>
        </a:graphic>
      </p:graphicFrame>
      <p:graphicFrame>
        <p:nvGraphicFramePr>
          <p:cNvPr id="20525" name="Object 37"/>
          <p:cNvGraphicFramePr>
            <a:graphicFrameLocks noChangeAspect="1"/>
          </p:cNvGraphicFramePr>
          <p:nvPr/>
        </p:nvGraphicFramePr>
        <p:xfrm>
          <a:off x="5638800" y="2044700"/>
          <a:ext cx="1262063" cy="334963"/>
        </p:xfrm>
        <a:graphic>
          <a:graphicData uri="http://schemas.openxmlformats.org/presentationml/2006/ole">
            <p:oleObj spid="_x0000_s3959" name="Equation" r:id="rId14" imgW="612360" imgH="155160" progId="Equation.3">
              <p:embed/>
            </p:oleObj>
          </a:graphicData>
        </a:graphic>
      </p:graphicFrame>
      <p:graphicFrame>
        <p:nvGraphicFramePr>
          <p:cNvPr id="20526" name="Object 37"/>
          <p:cNvGraphicFramePr>
            <a:graphicFrameLocks noChangeAspect="1"/>
          </p:cNvGraphicFramePr>
          <p:nvPr/>
        </p:nvGraphicFramePr>
        <p:xfrm>
          <a:off x="4141788" y="3302000"/>
          <a:ext cx="952500" cy="334963"/>
        </p:xfrm>
        <a:graphic>
          <a:graphicData uri="http://schemas.openxmlformats.org/presentationml/2006/ole">
            <p:oleObj spid="_x0000_s3960" name="Equation" r:id="rId15" imgW="456840" imgH="155160" progId="Equation.3">
              <p:embed/>
            </p:oleObj>
          </a:graphicData>
        </a:graphic>
      </p:graphicFrame>
      <p:graphicFrame>
        <p:nvGraphicFramePr>
          <p:cNvPr id="20527" name="Object 37"/>
          <p:cNvGraphicFramePr>
            <a:graphicFrameLocks noChangeAspect="1"/>
          </p:cNvGraphicFramePr>
          <p:nvPr/>
        </p:nvGraphicFramePr>
        <p:xfrm>
          <a:off x="4167188" y="2667000"/>
          <a:ext cx="927100" cy="334963"/>
        </p:xfrm>
        <a:graphic>
          <a:graphicData uri="http://schemas.openxmlformats.org/presentationml/2006/ole">
            <p:oleObj spid="_x0000_s3961" name="Equation" r:id="rId16" imgW="447840" imgH="155160" progId="Equation.3">
              <p:embed/>
            </p:oleObj>
          </a:graphicData>
        </a:graphic>
      </p:graphicFrame>
      <p:graphicFrame>
        <p:nvGraphicFramePr>
          <p:cNvPr id="20528" name="Object 37"/>
          <p:cNvGraphicFramePr>
            <a:graphicFrameLocks noChangeAspect="1"/>
          </p:cNvGraphicFramePr>
          <p:nvPr/>
        </p:nvGraphicFramePr>
        <p:xfrm>
          <a:off x="4154488" y="2044700"/>
          <a:ext cx="952500" cy="334963"/>
        </p:xfrm>
        <a:graphic>
          <a:graphicData uri="http://schemas.openxmlformats.org/presentationml/2006/ole">
            <p:oleObj spid="_x0000_s3962" name="Equation" r:id="rId17" imgW="456840" imgH="155160" progId="Equation.3">
              <p:embed/>
            </p:oleObj>
          </a:graphicData>
        </a:graphic>
      </p:graphicFrame>
      <p:graphicFrame>
        <p:nvGraphicFramePr>
          <p:cNvPr id="20529" name="Object 37"/>
          <p:cNvGraphicFramePr>
            <a:graphicFrameLocks noChangeAspect="1"/>
          </p:cNvGraphicFramePr>
          <p:nvPr/>
        </p:nvGraphicFramePr>
        <p:xfrm>
          <a:off x="5332413" y="2667000"/>
          <a:ext cx="1571625" cy="334963"/>
        </p:xfrm>
        <a:graphic>
          <a:graphicData uri="http://schemas.openxmlformats.org/presentationml/2006/ole">
            <p:oleObj spid="_x0000_s3963" name="Equation" r:id="rId18" imgW="758520" imgH="155160" progId="Equation.3">
              <p:embed/>
            </p:oleObj>
          </a:graphicData>
        </a:graphic>
      </p:graphicFrame>
      <p:graphicFrame>
        <p:nvGraphicFramePr>
          <p:cNvPr id="20530" name="Object 37"/>
          <p:cNvGraphicFramePr>
            <a:graphicFrameLocks noChangeAspect="1"/>
          </p:cNvGraphicFramePr>
          <p:nvPr/>
        </p:nvGraphicFramePr>
        <p:xfrm>
          <a:off x="7556500" y="2057400"/>
          <a:ext cx="1108075" cy="334963"/>
        </p:xfrm>
        <a:graphic>
          <a:graphicData uri="http://schemas.openxmlformats.org/presentationml/2006/ole">
            <p:oleObj spid="_x0000_s3964" name="Equation" r:id="rId19" imgW="530280" imgH="155160" progId="Equation.3">
              <p:embed/>
            </p:oleObj>
          </a:graphicData>
        </a:graphic>
      </p:graphicFrame>
      <p:graphicFrame>
        <p:nvGraphicFramePr>
          <p:cNvPr id="20531" name="Object 37"/>
          <p:cNvGraphicFramePr>
            <a:graphicFrameLocks noChangeAspect="1"/>
          </p:cNvGraphicFramePr>
          <p:nvPr/>
        </p:nvGraphicFramePr>
        <p:xfrm>
          <a:off x="7404100" y="2679700"/>
          <a:ext cx="1262063" cy="334963"/>
        </p:xfrm>
        <a:graphic>
          <a:graphicData uri="http://schemas.openxmlformats.org/presentationml/2006/ole">
            <p:oleObj spid="_x0000_s3965" name="Equation" r:id="rId20" imgW="612360" imgH="155160" progId="Equation.3">
              <p:embed/>
            </p:oleObj>
          </a:graphicData>
        </a:graphic>
      </p:graphicFrame>
      <p:graphicFrame>
        <p:nvGraphicFramePr>
          <p:cNvPr id="20532" name="Object 37"/>
          <p:cNvGraphicFramePr>
            <a:graphicFrameLocks noChangeAspect="1"/>
          </p:cNvGraphicFramePr>
          <p:nvPr/>
        </p:nvGraphicFramePr>
        <p:xfrm>
          <a:off x="5626100" y="3238500"/>
          <a:ext cx="1287463" cy="412750"/>
        </p:xfrm>
        <a:graphic>
          <a:graphicData uri="http://schemas.openxmlformats.org/presentationml/2006/ole">
            <p:oleObj spid="_x0000_s3966" name="Equation" r:id="rId21" imgW="621360" imgH="191880" progId="Equation.3">
              <p:embed/>
            </p:oleObj>
          </a:graphicData>
        </a:graphic>
      </p:graphicFrame>
      <p:graphicFrame>
        <p:nvGraphicFramePr>
          <p:cNvPr id="20533" name="Object 37"/>
          <p:cNvGraphicFramePr>
            <a:graphicFrameLocks noChangeAspect="1"/>
          </p:cNvGraphicFramePr>
          <p:nvPr/>
        </p:nvGraphicFramePr>
        <p:xfrm>
          <a:off x="7429500" y="3213100"/>
          <a:ext cx="1235075" cy="412750"/>
        </p:xfrm>
        <a:graphic>
          <a:graphicData uri="http://schemas.openxmlformats.org/presentationml/2006/ole">
            <p:oleObj spid="_x0000_s3967" name="Equation" r:id="rId22" imgW="594000" imgH="191880" progId="Equation.3">
              <p:embed/>
            </p:oleObj>
          </a:graphicData>
        </a:graphic>
      </p:graphicFrame>
      <p:sp>
        <p:nvSpPr>
          <p:cNvPr id="20534" name="TextBox 4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Values 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for 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rPr>
              <a:t>en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ergy shifts and lifetimes of π</a:t>
            </a:r>
            <a:r>
              <a:rPr lang="en-US" sz="2800" b="1" baseline="30000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+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π</a:t>
            </a:r>
            <a:r>
              <a:rPr lang="en-US" sz="2800" b="1" baseline="30000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−</a:t>
            </a:r>
            <a:r>
              <a:rPr lang="en-US" sz="2800" b="1" dirty="0">
                <a:solidFill>
                  <a:schemeClr val="accent1"/>
                </a:solidFill>
                <a:latin typeface="Calibri" pitchFamily="34" charset="0"/>
                <a:ea typeface="+mn-ea"/>
              </a:rPr>
              <a:t> atom </a:t>
            </a:r>
          </a:p>
        </p:txBody>
      </p:sp>
      <p:graphicFrame>
        <p:nvGraphicFramePr>
          <p:cNvPr id="20535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4080491"/>
              </p:ext>
            </p:extLst>
          </p:nvPr>
        </p:nvGraphicFramePr>
        <p:xfrm>
          <a:off x="1600200" y="4344988"/>
          <a:ext cx="7221538" cy="704850"/>
        </p:xfrm>
        <a:graphic>
          <a:graphicData uri="http://schemas.openxmlformats.org/presentationml/2006/ole">
            <p:oleObj spid="_x0000_s3968" name="Equation" r:id="rId23" imgW="3300480" imgH="319680" progId="Equation.3">
              <p:embed/>
            </p:oleObj>
          </a:graphicData>
        </a:graphic>
      </p:graphicFrame>
      <p:grpSp>
        <p:nvGrpSpPr>
          <p:cNvPr id="20536" name="Group 4"/>
          <p:cNvGrpSpPr>
            <a:grpSpLocks/>
          </p:cNvGrpSpPr>
          <p:nvPr/>
        </p:nvGrpSpPr>
        <p:grpSpPr bwMode="auto">
          <a:xfrm>
            <a:off x="1035758" y="4382763"/>
            <a:ext cx="503238" cy="360363"/>
            <a:chOff x="1016000" y="4851400"/>
            <a:chExt cx="503238" cy="36036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016000" y="5186363"/>
              <a:ext cx="503238" cy="0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headEnd type="non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28700" y="4851400"/>
              <a:ext cx="0" cy="360363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537" name="TextBox 46"/>
          <p:cNvSpPr txBox="1">
            <a:spLocks noChangeArrowheads="1"/>
          </p:cNvSpPr>
          <p:nvPr/>
        </p:nvSpPr>
        <p:spPr bwMode="auto">
          <a:xfrm>
            <a:off x="217488" y="776288"/>
            <a:ext cx="367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Helvetica" charset="0"/>
              </a:rPr>
              <a:t>[J. </a:t>
            </a:r>
            <a:r>
              <a:rPr lang="en-US" sz="1800" dirty="0" err="1">
                <a:solidFill>
                  <a:schemeClr val="tx1"/>
                </a:solidFill>
                <a:latin typeface="Helvetica" charset="0"/>
              </a:rPr>
              <a:t>Schweizer</a:t>
            </a:r>
            <a:r>
              <a:rPr lang="en-US" sz="1800" dirty="0">
                <a:solidFill>
                  <a:schemeClr val="tx1"/>
                </a:solidFill>
                <a:latin typeface="Helvetica" charset="0"/>
              </a:rPr>
              <a:t>, PL B587 (2004) 33]</a:t>
            </a:r>
          </a:p>
        </p:txBody>
      </p:sp>
      <p:graphicFrame>
        <p:nvGraphicFramePr>
          <p:cNvPr id="20538" name="Object 9"/>
          <p:cNvGraphicFramePr>
            <a:graphicFrameLocks noChangeAspect="1"/>
          </p:cNvGraphicFramePr>
          <p:nvPr/>
        </p:nvGraphicFramePr>
        <p:xfrm>
          <a:off x="600075" y="6170613"/>
          <a:ext cx="2205038" cy="446087"/>
        </p:xfrm>
        <a:graphic>
          <a:graphicData uri="http://schemas.openxmlformats.org/presentationml/2006/ole">
            <p:oleObj spid="_x0000_s3969" name="Equation" r:id="rId24" imgW="1269720" imgH="253800" progId="Equation.3">
              <p:embed/>
            </p:oleObj>
          </a:graphicData>
        </a:graphic>
      </p:graphicFrame>
      <p:sp>
        <p:nvSpPr>
          <p:cNvPr id="20539" name="TextBox 1"/>
          <p:cNvSpPr txBox="1">
            <a:spLocks noChangeArrowheads="1"/>
          </p:cNvSpPr>
          <p:nvPr/>
        </p:nvSpPr>
        <p:spPr bwMode="auto">
          <a:xfrm>
            <a:off x="311150" y="61531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*)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60363" y="6135688"/>
            <a:ext cx="825500" cy="317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05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4408176"/>
              </p:ext>
            </p:extLst>
          </p:nvPr>
        </p:nvGraphicFramePr>
        <p:xfrm>
          <a:off x="2630488" y="5118100"/>
          <a:ext cx="4240212" cy="850900"/>
        </p:xfrm>
        <a:graphic>
          <a:graphicData uri="http://schemas.openxmlformats.org/presentationml/2006/ole">
            <p:oleObj spid="_x0000_s3970" name="Equation" r:id="rId25" imgW="2781300" imgH="558800" progId="Equation.3">
              <p:embed/>
            </p:oleObj>
          </a:graphicData>
        </a:graphic>
      </p:graphicFrame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7086600" y="620712"/>
            <a:ext cx="1247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J. </a:t>
            </a:r>
            <a:r>
              <a:rPr lang="en-US" b="1" dirty="0" err="1" smtClean="0">
                <a:solidFill>
                  <a:schemeClr val="accent1"/>
                </a:solidFill>
              </a:rPr>
              <a:t>Schacher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49812-F9FB-48C0-9A35-94F88755F9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8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CERN, Geneva - Monday 26, September, 2011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503238" y="696912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M. </a:t>
            </a:r>
            <a:r>
              <a:rPr lang="en-US" b="1" dirty="0" err="1" smtClean="0">
                <a:solidFill>
                  <a:schemeClr val="accent1"/>
                </a:solidFill>
              </a:rPr>
              <a:t>Pentia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2826079"/>
              </p:ext>
            </p:extLst>
          </p:nvPr>
        </p:nvGraphicFramePr>
        <p:xfrm>
          <a:off x="4829174" y="1874520"/>
          <a:ext cx="4086226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74"/>
                <a:gridCol w="939182"/>
                <a:gridCol w="1080882"/>
                <a:gridCol w="1655688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</a:t>
                      </a:r>
                      <a:r>
                        <a:rPr lang="en-US" sz="1800" baseline="-25000" dirty="0" err="1">
                          <a:effectLst/>
                        </a:rPr>
                        <a:t>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τ</a:t>
                      </a:r>
                      <a:r>
                        <a:rPr lang="en-US" sz="1800" baseline="-25000">
                          <a:effectLst/>
                        </a:rPr>
                        <a:t>H </a:t>
                      </a:r>
                      <a:r>
                        <a:rPr lang="en-US" sz="1800">
                          <a:effectLst/>
                        </a:rPr>
                        <a:t>•10</a:t>
                      </a:r>
                      <a:r>
                        <a:rPr lang="en-US" sz="1800" baseline="300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 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τ</a:t>
                      </a:r>
                      <a:r>
                        <a:rPr lang="en-US" sz="1800" baseline="-25000" dirty="0">
                          <a:effectLst/>
                        </a:rPr>
                        <a:t>2π </a:t>
                      </a:r>
                      <a:r>
                        <a:rPr lang="en-US" sz="1800" dirty="0">
                          <a:effectLst/>
                        </a:rPr>
                        <a:t>•10</a:t>
                      </a:r>
                      <a:r>
                        <a:rPr lang="en-US" sz="1800" baseline="30000" dirty="0">
                          <a:effectLst/>
                        </a:rPr>
                        <a:t>11</a:t>
                      </a:r>
                      <a:r>
                        <a:rPr lang="en-US" sz="1800" dirty="0">
                          <a:effectLst/>
                        </a:rPr>
                        <a:t> 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Decay length A</a:t>
                      </a:r>
                      <a:r>
                        <a:rPr lang="en-US" sz="1800" baseline="-25000">
                          <a:effectLst/>
                        </a:rPr>
                        <a:t>2π</a:t>
                      </a:r>
                      <a:r>
                        <a:rPr lang="en-US" sz="1800">
                          <a:effectLst/>
                        </a:rPr>
                        <a:t> in L.S. cm for γ=16.1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3.94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9.05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46.8</a:t>
                      </a:r>
                      <a:r>
                        <a:rPr lang="en-US" sz="1800" baseline="300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69.3</a:t>
                      </a:r>
                      <a:r>
                        <a:rPr lang="en-US" sz="1800" baseline="30000">
                          <a:effectLst/>
                        </a:rPr>
                        <a:t>*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335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57400" y="112693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l</a:t>
            </a:r>
            <a:r>
              <a:rPr lang="en-US" sz="2800" b="1" dirty="0" smtClean="0">
                <a:solidFill>
                  <a:schemeClr val="accent1"/>
                </a:solidFill>
              </a:rPr>
              <a:t>ifetime, τ, in </a:t>
            </a:r>
            <a:r>
              <a:rPr lang="en-US" sz="2800" b="1" dirty="0" err="1">
                <a:solidFill>
                  <a:schemeClr val="accent1"/>
                </a:solidFill>
              </a:rPr>
              <a:t>np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states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77000" y="5268912"/>
            <a:ext cx="2354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ea typeface="Calibri" pitchFamily="34" charset="0"/>
                <a:cs typeface="Times New Roman" pitchFamily="18" charset="0"/>
              </a:rPr>
              <a:t>* - extrapolated 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values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8466"/>
            <a:ext cx="4419600" cy="451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31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742950" y="381000"/>
            <a:ext cx="817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L. </a:t>
            </a:r>
            <a:r>
              <a:rPr lang="en-US" b="1" dirty="0" err="1" smtClean="0">
                <a:solidFill>
                  <a:schemeClr val="accent1"/>
                </a:solidFill>
              </a:rPr>
              <a:t>Afanasev</a:t>
            </a:r>
            <a:r>
              <a:rPr lang="en-US" b="1" dirty="0">
                <a:solidFill>
                  <a:schemeClr val="accent1"/>
                </a:solidFill>
              </a:rPr>
              <a:t>;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O. Gorchakov (</a:t>
            </a:r>
            <a:r>
              <a:rPr lang="en-US" b="1" dirty="0" smtClean="0">
                <a:solidFill>
                  <a:schemeClr val="accent1"/>
                </a:solidFill>
              </a:rPr>
              <a:t>DIPGEN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503238" y="6030913"/>
            <a:ext cx="817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/>
              <a:t>Atomic pairs </a:t>
            </a:r>
            <a:r>
              <a:rPr lang="en-US" b="1" dirty="0" smtClean="0"/>
              <a:t>from A</a:t>
            </a:r>
            <a:r>
              <a:rPr lang="en-US" b="1" baseline="-25000" dirty="0" smtClean="0"/>
              <a:t>2π</a:t>
            </a:r>
            <a:r>
              <a:rPr lang="en-US" b="1" dirty="0" smtClean="0"/>
              <a:t> long-lived states </a:t>
            </a:r>
            <a:r>
              <a:rPr lang="en-US" b="1" dirty="0"/>
              <a:t>breakup in </a:t>
            </a:r>
            <a:r>
              <a:rPr lang="en-US" b="1" dirty="0" smtClean="0"/>
              <a:t>2μm Pt.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-66020"/>
            <a:ext cx="6728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Long-lived </a:t>
            </a:r>
            <a:r>
              <a:rPr lang="en-US" sz="2800" b="1" dirty="0">
                <a:solidFill>
                  <a:schemeClr val="accent1"/>
                </a:solidFill>
              </a:rPr>
              <a:t>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800" b="1" dirty="0" smtClean="0">
                <a:solidFill>
                  <a:schemeClr val="accent1"/>
                </a:solidFill>
              </a:rPr>
              <a:t> yield and quantum numbers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01858"/>
            <a:ext cx="5638800" cy="511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5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2225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F0A32C-DF91-4551-B37F-F864C8816114}" type="slidenum">
              <a:rPr lang="ru-RU" sz="1400">
                <a:solidFill>
                  <a:schemeClr val="tx1"/>
                </a:solidFill>
              </a:rPr>
              <a:pPr eaLnBrk="1" hangingPunct="1"/>
              <a:t>24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8434" name="Line 11"/>
          <p:cNvSpPr>
            <a:spLocks noChangeShapeType="1"/>
          </p:cNvSpPr>
          <p:nvPr/>
        </p:nvSpPr>
        <p:spPr bwMode="auto">
          <a:xfrm>
            <a:off x="4324350" y="-2162175"/>
            <a:ext cx="103188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stealth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Line 17"/>
          <p:cNvSpPr>
            <a:spLocks noChangeShapeType="1"/>
          </p:cNvSpPr>
          <p:nvPr/>
        </p:nvSpPr>
        <p:spPr bwMode="auto">
          <a:xfrm>
            <a:off x="4448175" y="-688975"/>
            <a:ext cx="13493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stealth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843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70363884"/>
              </p:ext>
            </p:extLst>
          </p:nvPr>
        </p:nvGraphicFramePr>
        <p:xfrm>
          <a:off x="3248025" y="5254625"/>
          <a:ext cx="2663825" cy="744538"/>
        </p:xfrm>
        <a:graphic>
          <a:graphicData uri="http://schemas.openxmlformats.org/presentationml/2006/ole">
            <p:oleObj spid="_x0000_s62504" name="Equation" r:id="rId3" imgW="1269720" imgH="304560" progId="Equation.3">
              <p:embed/>
            </p:oleObj>
          </a:graphicData>
        </a:graphic>
      </p:graphicFrame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454150" y="1338263"/>
            <a:ext cx="6180138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Impact on 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atomic 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beam by </a:t>
            </a:r>
          </a:p>
          <a:p>
            <a:pPr algn="ctr" eaLnBrk="1" hangingPunct="1"/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external magnetic field </a:t>
            </a:r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</a:rPr>
              <a:t>B</a:t>
            </a:r>
            <a:r>
              <a:rPr lang="en-US" sz="2400" b="1" i="1" baseline="-25000" dirty="0">
                <a:solidFill>
                  <a:srgbClr val="3333FF"/>
                </a:solidFill>
                <a:latin typeface="Times New Roman" pitchFamily="18" charset="0"/>
              </a:rPr>
              <a:t>lab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and Lorentz factor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l-GR" sz="2400" b="1" i="1" dirty="0">
                <a:solidFill>
                  <a:srgbClr val="3333FF"/>
                </a:solidFill>
                <a:latin typeface="Times New Roman" pitchFamily="18" charset="0"/>
              </a:rPr>
              <a:t>γ</a:t>
            </a:r>
            <a:endParaRPr lang="en-US" sz="2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8438" name="Line 26"/>
          <p:cNvSpPr>
            <a:spLocks noChangeShapeType="1"/>
          </p:cNvSpPr>
          <p:nvPr/>
        </p:nvSpPr>
        <p:spPr bwMode="auto">
          <a:xfrm rot="5400000">
            <a:off x="2025650" y="3627438"/>
            <a:ext cx="0" cy="2317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9" name="Line 27"/>
          <p:cNvSpPr>
            <a:spLocks noChangeShapeType="1"/>
          </p:cNvSpPr>
          <p:nvPr/>
        </p:nvSpPr>
        <p:spPr bwMode="auto">
          <a:xfrm>
            <a:off x="863600" y="2968625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8440" name="Group 31"/>
          <p:cNvGrpSpPr>
            <a:grpSpLocks/>
          </p:cNvGrpSpPr>
          <p:nvPr/>
        </p:nvGrpSpPr>
        <p:grpSpPr bwMode="auto">
          <a:xfrm>
            <a:off x="682625" y="3733800"/>
            <a:ext cx="2997200" cy="1214438"/>
            <a:chOff x="1159" y="1068"/>
            <a:chExt cx="1888" cy="765"/>
          </a:xfrm>
        </p:grpSpPr>
        <p:sp>
          <p:nvSpPr>
            <p:cNvPr id="18455" name="Line 32"/>
            <p:cNvSpPr>
              <a:spLocks noChangeShapeType="1"/>
            </p:cNvSpPr>
            <p:nvPr/>
          </p:nvSpPr>
          <p:spPr bwMode="auto">
            <a:xfrm rot="3498718">
              <a:off x="1543" y="906"/>
              <a:ext cx="197" cy="9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8456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257388955"/>
                </p:ext>
              </p:extLst>
            </p:nvPr>
          </p:nvGraphicFramePr>
          <p:xfrm>
            <a:off x="2733" y="1552"/>
            <a:ext cx="314" cy="281"/>
          </p:xfrm>
          <a:graphic>
            <a:graphicData uri="http://schemas.openxmlformats.org/presentationml/2006/ole">
              <p:oleObj spid="_x0000_s62505" name="Equation" r:id="rId4" imgW="203040" imgH="215640" progId="Equation.3">
                <p:embed/>
              </p:oleObj>
            </a:graphicData>
          </a:graphic>
        </p:graphicFrame>
        <p:grpSp>
          <p:nvGrpSpPr>
            <p:cNvPr id="18458" name="Group 37"/>
            <p:cNvGrpSpPr>
              <a:grpSpLocks/>
            </p:cNvGrpSpPr>
            <p:nvPr/>
          </p:nvGrpSpPr>
          <p:grpSpPr bwMode="auto">
            <a:xfrm>
              <a:off x="1752" y="1068"/>
              <a:ext cx="1144" cy="528"/>
              <a:chOff x="1906" y="1060"/>
              <a:chExt cx="1144" cy="528"/>
            </a:xfrm>
          </p:grpSpPr>
          <p:sp>
            <p:nvSpPr>
              <p:cNvPr id="18460" name="Oval 38"/>
              <p:cNvSpPr>
                <a:spLocks noChangeArrowheads="1"/>
              </p:cNvSpPr>
              <p:nvPr/>
            </p:nvSpPr>
            <p:spPr bwMode="auto">
              <a:xfrm>
                <a:off x="2755" y="122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grpSp>
            <p:nvGrpSpPr>
              <p:cNvPr id="18461" name="Group 39"/>
              <p:cNvGrpSpPr>
                <a:grpSpLocks/>
              </p:cNvGrpSpPr>
              <p:nvPr/>
            </p:nvGrpSpPr>
            <p:grpSpPr bwMode="auto">
              <a:xfrm>
                <a:off x="1906" y="1060"/>
                <a:ext cx="1144" cy="528"/>
                <a:chOff x="1906" y="1060"/>
                <a:chExt cx="1144" cy="528"/>
              </a:xfrm>
            </p:grpSpPr>
            <p:sp>
              <p:nvSpPr>
                <p:cNvPr id="18462" name="Oval 40"/>
                <p:cNvSpPr>
                  <a:spLocks noChangeArrowheads="1"/>
                </p:cNvSpPr>
                <p:nvPr/>
              </p:nvSpPr>
              <p:spPr bwMode="auto">
                <a:xfrm>
                  <a:off x="2104" y="1350"/>
                  <a:ext cx="56" cy="5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2813"/>
                  <a:endParaRPr lang="en-US"/>
                </a:p>
              </p:txBody>
            </p:sp>
            <p:grpSp>
              <p:nvGrpSpPr>
                <p:cNvPr id="18463" name="Group 41"/>
                <p:cNvGrpSpPr>
                  <a:grpSpLocks/>
                </p:cNvGrpSpPr>
                <p:nvPr/>
              </p:nvGrpSpPr>
              <p:grpSpPr bwMode="auto">
                <a:xfrm>
                  <a:off x="1906" y="1060"/>
                  <a:ext cx="1144" cy="528"/>
                  <a:chOff x="1906" y="1060"/>
                  <a:chExt cx="1144" cy="528"/>
                </a:xfrm>
              </p:grpSpPr>
              <p:sp>
                <p:nvSpPr>
                  <p:cNvPr id="18464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0" y="1257"/>
                    <a:ext cx="608" cy="11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46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6" y="1338"/>
                    <a:ext cx="263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</a:t>
                    </a:r>
                    <a:r>
                      <a:rPr lang="en-US" baseline="30000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+</a:t>
                    </a:r>
                  </a:p>
                </p:txBody>
              </p:sp>
              <p:sp>
                <p:nvSpPr>
                  <p:cNvPr id="1846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9" y="1060"/>
                    <a:ext cx="261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defTabSz="912813" eaLnBrk="0" hangingPunct="0"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rgbClr val="CC3300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</a:t>
                    </a:r>
                    <a:r>
                      <a:rPr lang="en-US" baseline="30000">
                        <a:solidFill>
                          <a:schemeClr val="tx1"/>
                        </a:solidFill>
                        <a:latin typeface="Times New Roman" pitchFamily="18" charset="0"/>
                        <a:sym typeface="Symbol" pitchFamily="18" charset="2"/>
                      </a:rPr>
                      <a:t></a:t>
                    </a:r>
                  </a:p>
                </p:txBody>
              </p:sp>
            </p:grpSp>
          </p:grpSp>
        </p:grpSp>
      </p:grpSp>
      <p:sp>
        <p:nvSpPr>
          <p:cNvPr id="18442" name="Text Box 49"/>
          <p:cNvSpPr txBox="1">
            <a:spLocks noChangeArrowheads="1"/>
          </p:cNvSpPr>
          <p:nvPr/>
        </p:nvSpPr>
        <p:spPr bwMode="auto">
          <a:xfrm>
            <a:off x="570344" y="533400"/>
            <a:ext cx="7313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o-RO" sz="1800" dirty="0">
                <a:solidFill>
                  <a:schemeClr val="tx1"/>
                </a:solidFill>
              </a:rPr>
              <a:t>See:</a:t>
            </a:r>
            <a:r>
              <a:rPr lang="ro-RO" sz="1800" dirty="0"/>
              <a:t>   L. Nemenov, V. Ovsiannikov, Physics Letters B 514 (2001) 247.  </a:t>
            </a:r>
          </a:p>
        </p:txBody>
      </p:sp>
      <p:graphicFrame>
        <p:nvGraphicFramePr>
          <p:cNvPr id="184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7733759"/>
              </p:ext>
            </p:extLst>
          </p:nvPr>
        </p:nvGraphicFramePr>
        <p:xfrm>
          <a:off x="2351088" y="3711575"/>
          <a:ext cx="263525" cy="374650"/>
        </p:xfrm>
        <a:graphic>
          <a:graphicData uri="http://schemas.openxmlformats.org/presentationml/2006/ole">
            <p:oleObj spid="_x0000_s62506" name="Equation" r:id="rId5" imgW="152280" imgH="215640" progId="Equation.3">
              <p:embed/>
            </p:oleObj>
          </a:graphicData>
        </a:graphic>
      </p:graphicFrame>
      <p:graphicFrame>
        <p:nvGraphicFramePr>
          <p:cNvPr id="1844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72131171"/>
              </p:ext>
            </p:extLst>
          </p:nvPr>
        </p:nvGraphicFramePr>
        <p:xfrm>
          <a:off x="4195763" y="2670175"/>
          <a:ext cx="307975" cy="374650"/>
        </p:xfrm>
        <a:graphic>
          <a:graphicData uri="http://schemas.openxmlformats.org/presentationml/2006/ole">
            <p:oleObj spid="_x0000_s62507" name="Equation" r:id="rId6" imgW="177480" imgH="215640" progId="Equation.3">
              <p:embed/>
            </p:oleObj>
          </a:graphicData>
        </a:graphic>
      </p:graphicFrame>
      <p:sp>
        <p:nvSpPr>
          <p:cNvPr id="18446" name="Text Box 8"/>
          <p:cNvSpPr txBox="1">
            <a:spLocks noChangeArrowheads="1"/>
          </p:cNvSpPr>
          <p:nvPr/>
        </p:nvSpPr>
        <p:spPr bwMode="auto">
          <a:xfrm>
            <a:off x="4530725" y="2622550"/>
            <a:ext cx="3811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…. relative distance between</a:t>
            </a:r>
          </a:p>
          <a:p>
            <a:pPr eaLnBrk="1" hangingPunct="1"/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400" baseline="30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 </a:t>
            </a:r>
            <a:r>
              <a:rPr lang="en-US" sz="2400" baseline="30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-250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4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system 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506913" y="2172856"/>
            <a:ext cx="469900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326313" y="2172856"/>
            <a:ext cx="180975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844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614741"/>
              </p:ext>
            </p:extLst>
          </p:nvPr>
        </p:nvGraphicFramePr>
        <p:xfrm>
          <a:off x="4159250" y="3727450"/>
          <a:ext cx="439738" cy="439738"/>
        </p:xfrm>
        <a:graphic>
          <a:graphicData uri="http://schemas.openxmlformats.org/presentationml/2006/ole">
            <p:oleObj spid="_x0000_s62508" name="Equation" r:id="rId7" imgW="253800" imgH="253800" progId="Equation.3">
              <p:embed/>
            </p:oleObj>
          </a:graphicData>
        </a:graphic>
      </p:graphicFrame>
      <p:graphicFrame>
        <p:nvGraphicFramePr>
          <p:cNvPr id="1845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9401163"/>
              </p:ext>
            </p:extLst>
          </p:nvPr>
        </p:nvGraphicFramePr>
        <p:xfrm>
          <a:off x="4246563" y="4492625"/>
          <a:ext cx="284162" cy="417513"/>
        </p:xfrm>
        <a:graphic>
          <a:graphicData uri="http://schemas.openxmlformats.org/presentationml/2006/ole">
            <p:oleObj spid="_x0000_s62509" name="Equation" r:id="rId8" imgW="164880" imgH="241200" progId="Equation.3">
              <p:embed/>
            </p:oleObj>
          </a:graphicData>
        </a:graphic>
      </p:graphicFrame>
      <p:graphicFrame>
        <p:nvGraphicFramePr>
          <p:cNvPr id="18451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579611"/>
              </p:ext>
            </p:extLst>
          </p:nvPr>
        </p:nvGraphicFramePr>
        <p:xfrm>
          <a:off x="1833563" y="3208338"/>
          <a:ext cx="439737" cy="439737"/>
        </p:xfrm>
        <a:graphic>
          <a:graphicData uri="http://schemas.openxmlformats.org/presentationml/2006/ole">
            <p:oleObj spid="_x0000_s62510" name="Equation" r:id="rId9" imgW="253800" imgH="253800" progId="Equation.3">
              <p:embed/>
            </p:oleObj>
          </a:graphicData>
        </a:graphic>
      </p:graphicFrame>
      <p:graphicFrame>
        <p:nvGraphicFramePr>
          <p:cNvPr id="1845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4030217"/>
              </p:ext>
            </p:extLst>
          </p:nvPr>
        </p:nvGraphicFramePr>
        <p:xfrm>
          <a:off x="703263" y="2446338"/>
          <a:ext cx="314325" cy="420687"/>
        </p:xfrm>
        <a:graphic>
          <a:graphicData uri="http://schemas.openxmlformats.org/presentationml/2006/ole">
            <p:oleObj spid="_x0000_s62511" name="Equation" r:id="rId10" imgW="152280" imgH="203040" progId="Equation.3">
              <p:embed/>
            </p:oleObj>
          </a:graphicData>
        </a:graphic>
      </p:graphicFrame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4556125" y="3692525"/>
            <a:ext cx="376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…. laboratory magnetic field </a:t>
            </a:r>
          </a:p>
        </p:txBody>
      </p:sp>
      <p:sp>
        <p:nvSpPr>
          <p:cNvPr id="18454" name="Text Box 8"/>
          <p:cNvSpPr txBox="1">
            <a:spLocks noChangeArrowheads="1"/>
          </p:cNvSpPr>
          <p:nvPr/>
        </p:nvSpPr>
        <p:spPr bwMode="auto">
          <a:xfrm>
            <a:off x="4562475" y="4479925"/>
            <a:ext cx="375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</a:rPr>
              <a:t>…electric field in A</a:t>
            </a:r>
            <a:r>
              <a:rPr lang="en-US" sz="2400" baseline="-250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-250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</a:t>
            </a:r>
            <a:r>
              <a:rPr lang="en-US" sz="2400">
                <a:solidFill>
                  <a:srgbClr val="FF8C38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Lamb shift measurement with external magnetic field</a:t>
            </a:r>
          </a:p>
        </p:txBody>
      </p:sp>
      <p:pic>
        <p:nvPicPr>
          <p:cNvPr id="62503" name="Picture 3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48" y="4223332"/>
            <a:ext cx="877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Text Box 12"/>
          <p:cNvSpPr txBox="1">
            <a:spLocks noChangeArrowheads="1"/>
          </p:cNvSpPr>
          <p:nvPr/>
        </p:nvSpPr>
        <p:spPr bwMode="auto">
          <a:xfrm>
            <a:off x="361950" y="5334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L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Nemenov</a:t>
            </a:r>
            <a:r>
              <a:rPr lang="en-US" b="1" dirty="0">
                <a:solidFill>
                  <a:schemeClr val="accent1"/>
                </a:solidFill>
              </a:rPr>
              <a:t>, V. </a:t>
            </a:r>
            <a:r>
              <a:rPr lang="en-US" b="1" dirty="0" err="1">
                <a:solidFill>
                  <a:schemeClr val="accent1"/>
                </a:solidFill>
              </a:rPr>
              <a:t>Ovsiannikov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[PL B514 (2oo1) 247]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174" name="Rectangle 12"/>
          <p:cNvSpPr>
            <a:spLocks noChangeArrowheads="1"/>
          </p:cNvSpPr>
          <p:nvPr/>
        </p:nvSpPr>
        <p:spPr bwMode="auto">
          <a:xfrm>
            <a:off x="3962400" y="10255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F </a:t>
            </a:r>
            <a:r>
              <a:rPr lang="en-US" b="1" dirty="0" smtClean="0">
                <a:cs typeface="Times New Roman" pitchFamily="18" charset="0"/>
              </a:rPr>
              <a:t>… </a:t>
            </a:r>
            <a:r>
              <a:rPr lang="en-US" b="1" dirty="0">
                <a:cs typeface="Times New Roman" pitchFamily="18" charset="0"/>
              </a:rPr>
              <a:t>strength of electric field in </a:t>
            </a:r>
            <a:r>
              <a:rPr lang="en-US" b="1" dirty="0"/>
              <a:t>A</a:t>
            </a:r>
            <a:r>
              <a:rPr lang="en-US" b="1" baseline="-25000" dirty="0"/>
              <a:t>2π</a:t>
            </a:r>
            <a:r>
              <a:rPr lang="en-US" b="1" dirty="0"/>
              <a:t> </a:t>
            </a:r>
            <a:r>
              <a:rPr lang="en-US" b="1" dirty="0" err="1" smtClean="0"/>
              <a:t>c.m.s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177" name="Rectangle 15"/>
          <p:cNvSpPr>
            <a:spLocks noChangeArrowheads="1"/>
          </p:cNvSpPr>
          <p:nvPr/>
        </p:nvSpPr>
        <p:spPr bwMode="auto">
          <a:xfrm>
            <a:off x="1219200" y="2297112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→  m </a:t>
            </a:r>
            <a:r>
              <a:rPr lang="en-US" b="1" dirty="0" smtClean="0"/>
              <a:t>must </a:t>
            </a:r>
            <a:r>
              <a:rPr lang="en-US" b="1" dirty="0"/>
              <a:t>be 0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32273" y="2667000"/>
                <a:ext cx="2544927" cy="62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/>
                              <a:ea typeface="Cambria Math"/>
                            </a:rPr>
                            <m:t>𝛀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𝐧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=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𝟐𝐬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𝟐𝐩</m:t>
                              </m:r>
                            </m:sub>
                          </m:sSub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73" y="2667000"/>
                <a:ext cx="2544927" cy="6213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76" name="Rectangle 14"/>
          <p:cNvSpPr>
            <a:spLocks noChangeArrowheads="1"/>
          </p:cNvSpPr>
          <p:nvPr/>
        </p:nvSpPr>
        <p:spPr bwMode="auto">
          <a:xfrm>
            <a:off x="2514600" y="1767711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B</a:t>
            </a:r>
            <a:r>
              <a:rPr lang="en-US" b="1" baseline="-25000" dirty="0" smtClean="0"/>
              <a:t>L </a:t>
            </a:r>
            <a:r>
              <a:rPr lang="en-US" b="1" dirty="0" smtClean="0">
                <a:sym typeface="Symbol"/>
              </a:rPr>
              <a:t> </a:t>
            </a:r>
            <a:r>
              <a:rPr lang="en-US" b="1" dirty="0" smtClean="0"/>
              <a:t>B</a:t>
            </a:r>
            <a:r>
              <a:rPr lang="en-US" b="1" baseline="-25000" dirty="0" smtClean="0"/>
              <a:t>lab</a:t>
            </a:r>
            <a:r>
              <a:rPr lang="en-US" b="1" dirty="0" smtClean="0"/>
              <a:t> in lab system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914400" y="5029200"/>
            <a:ext cx="7696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b="1" dirty="0" smtClean="0"/>
              <a:t>CONCLUSION</a:t>
            </a:r>
            <a:r>
              <a:rPr lang="en-US" sz="1900" b="1" dirty="0"/>
              <a:t>: </a:t>
            </a:r>
            <a:r>
              <a:rPr lang="en-US" sz="1900" b="1" dirty="0" smtClean="0"/>
              <a:t>the lifetimes for long-lived states can be calculated using only one parameter </a:t>
            </a:r>
            <a:r>
              <a:rPr lang="en-US" sz="2000" b="1" dirty="0" smtClean="0"/>
              <a:t>→ </a:t>
            </a:r>
            <a:r>
              <a:rPr lang="en-US" sz="1900" b="1" dirty="0" smtClean="0"/>
              <a:t>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2s</a:t>
            </a:r>
            <a:r>
              <a:rPr lang="en-US" sz="2000" b="1" dirty="0" smtClean="0"/>
              <a:t>-E</a:t>
            </a:r>
            <a:r>
              <a:rPr lang="en-US" sz="2000" b="1" baseline="-25000" dirty="0" smtClean="0"/>
              <a:t>2p</a:t>
            </a:r>
            <a:r>
              <a:rPr lang="en-US" sz="1900" b="1" dirty="0" smtClean="0"/>
              <a:t>. </a:t>
            </a:r>
            <a:endParaRPr lang="en-US" sz="19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33800" y="3507056"/>
                <a:ext cx="1864485" cy="760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0" dirty="0">
                          <a:latin typeface="Cambria Math"/>
                          <a:ea typeface="Cambria Math"/>
                        </a:rPr>
                        <m:t>∼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𝟐𝐬</m:t>
                              </m:r>
                            </m:sub>
                          </m:sSub>
                          <m:r>
                            <a:rPr lang="en-US" sz="2000" b="1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𝟐𝐩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507056"/>
                <a:ext cx="1864485" cy="76014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2890" y="2743200"/>
            <a:ext cx="1524000" cy="720838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</a:rPr>
              <a:t>The lifetime  </a:t>
            </a:r>
            <a:r>
              <a:rPr lang="en-US" sz="2800" b="1" dirty="0">
                <a:solidFill>
                  <a:schemeClr val="accent1"/>
                </a:solidFill>
              </a:rPr>
              <a:t>of 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in electric field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14400" y="5791200"/>
                <a:ext cx="7739744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900" b="1" dirty="0" smtClean="0"/>
                  <a:t>The probability W(m=0) of </a:t>
                </a:r>
                <a:r>
                  <a:rPr lang="en-US" sz="2000" b="1" dirty="0"/>
                  <a:t>A</a:t>
                </a:r>
                <a:r>
                  <a:rPr lang="en-US" sz="2000" b="1" baseline="-25000" dirty="0"/>
                  <a:t>2π</a:t>
                </a:r>
                <a:r>
                  <a:rPr lang="en-US" sz="1900" b="1" dirty="0" smtClean="0"/>
                  <a:t> to have m=0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9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900" b="1" i="0" smtClean="0">
                            <a:latin typeface="Cambria Math"/>
                          </a:rPr>
                          <m:t>𝐅</m:t>
                        </m:r>
                      </m:e>
                    </m:acc>
                  </m:oMath>
                </a14:m>
                <a:r>
                  <a:rPr lang="en-US" sz="1900" b="1" dirty="0" smtClean="0"/>
                  <a:t> will be calculated by           L. </a:t>
                </a:r>
                <a:r>
                  <a:rPr lang="en-US" sz="1900" b="1" dirty="0" err="1" smtClean="0"/>
                  <a:t>Afanasev</a:t>
                </a:r>
                <a:r>
                  <a:rPr lang="en-US" sz="1900" b="1" dirty="0" smtClean="0"/>
                  <a:t>. The preliminary value is W (m=0)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/>
                        <a:ea typeface="Cambria Math"/>
                      </a:rPr>
                      <m:t> ≈</m:t>
                    </m:r>
                  </m:oMath>
                </a14:m>
                <a:r>
                  <a:rPr lang="en-US" sz="1900" b="1" dirty="0" smtClean="0"/>
                  <a:t> 50%. </a:t>
                </a:r>
                <a:endParaRPr lang="en-US" sz="1900" b="1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91200"/>
                <a:ext cx="7739744" cy="71263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709" t="-12821" r="-70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5600" y="4267200"/>
            <a:ext cx="3200400" cy="692690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43000" y="1752600"/>
                <a:ext cx="1365309" cy="429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𝐅</m:t>
                          </m:r>
                          <m:r>
                            <a:rPr lang="en-US" sz="2000" b="1" i="0">
                              <a:latin typeface="Cambria Math"/>
                            </a:rPr>
                            <m:t>=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𝛃𝛄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𝐋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52600"/>
                <a:ext cx="1365309" cy="42992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187491" y="3497477"/>
                <a:ext cx="1813509" cy="69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𝐧</m:t>
                          </m:r>
                        </m:sub>
                      </m:sSub>
                      <m:r>
                        <a:rPr lang="en-US" sz="20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𝛏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sz="2000" b="1" i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0">
                          <a:latin typeface="Cambria Math"/>
                        </a:rPr>
                        <m:t>𝛄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𝐋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91" y="3497477"/>
                <a:ext cx="1813509" cy="69352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12326" y="3645914"/>
                <a:ext cx="2469074" cy="432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>
                          <a:latin typeface="Cambria Math"/>
                        </a:rPr>
                        <m:t>𝛏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/>
                            </a:rPr>
                            <m:t>𝟐𝐬</m:t>
                          </m:r>
                          <m:r>
                            <a:rPr lang="en-US" sz="2000" b="1" i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𝟐𝐩</m:t>
                          </m:r>
                        </m:e>
                      </m:d>
                      <m:r>
                        <a:rPr lang="en-US" sz="2000" b="1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0">
                          <a:latin typeface="Cambria Math"/>
                        </a:rPr>
                        <m:t>𝛄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𝐋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26" y="3645914"/>
                <a:ext cx="2469074" cy="43210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170708" y="877456"/>
            <a:ext cx="16002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232332" y="876762"/>
          <a:ext cx="2690812" cy="686494"/>
        </p:xfrm>
        <a:graphic>
          <a:graphicData uri="http://schemas.openxmlformats.org/presentationml/2006/ole">
            <p:oleObj spid="_x0000_s61448" name="Equation" r:id="rId11" imgW="17524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ChangeArrowheads="1"/>
          </p:cNvSpPr>
          <p:nvPr/>
        </p:nvSpPr>
        <p:spPr bwMode="auto">
          <a:xfrm>
            <a:off x="-7938" y="-20638"/>
            <a:ext cx="9144001" cy="68580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800" b="1" dirty="0">
                <a:solidFill>
                  <a:schemeClr val="accent1"/>
                </a:solidFill>
              </a:rPr>
              <a:t>* </a:t>
            </a:r>
            <a:r>
              <a:rPr lang="en-US" sz="2800" b="1" dirty="0" smtClean="0">
                <a:solidFill>
                  <a:schemeClr val="accent1"/>
                </a:solidFill>
              </a:rPr>
              <a:t>(2p-state)  lifetime  versus  electric  </a:t>
            </a:r>
            <a:r>
              <a:rPr lang="en-US" sz="2800" b="1" dirty="0">
                <a:solidFill>
                  <a:schemeClr val="accent1"/>
                </a:solidFill>
              </a:rPr>
              <a:t>field</a:t>
            </a:r>
            <a:endParaRPr lang="ru-RU" sz="2800" b="1" dirty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21507" name="Text Box 19"/>
          <p:cNvSpPr txBox="1">
            <a:spLocks noChangeArrowheads="1"/>
          </p:cNvSpPr>
          <p:nvPr/>
        </p:nvSpPr>
        <p:spPr bwMode="auto">
          <a:xfrm>
            <a:off x="228600" y="1279525"/>
            <a:ext cx="322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Atom-field interaction:</a:t>
            </a:r>
          </a:p>
        </p:txBody>
      </p:sp>
      <p:graphicFrame>
        <p:nvGraphicFramePr>
          <p:cNvPr id="21508" name="Object 1"/>
          <p:cNvGraphicFramePr>
            <a:graphicFrameLocks noChangeAspect="1"/>
          </p:cNvGraphicFramePr>
          <p:nvPr/>
        </p:nvGraphicFramePr>
        <p:xfrm>
          <a:off x="785812" y="1968500"/>
          <a:ext cx="7748588" cy="482600"/>
        </p:xfrm>
        <a:graphic>
          <a:graphicData uri="http://schemas.openxmlformats.org/presentationml/2006/ole">
            <p:oleObj spid="_x0000_s4532" name="Equation" r:id="rId3" imgW="5067000" imgH="304560" progId="Equation.3">
              <p:embed/>
            </p:oleObj>
          </a:graphicData>
        </a:graphic>
      </p:graphicFrame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28600" y="2032000"/>
            <a:ext cx="558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</p:txBody>
      </p:sp>
      <p:graphicFrame>
        <p:nvGraphicFramePr>
          <p:cNvPr id="21510" name="Object 1"/>
          <p:cNvGraphicFramePr>
            <a:graphicFrameLocks noChangeAspect="1"/>
          </p:cNvGraphicFramePr>
          <p:nvPr/>
        </p:nvGraphicFramePr>
        <p:xfrm>
          <a:off x="762000" y="2436813"/>
          <a:ext cx="4879975" cy="479425"/>
        </p:xfrm>
        <a:graphic>
          <a:graphicData uri="http://schemas.openxmlformats.org/presentationml/2006/ole">
            <p:oleObj spid="_x0000_s4533" name="Equation" r:id="rId4" imgW="3187700" imgH="304800" progId="Equation.3">
              <p:embed/>
            </p:oleObj>
          </a:graphicData>
        </a:graphic>
      </p:graphicFrame>
      <p:graphicFrame>
        <p:nvGraphicFramePr>
          <p:cNvPr id="215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77841842"/>
              </p:ext>
            </p:extLst>
          </p:nvPr>
        </p:nvGraphicFramePr>
        <p:xfrm>
          <a:off x="3986212" y="1222375"/>
          <a:ext cx="4471988" cy="685800"/>
        </p:xfrm>
        <a:graphic>
          <a:graphicData uri="http://schemas.openxmlformats.org/presentationml/2006/ole">
            <p:oleObj spid="_x0000_s4534" name="Equation" r:id="rId5" imgW="2933640" imgH="457200" progId="Equation.3">
              <p:embed/>
            </p:oleObj>
          </a:graphicData>
        </a:graphic>
      </p:graphicFrame>
      <p:graphicFrame>
        <p:nvGraphicFramePr>
          <p:cNvPr id="2151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33145139"/>
              </p:ext>
            </p:extLst>
          </p:nvPr>
        </p:nvGraphicFramePr>
        <p:xfrm>
          <a:off x="1751012" y="4994275"/>
          <a:ext cx="6707188" cy="825500"/>
        </p:xfrm>
        <a:graphic>
          <a:graphicData uri="http://schemas.openxmlformats.org/presentationml/2006/ole">
            <p:oleObj spid="_x0000_s4535" name="Equation" r:id="rId6" imgW="4635500" imgH="571500" progId="Equation.3">
              <p:embed/>
            </p:oleObj>
          </a:graphicData>
        </a:graphic>
      </p:graphicFrame>
      <p:graphicFrame>
        <p:nvGraphicFramePr>
          <p:cNvPr id="2151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65331962"/>
              </p:ext>
            </p:extLst>
          </p:nvPr>
        </p:nvGraphicFramePr>
        <p:xfrm>
          <a:off x="3027362" y="5992813"/>
          <a:ext cx="5430838" cy="598487"/>
        </p:xfrm>
        <a:graphic>
          <a:graphicData uri="http://schemas.openxmlformats.org/presentationml/2006/ole">
            <p:oleObj spid="_x0000_s4536" name="Equation" r:id="rId7" imgW="2539800" imgH="279360" progId="Equation.3">
              <p:embed/>
            </p:oleObj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7398325" y="6532416"/>
            <a:ext cx="9906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 bwMode="auto">
          <a:xfrm>
            <a:off x="304800" y="2908300"/>
            <a:ext cx="8153400" cy="8048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17550" indent="-452438" algn="ctr" defTabSz="811213">
              <a:defRPr/>
            </a:pPr>
            <a:endParaRPr lang="en-US" sz="3200" b="1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grpSp>
        <p:nvGrpSpPr>
          <p:cNvPr id="21517" name="Group 34"/>
          <p:cNvGrpSpPr>
            <a:grpSpLocks/>
          </p:cNvGrpSpPr>
          <p:nvPr/>
        </p:nvGrpSpPr>
        <p:grpSpPr bwMode="auto">
          <a:xfrm>
            <a:off x="565150" y="3098800"/>
            <a:ext cx="7558088" cy="409575"/>
            <a:chOff x="565150" y="2701925"/>
            <a:chExt cx="7558088" cy="409575"/>
          </a:xfrm>
        </p:grpSpPr>
        <p:graphicFrame>
          <p:nvGraphicFramePr>
            <p:cNvPr id="21527" name="Object 1"/>
            <p:cNvGraphicFramePr>
              <a:graphicFrameLocks noChangeAspect="1"/>
            </p:cNvGraphicFramePr>
            <p:nvPr/>
          </p:nvGraphicFramePr>
          <p:xfrm>
            <a:off x="565150" y="2701925"/>
            <a:ext cx="865188" cy="409575"/>
          </p:xfrm>
          <a:graphic>
            <a:graphicData uri="http://schemas.openxmlformats.org/presentationml/2006/ole">
              <p:oleObj spid="_x0000_s4537" name="Equation" r:id="rId8" imgW="558558" imgH="253890" progId="Equation.3">
                <p:embed/>
              </p:oleObj>
            </a:graphicData>
          </a:graphic>
        </p:graphicFrame>
        <p:graphicFrame>
          <p:nvGraphicFramePr>
            <p:cNvPr id="21530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502107095"/>
                </p:ext>
              </p:extLst>
            </p:nvPr>
          </p:nvGraphicFramePr>
          <p:xfrm>
            <a:off x="1620984" y="2717800"/>
            <a:ext cx="2825750" cy="385763"/>
          </p:xfrm>
          <a:graphic>
            <a:graphicData uri="http://schemas.openxmlformats.org/presentationml/2006/ole">
              <p:oleObj spid="_x0000_s4538" name="Equation" r:id="rId9" imgW="1954951" imgH="266584" progId="Equation.3">
                <p:embed/>
              </p:oleObj>
            </a:graphicData>
          </a:graphic>
        </p:graphicFrame>
        <p:graphicFrame>
          <p:nvGraphicFramePr>
            <p:cNvPr id="21529" name="Object 22"/>
            <p:cNvGraphicFramePr>
              <a:graphicFrameLocks noChangeAspect="1"/>
            </p:cNvGraphicFramePr>
            <p:nvPr/>
          </p:nvGraphicFramePr>
          <p:xfrm>
            <a:off x="5087938" y="2728913"/>
            <a:ext cx="3035300" cy="360362"/>
          </p:xfrm>
          <a:graphic>
            <a:graphicData uri="http://schemas.openxmlformats.org/presentationml/2006/ole">
              <p:oleObj spid="_x0000_s4539" name="Equation" r:id="rId10" imgW="2082800" imgH="241300" progId="Equation.3">
                <p:embed/>
              </p:oleObj>
            </a:graphicData>
          </a:graphic>
        </p:graphicFrame>
      </p:grp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609600" y="696912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J. </a:t>
            </a:r>
            <a:r>
              <a:rPr lang="en-US" b="1" dirty="0" err="1" smtClean="0">
                <a:solidFill>
                  <a:schemeClr val="accent1"/>
                </a:solidFill>
              </a:rPr>
              <a:t>Schacher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33309" y="6356350"/>
            <a:ext cx="2133600" cy="365125"/>
          </a:xfrm>
        </p:spPr>
        <p:txBody>
          <a:bodyPr/>
          <a:lstStyle/>
          <a:p>
            <a:pPr>
              <a:defRPr/>
            </a:pPr>
            <a:fld id="{1F249812-F9FB-48C0-9A35-94F88755F9A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304800" y="3781425"/>
            <a:ext cx="8153400" cy="10191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17550" indent="-452438" algn="ctr" defTabSz="811213"/>
            <a:endParaRPr lang="en-US" sz="3200" b="1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11406594"/>
              </p:ext>
            </p:extLst>
          </p:nvPr>
        </p:nvGraphicFramePr>
        <p:xfrm>
          <a:off x="551872" y="3962400"/>
          <a:ext cx="852488" cy="387350"/>
        </p:xfrm>
        <a:graphic>
          <a:graphicData uri="http://schemas.openxmlformats.org/presentationml/2006/ole">
            <p:oleObj spid="_x0000_s4540" name="Equation" r:id="rId11" imgW="558558" imgH="253890" progId="Equation.3">
              <p:embed/>
            </p:oleObj>
          </a:graphicData>
        </a:graphic>
      </p:graphicFrame>
      <p:graphicFrame>
        <p:nvGraphicFramePr>
          <p:cNvPr id="4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13728903"/>
              </p:ext>
            </p:extLst>
          </p:nvPr>
        </p:nvGraphicFramePr>
        <p:xfrm>
          <a:off x="1619250" y="3989388"/>
          <a:ext cx="3043238" cy="385762"/>
        </p:xfrm>
        <a:graphic>
          <a:graphicData uri="http://schemas.openxmlformats.org/presentationml/2006/ole">
            <p:oleObj spid="_x0000_s4541" name="Equation" r:id="rId12" imgW="2108200" imgH="266700" progId="Equation.3">
              <p:embed/>
            </p:oleObj>
          </a:graphicData>
        </a:graphic>
      </p:graphicFrame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4495800" y="4023734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…will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 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22"/>
          <p:cNvGraphicFramePr>
            <a:graphicFrameLocks noChangeAspect="1"/>
          </p:cNvGraphicFramePr>
          <p:nvPr/>
        </p:nvGraphicFramePr>
        <p:xfrm>
          <a:off x="6094413" y="4029075"/>
          <a:ext cx="2147887" cy="385763"/>
        </p:xfrm>
        <a:graphic>
          <a:graphicData uri="http://schemas.openxmlformats.org/presentationml/2006/ole">
            <p:oleObj spid="_x0000_s4542" name="Equation" r:id="rId13" imgW="1473200" imgH="254000" progId="Equation.3">
              <p:embed/>
            </p:oleObj>
          </a:graphicData>
        </a:graphic>
      </p:graphicFrame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292850" y="4419600"/>
            <a:ext cx="1631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[weak-field limit]</a:t>
            </a:r>
          </a:p>
        </p:txBody>
      </p:sp>
      <p:graphicFrame>
        <p:nvGraphicFramePr>
          <p:cNvPr id="4519" name="Object 423"/>
          <p:cNvGraphicFramePr>
            <a:graphicFrameLocks noChangeAspect="1"/>
          </p:cNvGraphicFramePr>
          <p:nvPr/>
        </p:nvGraphicFramePr>
        <p:xfrm>
          <a:off x="312738" y="6089650"/>
          <a:ext cx="2659062" cy="422275"/>
        </p:xfrm>
        <a:graphic>
          <a:graphicData uri="http://schemas.openxmlformats.org/presentationml/2006/ole">
            <p:oleObj spid="_x0000_s4543" name="Equation" r:id="rId14" imgW="1638000" imgH="253800" progId="Equation.3">
              <p:embed/>
            </p:oleObj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3191164" y="4343400"/>
            <a:ext cx="0" cy="216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20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1487819"/>
              </p:ext>
            </p:extLst>
          </p:nvPr>
        </p:nvGraphicFramePr>
        <p:xfrm>
          <a:off x="391707" y="1143000"/>
          <a:ext cx="4828365" cy="5091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581"/>
                <a:gridCol w="464576"/>
                <a:gridCol w="360040"/>
                <a:gridCol w="360040"/>
                <a:gridCol w="363374"/>
                <a:gridCol w="356706"/>
                <a:gridCol w="432048"/>
              </a:tblGrid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sym typeface="Symbol"/>
                        </a:rPr>
                        <a:t>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H=0.4 </a:t>
                      </a:r>
                      <a:r>
                        <a:rPr lang="en-GB" sz="1400" dirty="0">
                          <a:effectLst/>
                        </a:rPr>
                        <a:t>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328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317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H=0.6 </a:t>
                      </a:r>
                      <a:r>
                        <a:rPr lang="en-GB" sz="1400" dirty="0">
                          <a:effectLst/>
                        </a:rPr>
                        <a:t>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325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304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H=0.8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290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H=1.0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317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276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H=1.2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312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263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H=1.4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215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H=1.6 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241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4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228600"/>
            <a:ext cx="31418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H=0.0 T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=1 N</a:t>
            </a:r>
            <a:r>
              <a:rPr kumimoji="0" lang="en-GB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=330 ± 40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H=0.1 T 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=1 N</a:t>
            </a:r>
            <a:r>
              <a:rPr kumimoji="0" lang="en-GB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=330 (1-0.7%)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580112" y="3356992"/>
                <a:ext cx="3096344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Δ</a:t>
                </a:r>
                <a:r>
                  <a:rPr lang="en-US" sz="2400" baseline="-250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2s-2p </a:t>
                </a:r>
                <a:r>
                  <a:rPr lang="en-US" sz="24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can be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measured at H = 1.4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8000"/>
                        </a:solidFill>
                        <a:latin typeface="Cambria Math"/>
                      </a:rPr>
                      <m:t>÷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 1.6 T with 60% precision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using </a:t>
                </a:r>
                <a:r>
                  <a:rPr lang="en-US" sz="24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low level background events and with 50% precision using low level and medium level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background events</a:t>
                </a:r>
                <a:r>
                  <a:rPr lang="en-US" sz="2400" dirty="0">
                    <a:solidFill>
                      <a:srgbClr val="008000"/>
                    </a:solidFill>
                    <a:latin typeface="Times New Roman" pitchFamily="18" charset="0"/>
                    <a:ea typeface="Batang" pitchFamily="18" charset="-127"/>
                    <a:cs typeface="Times New Roman" pitchFamily="18" charset="0"/>
                  </a:rPr>
                  <a:t>. 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56992"/>
                <a:ext cx="3096344" cy="304698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953" t="-1600" r="-3543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03238" y="381000"/>
            <a:ext cx="817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V</a:t>
            </a:r>
            <a:r>
              <a:rPr lang="en-US" b="1" dirty="0" smtClean="0">
                <a:solidFill>
                  <a:schemeClr val="accent1"/>
                </a:solidFill>
              </a:rPr>
              <a:t>. </a:t>
            </a:r>
            <a:r>
              <a:rPr lang="en-US" b="1" dirty="0" err="1" smtClean="0">
                <a:solidFill>
                  <a:schemeClr val="accent1"/>
                </a:solidFill>
              </a:rPr>
              <a:t>Brekhovskikh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2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58762"/>
          </a:xfrm>
        </p:spPr>
        <p:txBody>
          <a:bodyPr/>
          <a:lstStyle/>
          <a:p>
            <a:r>
              <a:rPr lang="en-GB" sz="2800" b="1" dirty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Magnetic Field </a:t>
            </a:r>
            <a:r>
              <a:rPr lang="en-GB" sz="2800" b="1" dirty="0" smtClean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 - </a:t>
            </a:r>
            <a:r>
              <a:rPr lang="en-GB" sz="2800" b="1" dirty="0" smtClean="0">
                <a:solidFill>
                  <a:schemeClr val="accent1"/>
                </a:solidFill>
              </a:rPr>
              <a:t>1.0 T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9740954"/>
              </p:ext>
            </p:extLst>
          </p:nvPr>
        </p:nvGraphicFramePr>
        <p:xfrm>
          <a:off x="487426" y="799319"/>
          <a:ext cx="8229603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381"/>
                <a:gridCol w="896134"/>
                <a:gridCol w="896134"/>
                <a:gridCol w="896134"/>
                <a:gridCol w="896709"/>
                <a:gridCol w="896134"/>
                <a:gridCol w="896134"/>
                <a:gridCol w="896134"/>
                <a:gridCol w="896709"/>
              </a:tblGrid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∑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n,%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0.42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1.002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1.17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3.94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29.9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46.8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69.3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177.66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5.64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19.02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43.68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84.47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144.32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225.89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334.49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857.50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</a:t>
                      </a:r>
                      <a:r>
                        <a:rPr lang="en-GB" sz="1100" baseline="-25000">
                          <a:effectLst/>
                        </a:rPr>
                        <a:t>n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0.0075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0.0254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0.0603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0.1177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0.2034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0.3231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0.4822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1.2197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1.162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3.656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6.302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6.571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5.011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3.461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2.397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28.561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5.609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17.647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30.418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31.715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24.188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16.703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11.572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137.85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0.0714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0.1595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0.1193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0.0701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0.0429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0.0239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0.499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r>
                        <a:rPr lang="en-GB" sz="1100" baseline="30000">
                          <a:effectLst/>
                        </a:rPr>
                        <a:t>eff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0.0710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0.1557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0.1124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0.0624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0.0349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0.0171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0.0070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0.4605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228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Magnetic Field 1.0 T 	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40%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317.273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1932371"/>
              </p:ext>
            </p:extLst>
          </p:nvPr>
        </p:nvGraphicFramePr>
        <p:xfrm>
          <a:off x="457198" y="2697162"/>
          <a:ext cx="8229603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381"/>
                <a:gridCol w="896134"/>
                <a:gridCol w="896134"/>
                <a:gridCol w="896134"/>
                <a:gridCol w="896709"/>
                <a:gridCol w="896134"/>
                <a:gridCol w="896134"/>
                <a:gridCol w="896134"/>
                <a:gridCol w="896709"/>
              </a:tblGrid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∑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n,%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1.002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1.17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3.94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29.9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46.8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69.3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177.66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5.64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19.02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43.68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84.47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144.32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225.89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334.49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857.50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</a:t>
                      </a:r>
                      <a:r>
                        <a:rPr lang="en-GB" sz="1100" baseline="-25000">
                          <a:effectLst/>
                        </a:rPr>
                        <a:t>n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0.0188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0.0636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0.1507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0.2943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0.5086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0.8076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1.2056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3.0492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2.653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2.429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1.535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0.933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0.590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0.395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9.659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5.416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12.806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11.726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7.412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4.504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2.849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1.907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46.622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0.0714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0.1595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0.1193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0.0701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0.0429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0.0239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0.499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r>
                        <a:rPr lang="en-GB" sz="1100" baseline="30000">
                          <a:effectLst/>
                        </a:rPr>
                        <a:t>eff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0.0683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0.1369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0.0821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0.0335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0.0118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0.0030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0.0005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0.3362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</a:tbl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23730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Magnetic Field 1.0 T 	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100%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276.147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9928907"/>
              </p:ext>
            </p:extLst>
          </p:nvPr>
        </p:nvGraphicFramePr>
        <p:xfrm>
          <a:off x="457200" y="4602162"/>
          <a:ext cx="8153400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9572"/>
                <a:gridCol w="887836"/>
                <a:gridCol w="887836"/>
                <a:gridCol w="887836"/>
                <a:gridCol w="888406"/>
                <a:gridCol w="887836"/>
                <a:gridCol w="888406"/>
                <a:gridCol w="887836"/>
                <a:gridCol w="887836"/>
              </a:tblGrid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7p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8p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∑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n,%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1.002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3.94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17.5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29.9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46.8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69.3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177.66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5.64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19.02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43.68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84.47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144.32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225.89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334.49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857.50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</a:t>
                      </a:r>
                      <a:r>
                        <a:rPr lang="en-GB" sz="1100" baseline="-25000">
                          <a:effectLst/>
                        </a:rPr>
                        <a:t>n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0.0301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0.1017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0.2411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0.4709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0.8137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1.2922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1.9289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4.8788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sym typeface="Symbol"/>
                        </a:rPr>
                        <a:t>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∙10</a:t>
                      </a:r>
                      <a:r>
                        <a:rPr lang="en-GB" sz="1100" baseline="30000">
                          <a:effectLst/>
                        </a:rPr>
                        <a:t>-11</a:t>
                      </a:r>
                      <a:r>
                        <a:rPr lang="en-GB" sz="1100">
                          <a:effectLst/>
                        </a:rPr>
                        <a:t>,s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1.055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1.757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1.135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0.634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0.372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0.233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5.339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r>
                        <a:rPr lang="en-GB" sz="1100" baseline="-25000">
                          <a:effectLst/>
                        </a:rPr>
                        <a:t>eff</a:t>
                      </a:r>
                      <a:r>
                        <a:rPr lang="en-GB" sz="1100">
                          <a:effectLst/>
                        </a:rPr>
                        <a:t>,cm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5.092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8.483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5.476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3.059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1.793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1.122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0.747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25.774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0.0714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0.1595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0.1193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0.0701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0.0429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0.0239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0.499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  <a:tr h="118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r>
                        <a:rPr lang="en-GB" sz="1100" baseline="-25000">
                          <a:effectLst/>
                        </a:rPr>
                        <a:t>a</a:t>
                      </a:r>
                      <a:r>
                        <a:rPr lang="en-GB" sz="1100" baseline="30000">
                          <a:effectLst/>
                        </a:rPr>
                        <a:t>eff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0.0637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0.1079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0.0458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0.0106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0.0016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0.0001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3.87∙10</a:t>
                      </a:r>
                      <a:r>
                        <a:rPr lang="en-GB" sz="1100" baseline="30000">
                          <a:effectLst/>
                        </a:rPr>
                        <a:t>-6</a:t>
                      </a: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0.2296</a:t>
                      </a: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0" marR="62080" marT="0" marB="0"/>
                </a:tc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42647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Magnetic Field 1.0 T 	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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160%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240.908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CERN, Geneva - Monday 26, September, 2011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>
                <a:solidFill>
                  <a:schemeClr val="accent1"/>
                </a:solidFill>
              </a:rPr>
              <a:t>Brekhovskikh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9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2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II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Status of 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-atoms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1143000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Run 2008-2010, statistics with low and medium background (⅔ of all statistics). Point-like production of all particles. The 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6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79438" y="5334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. Benelli,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616" y="4949823"/>
            <a:ext cx="15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 – relative momentum in the </a:t>
            </a:r>
            <a:r>
              <a:rPr lang="el-GR" dirty="0" smtClean="0"/>
              <a:t>π</a:t>
            </a:r>
            <a:r>
              <a:rPr lang="en-GB" dirty="0" smtClean="0"/>
              <a:t>K </a:t>
            </a:r>
            <a:r>
              <a:rPr lang="en-GB" dirty="0" err="1" smtClean="0"/>
              <a:t>c.m.s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6486"/>
            <a:ext cx="5181600" cy="532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Callout 1 (No Border) 10"/>
          <p:cNvSpPr/>
          <p:nvPr/>
        </p:nvSpPr>
        <p:spPr>
          <a:xfrm>
            <a:off x="3487737" y="1231286"/>
            <a:ext cx="1541463" cy="228600"/>
          </a:xfrm>
          <a:prstGeom prst="callout1">
            <a:avLst>
              <a:gd name="adj1" fmla="val 52485"/>
              <a:gd name="adj2" fmla="val -1104"/>
              <a:gd name="adj3" fmla="val 435392"/>
              <a:gd name="adj4" fmla="val -6363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2819400" y="2776068"/>
            <a:ext cx="1524000" cy="207818"/>
          </a:xfrm>
          <a:prstGeom prst="callout1">
            <a:avLst>
              <a:gd name="adj1" fmla="val 52485"/>
              <a:gd name="adj2" fmla="val -1104"/>
              <a:gd name="adj3" fmla="val 112500"/>
              <a:gd name="adj4" fmla="val -57851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Line Callout 1 (No Border) 12"/>
          <p:cNvSpPr/>
          <p:nvPr/>
        </p:nvSpPr>
        <p:spPr>
          <a:xfrm>
            <a:off x="3733800" y="1524000"/>
            <a:ext cx="2057400" cy="158262"/>
          </a:xfrm>
          <a:prstGeom prst="callout1">
            <a:avLst>
              <a:gd name="adj1" fmla="val 52485"/>
              <a:gd name="adj2" fmla="val -1104"/>
              <a:gd name="adj3" fmla="val 459727"/>
              <a:gd name="adj4" fmla="val -42181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u="sng" dirty="0" smtClean="0"/>
              <a:t>Reserve:</a:t>
            </a:r>
            <a:endParaRPr lang="en-GB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2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76735"/>
            <a:ext cx="3979863" cy="33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12594" y="152400"/>
            <a:ext cx="565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External magnetic and electric fields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638" y="1025604"/>
            <a:ext cx="7726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Atoms in a beam are influenced by external magnetic </a:t>
            </a:r>
            <a:r>
              <a:rPr lang="en-US" b="1" dirty="0" smtClean="0"/>
              <a:t>field and </a:t>
            </a:r>
            <a:r>
              <a:rPr lang="en-US" b="1" dirty="0"/>
              <a:t>the relativistic Lorentz </a:t>
            </a:r>
            <a:r>
              <a:rPr lang="en-US" b="1" dirty="0" smtClean="0"/>
              <a:t>factor. </a:t>
            </a:r>
            <a:endParaRPr lang="en-US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953000" y="1900535"/>
                <a:ext cx="36920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</a:rPr>
                            <m:t>𝐫</m:t>
                          </m:r>
                        </m:e>
                      </m:acc>
                      <m:r>
                        <a:rPr lang="en-US" b="1" i="0" smtClean="0">
                          <a:latin typeface="Cambria Math"/>
                        </a:rPr>
                        <m:t> −</m:t>
                      </m:r>
                      <m:r>
                        <a:rPr lang="en-US" b="1" i="0" smtClean="0">
                          <a:latin typeface="Cambria Math"/>
                        </a:rPr>
                        <m:t>𝐫𝐞𝐥𝐚𝐭𝐢𝐯𝐞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𝐝𝐢𝐬𝐭𝐚𝐧𝐜𝐞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𝐛𝐞𝐭𝐰𝐞𝐞𝐧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1" i="0">
                        <a:latin typeface="Cambria Math"/>
                      </a:rPr>
                      <m:t> </m:t>
                    </m:r>
                    <m:r>
                      <a:rPr lang="en-US" b="1" i="0">
                        <a:latin typeface="Cambria Math"/>
                      </a:rPr>
                      <m:t>𝐚𝐧𝐝</m:t>
                    </m:r>
                    <m:r>
                      <a:rPr lang="en-US" b="1" i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b="1" i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1" i="0">
                        <a:latin typeface="Cambria Math"/>
                      </a:rPr>
                      <m:t> </m:t>
                    </m:r>
                    <m:r>
                      <a:rPr lang="en-US" b="1" i="0">
                        <a:latin typeface="Cambria Math"/>
                      </a:rPr>
                      <m:t>𝐢𝐧</m:t>
                    </m:r>
                    <m:r>
                      <a:rPr lang="en-US" b="1" i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  <m:r>
                          <a:rPr lang="en-US" b="1" i="0">
                            <a:latin typeface="Cambria Math"/>
                          </a:rPr>
                          <m:t>𝛑</m:t>
                        </m:r>
                      </m:sub>
                    </m:sSub>
                    <m:r>
                      <a:rPr lang="en-US" b="1" i="0">
                        <a:latin typeface="Cambria Math"/>
                      </a:rPr>
                      <m:t> </m:t>
                    </m:r>
                    <m:r>
                      <a:rPr lang="en-US" b="1" i="0">
                        <a:latin typeface="Cambria Math"/>
                      </a:rPr>
                      <m:t>𝐚𝐭𝐨𝐦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900535"/>
                <a:ext cx="3692036" cy="6463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070019" y="2891135"/>
                <a:ext cx="345799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/>
                            </a:rPr>
                            <m:t>𝐁</m:t>
                          </m:r>
                        </m:e>
                      </m:acc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𝐥𝐚𝐛𝐨𝐫𝐚𝐭𝐨𝐫𝐲</m:t>
                      </m:r>
                      <m:r>
                        <a:rPr lang="en-US" b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𝐦𝐚𝐠𝐧𝐞𝐭𝐢𝐜</m:t>
                      </m:r>
                      <m:r>
                        <a:rPr lang="en-US" b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𝐟𝐢𝐞𝐥𝐝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019" y="2891135"/>
                <a:ext cx="3457998" cy="4029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013836" y="3653135"/>
                <a:ext cx="3595023" cy="679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</a:rPr>
                            <m:t>𝐅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b="1" i="0" smtClean="0">
                          <a:latin typeface="Cambria Math"/>
                        </a:rPr>
                        <m:t>−</m:t>
                      </m:r>
                      <m:r>
                        <a:rPr lang="en-US" b="1" i="0">
                          <a:latin typeface="Cambria Math"/>
                        </a:rPr>
                        <m:t>𝐞𝐥𝐞𝐜𝐭𝐫𝐢𝐜</m:t>
                      </m:r>
                      <m:r>
                        <a:rPr lang="en-US" b="1" i="0">
                          <a:latin typeface="Cambria Math"/>
                        </a:rPr>
                        <m:t> </m:t>
                      </m:r>
                      <m:r>
                        <a:rPr lang="en-US" b="1" i="0">
                          <a:latin typeface="Cambria Math"/>
                        </a:rPr>
                        <m:t>𝐟𝐢𝐞𝐥𝐝</m:t>
                      </m:r>
                      <m:r>
                        <a:rPr lang="en-US" b="1" i="0">
                          <a:latin typeface="Cambria Math"/>
                        </a:rPr>
                        <m:t> </m:t>
                      </m:r>
                      <m:r>
                        <a:rPr lang="en-US" b="1" i="0">
                          <a:latin typeface="Cambria Math"/>
                        </a:rPr>
                        <m:t>𝐢𝐧</m:t>
                      </m:r>
                      <m:r>
                        <a:rPr lang="en-US" b="1" i="0">
                          <a:latin typeface="Cambria Math"/>
                        </a:rPr>
                        <m:t> </m:t>
                      </m:r>
                      <m:r>
                        <a:rPr lang="en-US" b="1" i="0">
                          <a:latin typeface="Cambria Math"/>
                        </a:rPr>
                        <m:t>𝐭𝐡𝐞</m:t>
                      </m:r>
                      <m:r>
                        <a:rPr lang="en-US" b="1" i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𝐜</m:t>
                      </m:r>
                      <m:r>
                        <a:rPr lang="en-US" b="1" i="0">
                          <a:latin typeface="Cambria Math"/>
                        </a:rPr>
                        <m:t>.</m:t>
                      </m:r>
                      <m:r>
                        <a:rPr lang="en-US" b="1" i="0" smtClean="0">
                          <a:latin typeface="Cambria Math"/>
                        </a:rPr>
                        <m:t>𝐦</m:t>
                      </m:r>
                      <m:r>
                        <a:rPr lang="en-US" b="1" i="0">
                          <a:latin typeface="Cambria Math"/>
                        </a:rPr>
                        <m:t>.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𝐬</m:t>
                      </m:r>
                      <m:r>
                        <a:rPr lang="en-US" b="1" i="0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𝐨𝐟</m:t>
                    </m:r>
                    <m:r>
                      <a:rPr lang="en-US" b="1" i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b="1" i="0">
                            <a:latin typeface="Cambria Math"/>
                          </a:rPr>
                          <m:t>𝟐</m:t>
                        </m:r>
                        <m:r>
                          <a:rPr lang="en-US" b="1" i="0">
                            <a:latin typeface="Cambria Math"/>
                          </a:rPr>
                          <m:t>𝛑</m:t>
                        </m:r>
                      </m:sub>
                    </m:sSub>
                    <m:r>
                      <a:rPr lang="en-US" b="1" i="0">
                        <a:latin typeface="Cambria Math"/>
                      </a:rPr>
                      <m:t> </m:t>
                    </m:r>
                    <m:r>
                      <a:rPr lang="en-US" b="1" i="0">
                        <a:latin typeface="Cambria Math"/>
                      </a:rPr>
                      <m:t>𝐚𝐭𝐨𝐦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836" y="3653135"/>
                <a:ext cx="3595023" cy="67993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579080" y="5177135"/>
                <a:ext cx="24981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𝐅</m:t>
                      </m:r>
                      <m:r>
                        <a:rPr lang="en-US" sz="2400" b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𝛃𝛄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𝐋</m:t>
                          </m:r>
                          <m:r>
                            <a:rPr lang="en-US" sz="2400" b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2400" b="1">
                          <a:latin typeface="Cambria Math"/>
                        </a:rPr>
                        <m:t>≈</m:t>
                      </m:r>
                      <m:r>
                        <a:rPr lang="en-US" sz="2400" b="1" i="1">
                          <a:latin typeface="Cambria Math"/>
                        </a:rPr>
                        <m:t>𝛄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80" y="5177135"/>
                <a:ext cx="2498120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1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Text Box 12"/>
          <p:cNvSpPr txBox="1">
            <a:spLocks noChangeArrowheads="1"/>
          </p:cNvSpPr>
          <p:nvPr/>
        </p:nvSpPr>
        <p:spPr bwMode="auto">
          <a:xfrm>
            <a:off x="579438" y="5334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L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Nemenov</a:t>
            </a:r>
            <a:r>
              <a:rPr lang="en-US" b="1" dirty="0">
                <a:solidFill>
                  <a:schemeClr val="accent1"/>
                </a:solidFill>
              </a:rPr>
              <a:t>, V. </a:t>
            </a:r>
            <a:r>
              <a:rPr lang="en-US" b="1" dirty="0" err="1">
                <a:solidFill>
                  <a:schemeClr val="accent1"/>
                </a:solidFill>
              </a:rPr>
              <a:t>Ovsiannikov</a:t>
            </a:r>
            <a:r>
              <a:rPr lang="en-US" b="1" dirty="0">
                <a:solidFill>
                  <a:schemeClr val="accent1"/>
                </a:solidFill>
              </a:rPr>
              <a:t> (P. L. 2oo1)</a:t>
            </a:r>
          </a:p>
        </p:txBody>
      </p:sp>
      <p:sp>
        <p:nvSpPr>
          <p:cNvPr id="5174" name="Rectangle 12"/>
          <p:cNvSpPr>
            <a:spLocks noChangeArrowheads="1"/>
          </p:cNvSpPr>
          <p:nvPr/>
        </p:nvSpPr>
        <p:spPr bwMode="auto">
          <a:xfrm>
            <a:off x="3962400" y="10255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F – strength of electric field in </a:t>
            </a:r>
            <a:r>
              <a:rPr lang="en-US" b="1" dirty="0"/>
              <a:t>A</a:t>
            </a:r>
            <a:r>
              <a:rPr lang="en-US" b="1" baseline="-25000" dirty="0"/>
              <a:t>2π</a:t>
            </a:r>
            <a:r>
              <a:rPr lang="en-US" b="1" dirty="0"/>
              <a:t> </a:t>
            </a:r>
            <a:r>
              <a:rPr lang="en-US" b="1" dirty="0" err="1" smtClean="0"/>
              <a:t>c.m.s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177" name="Rectangle 15"/>
          <p:cNvSpPr>
            <a:spLocks noChangeArrowheads="1"/>
          </p:cNvSpPr>
          <p:nvPr/>
        </p:nvSpPr>
        <p:spPr bwMode="auto">
          <a:xfrm>
            <a:off x="1219200" y="2297112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→  m must be 0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32273" y="2667000"/>
                <a:ext cx="2544927" cy="62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/>
                              <a:ea typeface="Cambria Math"/>
                            </a:rPr>
                            <m:t>𝛀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𝐧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=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𝟐𝐬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𝟐𝐩</m:t>
                              </m:r>
                            </m:sub>
                          </m:sSub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73" y="2667000"/>
                <a:ext cx="2544927" cy="62138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76" name="Rectangle 14"/>
          <p:cNvSpPr>
            <a:spLocks noChangeArrowheads="1"/>
          </p:cNvSpPr>
          <p:nvPr/>
        </p:nvSpPr>
        <p:spPr bwMode="auto">
          <a:xfrm>
            <a:off x="2514600" y="1767711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B</a:t>
            </a:r>
            <a:r>
              <a:rPr lang="en-US" b="1" baseline="-25000" dirty="0" smtClean="0"/>
              <a:t>L </a:t>
            </a:r>
            <a:r>
              <a:rPr lang="en-US" b="1" dirty="0" smtClean="0"/>
              <a:t>in </a:t>
            </a:r>
            <a:r>
              <a:rPr lang="en-US" b="1" dirty="0"/>
              <a:t>lab. syst.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5029200"/>
            <a:ext cx="7696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b="1" dirty="0"/>
              <a:t>CONCLUSION: </a:t>
            </a:r>
            <a:r>
              <a:rPr lang="en-US" sz="1900" b="1" dirty="0" smtClean="0"/>
              <a:t>the lifetimes for long-lived states can be calculated using only one parameter </a:t>
            </a:r>
            <a:r>
              <a:rPr lang="en-US" sz="2000" b="1" dirty="0" smtClean="0"/>
              <a:t>→ </a:t>
            </a:r>
            <a:r>
              <a:rPr lang="en-US" sz="1900" b="1" dirty="0" smtClean="0"/>
              <a:t> </a:t>
            </a:r>
            <a:r>
              <a:rPr lang="en-US" sz="2000" b="1" dirty="0" smtClean="0"/>
              <a:t>E</a:t>
            </a:r>
            <a:r>
              <a:rPr lang="en-US" sz="2000" b="1" baseline="-25000" dirty="0" smtClean="0"/>
              <a:t>2s</a:t>
            </a:r>
            <a:r>
              <a:rPr lang="en-US" sz="2000" b="1" dirty="0" smtClean="0"/>
              <a:t>-E</a:t>
            </a:r>
            <a:r>
              <a:rPr lang="en-US" sz="2000" b="1" baseline="-25000" dirty="0" smtClean="0"/>
              <a:t>2p</a:t>
            </a:r>
            <a:r>
              <a:rPr lang="en-US" sz="1900" b="1" dirty="0" smtClean="0"/>
              <a:t>. </a:t>
            </a:r>
            <a:endParaRPr lang="en-US" sz="19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33800" y="3507056"/>
                <a:ext cx="1864485" cy="760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0" dirty="0">
                          <a:latin typeface="Cambria Math"/>
                          <a:ea typeface="Cambria Math"/>
                        </a:rPr>
                        <m:t>∼</m:t>
                      </m:r>
                      <m:f>
                        <m:fPr>
                          <m:ctrlP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𝟐𝐬</m:t>
                              </m:r>
                            </m:sub>
                          </m:sSub>
                          <m:r>
                            <a:rPr lang="en-US" sz="2000" b="1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𝟐𝐩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507056"/>
                <a:ext cx="1864485" cy="7601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2890" y="2743200"/>
            <a:ext cx="1524000" cy="720838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524000" y="0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1"/>
                </a:solidFill>
              </a:rPr>
              <a:t>The lifetime  </a:t>
            </a:r>
            <a:r>
              <a:rPr lang="en-US" sz="2800" b="1" dirty="0">
                <a:solidFill>
                  <a:schemeClr val="accent1"/>
                </a:solidFill>
              </a:rPr>
              <a:t>of A</a:t>
            </a:r>
            <a:r>
              <a:rPr lang="en-US" sz="2800" b="1" baseline="-25000" dirty="0">
                <a:solidFill>
                  <a:schemeClr val="accent1"/>
                </a:solidFill>
              </a:rPr>
              <a:t>2π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in electric field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14400" y="5791200"/>
                <a:ext cx="7739744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900" b="1" dirty="0" smtClean="0"/>
                  <a:t>The probability W(m=0) of </a:t>
                </a:r>
                <a:r>
                  <a:rPr lang="en-US" sz="2000" b="1" dirty="0"/>
                  <a:t>A</a:t>
                </a:r>
                <a:r>
                  <a:rPr lang="en-US" sz="2000" b="1" baseline="-25000" dirty="0"/>
                  <a:t>2π</a:t>
                </a:r>
                <a:r>
                  <a:rPr lang="en-US" sz="1900" b="1" dirty="0" smtClean="0"/>
                  <a:t> to have m=0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9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900" b="1" i="0" smtClean="0">
                            <a:latin typeface="Cambria Math"/>
                          </a:rPr>
                          <m:t>𝐅</m:t>
                        </m:r>
                      </m:e>
                    </m:acc>
                  </m:oMath>
                </a14:m>
                <a:r>
                  <a:rPr lang="en-US" sz="1900" b="1" dirty="0" smtClean="0"/>
                  <a:t> will be calculated by           L. </a:t>
                </a:r>
                <a:r>
                  <a:rPr lang="en-US" sz="1900" b="1" dirty="0" err="1" smtClean="0"/>
                  <a:t>Afanasev</a:t>
                </a:r>
                <a:r>
                  <a:rPr lang="en-US" sz="1900" b="1" dirty="0" smtClean="0"/>
                  <a:t>. The preliminary value is W (m=0)</a:t>
                </a:r>
                <a14:m>
                  <m:oMath xmlns:m="http://schemas.openxmlformats.org/officeDocument/2006/math">
                    <m:r>
                      <a:rPr lang="en-US" sz="1900" b="1" i="0" smtClean="0">
                        <a:latin typeface="Cambria Math"/>
                        <a:ea typeface="Cambria Math"/>
                      </a:rPr>
                      <m:t> ≈</m:t>
                    </m:r>
                  </m:oMath>
                </a14:m>
                <a:r>
                  <a:rPr lang="en-US" sz="1900" b="1" dirty="0" smtClean="0"/>
                  <a:t> 50%. </a:t>
                </a:r>
                <a:endParaRPr lang="en-US" sz="1900" b="1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91200"/>
                <a:ext cx="7739744" cy="7126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09" t="-12821" r="-70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95600" y="4267200"/>
            <a:ext cx="3200400" cy="692690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838200"/>
            <a:ext cx="2063129" cy="825419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r>
              <a:rPr lang="en-US" dirty="0" err="1" smtClean="0">
                <a:noFill/>
              </a:rPr>
              <a:t>mmmmmmmmmmm</a:t>
            </a:r>
            <a:endParaRPr lang="en-US" dirty="0">
              <a:noFill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43000" y="1752600"/>
                <a:ext cx="1365309" cy="429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𝐅</m:t>
                          </m:r>
                          <m:r>
                            <a:rPr lang="en-US" sz="2000" b="1" i="0">
                              <a:latin typeface="Cambria Math"/>
                            </a:rPr>
                            <m:t>=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𝛃𝛄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𝐋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52600"/>
                <a:ext cx="1365309" cy="42992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187491" y="3497477"/>
                <a:ext cx="1813509" cy="69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𝐧</m:t>
                          </m:r>
                        </m:sub>
                      </m:sSub>
                      <m:r>
                        <a:rPr lang="en-US" sz="20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𝛏</m:t>
                              </m:r>
                            </m:e>
                            <m:sub>
                              <m:r>
                                <a:rPr lang="en-US" sz="2000" b="1" i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sz="2000" b="1" i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0">
                          <a:latin typeface="Cambria Math"/>
                        </a:rPr>
                        <m:t>𝛄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𝐋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91" y="3497477"/>
                <a:ext cx="1813509" cy="69352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12326" y="3645914"/>
                <a:ext cx="2469074" cy="432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>
                          <a:latin typeface="Cambria Math"/>
                        </a:rPr>
                        <m:t>𝛏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/>
                            </a:rPr>
                            <m:t>𝟐𝐬</m:t>
                          </m:r>
                          <m:r>
                            <a:rPr lang="en-US" sz="2000" b="1" i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0">
                              <a:latin typeface="Cambria Math"/>
                            </a:rPr>
                            <m:t>𝟐𝐩</m:t>
                          </m:r>
                        </m:e>
                      </m:d>
                      <m:r>
                        <a:rPr lang="en-US" sz="2000" b="1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𝛏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0">
                          <a:latin typeface="Cambria Math"/>
                        </a:rPr>
                        <m:t>𝛄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latin typeface="Cambria Math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latin typeface="Cambria Math"/>
                            </a:rPr>
                            <m:t>𝐋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26" y="3645914"/>
                <a:ext cx="2469074" cy="43210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III. The status of 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el-GR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dirty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and </a:t>
            </a:r>
            <a:r>
              <a:rPr lang="el-GR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K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</a:t>
            </a:r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atoms</a:t>
            </a:r>
            <a:r>
              <a:rPr lang="en-GB" sz="3200" b="1" baseline="48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 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4359"/>
            <a:ext cx="5372100" cy="546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79438" y="620713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. Benelli,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1143000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Run 2008-2010, statistics with low and medium background (⅔ of all statistics). Point-like production of all particles. The 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0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sz="24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400" baseline="36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8616" y="4949823"/>
            <a:ext cx="154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 – relative momentum in the </a:t>
            </a:r>
            <a:r>
              <a:rPr lang="el-GR" dirty="0" smtClean="0"/>
              <a:t>π</a:t>
            </a:r>
            <a:r>
              <a:rPr lang="en-GB" dirty="0" smtClean="0"/>
              <a:t>K </a:t>
            </a:r>
            <a:r>
              <a:rPr lang="en-GB" dirty="0" err="1" smtClean="0"/>
              <a:t>c.m.s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Line Callout 1 (No Border) 9"/>
          <p:cNvSpPr/>
          <p:nvPr/>
        </p:nvSpPr>
        <p:spPr>
          <a:xfrm>
            <a:off x="3429000" y="1371600"/>
            <a:ext cx="1524000" cy="228600"/>
          </a:xfrm>
          <a:prstGeom prst="callout1">
            <a:avLst>
              <a:gd name="adj1" fmla="val 52485"/>
              <a:gd name="adj2" fmla="val -1104"/>
              <a:gd name="adj3" fmla="val 435392"/>
              <a:gd name="adj4" fmla="val -6363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Line Callout 1 (No Border) 10"/>
          <p:cNvSpPr/>
          <p:nvPr/>
        </p:nvSpPr>
        <p:spPr>
          <a:xfrm>
            <a:off x="2743200" y="2971800"/>
            <a:ext cx="1524000" cy="228600"/>
          </a:xfrm>
          <a:prstGeom prst="callout1">
            <a:avLst>
              <a:gd name="adj1" fmla="val 52485"/>
              <a:gd name="adj2" fmla="val -1104"/>
              <a:gd name="adj3" fmla="val 112500"/>
              <a:gd name="adj4" fmla="val -57851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3657600" y="1716075"/>
            <a:ext cx="2057400" cy="188925"/>
          </a:xfrm>
          <a:prstGeom prst="callout1">
            <a:avLst>
              <a:gd name="adj1" fmla="val 52485"/>
              <a:gd name="adj2" fmla="val -1104"/>
              <a:gd name="adj3" fmla="val 387199"/>
              <a:gd name="adj4" fmla="val -48774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7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IV 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Status 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l-GR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2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 </a:t>
            </a:r>
            <a:r>
              <a:rPr lang="en-GB" sz="32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-</a:t>
            </a:r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atoms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9" y="689559"/>
            <a:ext cx="4780402" cy="47804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48" y="706084"/>
            <a:ext cx="4747352" cy="4747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114" y="5453436"/>
            <a:ext cx="69718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Run 2008-2010, statistics with low and medium background (⅔ of all statistics). Point-like production of all particles. The </a:t>
            </a:r>
            <a:r>
              <a:rPr lang="en-US" sz="2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000" baseline="30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+</a:t>
            </a:r>
            <a:r>
              <a:rPr lang="en-US" sz="2000" dirty="0" err="1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2000" baseline="36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‒</a:t>
            </a:r>
            <a:r>
              <a:rPr lang="en-US" sz="2000" dirty="0" smtClean="0">
                <a:solidFill>
                  <a:srgbClr val="008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background was not subtracted.  </a:t>
            </a:r>
            <a:endParaRPr lang="en-US" sz="2000" dirty="0">
              <a:solidFill>
                <a:srgbClr val="008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Line Callout 1 (No Border) 7"/>
          <p:cNvSpPr/>
          <p:nvPr/>
        </p:nvSpPr>
        <p:spPr>
          <a:xfrm>
            <a:off x="2667000" y="1040635"/>
            <a:ext cx="1524000" cy="228600"/>
          </a:xfrm>
          <a:prstGeom prst="callout1">
            <a:avLst>
              <a:gd name="adj1" fmla="val 52485"/>
              <a:gd name="adj2" fmla="val -1104"/>
              <a:gd name="adj3" fmla="val 319730"/>
              <a:gd name="adj4" fmla="val -5351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Line Callout 1 (No Border) 8"/>
          <p:cNvSpPr/>
          <p:nvPr/>
        </p:nvSpPr>
        <p:spPr>
          <a:xfrm>
            <a:off x="2362200" y="2271770"/>
            <a:ext cx="1524000" cy="228600"/>
          </a:xfrm>
          <a:prstGeom prst="callout1">
            <a:avLst>
              <a:gd name="adj1" fmla="val 52485"/>
              <a:gd name="adj2" fmla="val -1104"/>
              <a:gd name="adj3" fmla="val 137495"/>
              <a:gd name="adj4" fmla="val -80277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Line Callout 1 (No Border) 9"/>
          <p:cNvSpPr/>
          <p:nvPr/>
        </p:nvSpPr>
        <p:spPr>
          <a:xfrm>
            <a:off x="2400300" y="1495999"/>
            <a:ext cx="2057400" cy="228600"/>
          </a:xfrm>
          <a:prstGeom prst="callout1">
            <a:avLst>
              <a:gd name="adj1" fmla="val 52485"/>
              <a:gd name="adj2" fmla="val -1104"/>
              <a:gd name="adj3" fmla="val 479736"/>
              <a:gd name="adj4" fmla="val -35175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9438" y="533400"/>
            <a:ext cx="832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. Benelli,  </a:t>
            </a:r>
            <a:r>
              <a:rPr lang="en-US" b="1" dirty="0">
                <a:solidFill>
                  <a:schemeClr val="accent1"/>
                </a:solidFill>
              </a:rPr>
              <a:t>V. </a:t>
            </a:r>
            <a:r>
              <a:rPr lang="en-US" b="1" dirty="0" err="1" smtClean="0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6770324" y="1193035"/>
            <a:ext cx="1524000" cy="228600"/>
          </a:xfrm>
          <a:prstGeom prst="callout1">
            <a:avLst>
              <a:gd name="adj1" fmla="val 52485"/>
              <a:gd name="adj2" fmla="val -1104"/>
              <a:gd name="adj3" fmla="val 319730"/>
              <a:gd name="adj4" fmla="val -53514"/>
            </a:avLst>
          </a:prstGeom>
          <a:noFill/>
          <a:ln w="127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Coulomb pairs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Line Callout 1 (No Border) 12"/>
          <p:cNvSpPr/>
          <p:nvPr/>
        </p:nvSpPr>
        <p:spPr>
          <a:xfrm>
            <a:off x="5829300" y="2157470"/>
            <a:ext cx="1524000" cy="228600"/>
          </a:xfrm>
          <a:prstGeom prst="callout1">
            <a:avLst>
              <a:gd name="adj1" fmla="val 52485"/>
              <a:gd name="adj2" fmla="val -1104"/>
              <a:gd name="adj3" fmla="val 164361"/>
              <a:gd name="adj4" fmla="val -46247"/>
            </a:avLst>
          </a:prstGeom>
          <a:noFill/>
          <a:ln w="127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Atomic pairs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Line Callout 1 (No Border) 13"/>
          <p:cNvSpPr/>
          <p:nvPr/>
        </p:nvSpPr>
        <p:spPr>
          <a:xfrm>
            <a:off x="6612416" y="1724599"/>
            <a:ext cx="2057400" cy="228600"/>
          </a:xfrm>
          <a:prstGeom prst="callout1">
            <a:avLst>
              <a:gd name="adj1" fmla="val 52485"/>
              <a:gd name="adj2" fmla="val -1104"/>
              <a:gd name="adj3" fmla="val 387199"/>
              <a:gd name="adj4" fmla="val -48774"/>
            </a:avLst>
          </a:prstGeom>
          <a:noFill/>
          <a:ln w="12700">
            <a:solidFill>
              <a:srgbClr val="FF33CC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33CC"/>
                </a:solidFill>
              </a:rPr>
              <a:t>non-Coulomb pairs</a:t>
            </a: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2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タイトル 1"/>
          <p:cNvSpPr>
            <a:spLocks noGrp="1"/>
          </p:cNvSpPr>
          <p:nvPr>
            <p:ph type="ctrTitle"/>
          </p:nvPr>
        </p:nvSpPr>
        <p:spPr>
          <a:xfrm>
            <a:off x="200025" y="7939"/>
            <a:ext cx="8785225" cy="601662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V</a:t>
            </a:r>
            <a:r>
              <a:rPr lang="en-GB" sz="3200" b="1" dirty="0" smtClean="0">
                <a:solidFill>
                  <a:schemeClr val="accent1"/>
                </a:solidFill>
                <a:latin typeface="Bell MT" pitchFamily="18" charset="0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Status of 2011 run</a:t>
            </a:r>
            <a:endParaRPr lang="ja-JP" altLang="en-US" sz="3200" b="1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100" name="Picture 2" descr="E:\Chiba\research\dirac\永久磁石\110330optimal_magnet_photos\DSCN4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71"/>
            <a:ext cx="2841625" cy="213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795338"/>
            <a:ext cx="53943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ボックス 1"/>
          <p:cNvSpPr txBox="1">
            <a:spLocks noChangeArrowheads="1"/>
          </p:cNvSpPr>
          <p:nvPr/>
        </p:nvSpPr>
        <p:spPr bwMode="auto">
          <a:xfrm>
            <a:off x="234950" y="6094413"/>
            <a:ext cx="8337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600">
                <a:ea typeface="ＭＳ Ｐゴシック" charset="-128"/>
              </a:rPr>
              <a:t>Neodymium magnetic piece=70x60x5mm</a:t>
            </a:r>
            <a:r>
              <a:rPr lang="en-US" altLang="ja-JP" sz="1600" baseline="30000">
                <a:ea typeface="ＭＳ Ｐゴシック" charset="-128"/>
              </a:rPr>
              <a:t>3</a:t>
            </a:r>
            <a:r>
              <a:rPr lang="en-US" altLang="ja-JP" sz="1600">
                <a:ea typeface="ＭＳ Ｐゴシック" charset="-128"/>
              </a:rPr>
              <a:t>: Gap=60mm;</a:t>
            </a:r>
            <a:r>
              <a:rPr lang="ja-JP" altLang="en-US" sz="1600">
                <a:ea typeface="ＭＳ Ｐゴシック" charset="-128"/>
              </a:rPr>
              <a:t> </a:t>
            </a:r>
            <a:r>
              <a:rPr lang="en-US" altLang="ja-JP" sz="1600">
                <a:ea typeface="ＭＳ Ｐゴシック" charset="-128"/>
              </a:rPr>
              <a:t>BL=0.01Tm</a:t>
            </a:r>
            <a:r>
              <a:rPr lang="ja-JP" altLang="en-US" sz="1600">
                <a:ea typeface="ＭＳ Ｐゴシック" charset="-128"/>
              </a:rPr>
              <a:t>　　　　　　　　　　　　　　　　　　</a:t>
            </a:r>
            <a:r>
              <a:rPr lang="en-US" altLang="ja-JP" sz="1600">
                <a:ea typeface="ＭＳ Ｐゴシック" charset="-128"/>
              </a:rPr>
              <a:t>Time of delivery to CERN: before 4 May 2011</a:t>
            </a:r>
            <a:endParaRPr lang="en-US" altLang="ja-JP">
              <a:ea typeface="ＭＳ Ｐゴシック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4310063" y="1241425"/>
            <a:ext cx="0" cy="674688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4310063" y="1420813"/>
            <a:ext cx="352425" cy="490537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806825" y="1911350"/>
            <a:ext cx="503238" cy="0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テキスト ボックス 11"/>
          <p:cNvSpPr txBox="1">
            <a:spLocks noChangeArrowheads="1"/>
          </p:cNvSpPr>
          <p:nvPr/>
        </p:nvSpPr>
        <p:spPr bwMode="auto">
          <a:xfrm>
            <a:off x="4165600" y="871538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charset="-128"/>
              </a:rPr>
              <a:t>y</a:t>
            </a:r>
            <a:endParaRPr lang="ja-JP" altLang="en-US">
              <a:ea typeface="ＭＳ Ｐゴシック" charset="-128"/>
            </a:endParaRPr>
          </a:p>
        </p:txBody>
      </p:sp>
      <p:sp>
        <p:nvSpPr>
          <p:cNvPr id="4107" name="テキスト ボックス 12"/>
          <p:cNvSpPr txBox="1">
            <a:spLocks noChangeArrowheads="1"/>
          </p:cNvSpPr>
          <p:nvPr/>
        </p:nvSpPr>
        <p:spPr bwMode="auto">
          <a:xfrm>
            <a:off x="4576763" y="1074738"/>
            <a:ext cx="27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charset="-128"/>
              </a:rPr>
              <a:t>z</a:t>
            </a:r>
            <a:endParaRPr lang="ja-JP" altLang="en-US">
              <a:ea typeface="ＭＳ Ｐゴシック" charset="-128"/>
            </a:endParaRPr>
          </a:p>
        </p:txBody>
      </p:sp>
      <p:sp>
        <p:nvSpPr>
          <p:cNvPr id="4108" name="テキスト ボックス 13"/>
          <p:cNvSpPr txBox="1">
            <a:spLocks noChangeArrowheads="1"/>
          </p:cNvSpPr>
          <p:nvPr/>
        </p:nvSpPr>
        <p:spPr bwMode="auto">
          <a:xfrm>
            <a:off x="3497263" y="1690688"/>
            <a:ext cx="284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charset="-128"/>
              </a:rPr>
              <a:t>x</a:t>
            </a:r>
            <a:endParaRPr lang="ja-JP" altLang="en-US">
              <a:ea typeface="ＭＳ Ｐゴシック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964113" y="2705100"/>
            <a:ext cx="2565400" cy="79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7537450" y="2282825"/>
            <a:ext cx="561975" cy="4445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8196263" y="893763"/>
            <a:ext cx="0" cy="12176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テキスト ボックス 2064"/>
          <p:cNvSpPr txBox="1">
            <a:spLocks noChangeArrowheads="1"/>
          </p:cNvSpPr>
          <p:nvPr/>
        </p:nvSpPr>
        <p:spPr bwMode="auto">
          <a:xfrm>
            <a:off x="5695950" y="269875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charset="-128"/>
              </a:rPr>
              <a:t>150mm</a:t>
            </a:r>
            <a:endParaRPr lang="ja-JP" altLang="en-US">
              <a:ea typeface="ＭＳ Ｐゴシック" charset="-128"/>
            </a:endParaRPr>
          </a:p>
        </p:txBody>
      </p:sp>
      <p:sp>
        <p:nvSpPr>
          <p:cNvPr id="4113" name="テキスト ボックス 2065"/>
          <p:cNvSpPr txBox="1">
            <a:spLocks noChangeArrowheads="1"/>
          </p:cNvSpPr>
          <p:nvPr/>
        </p:nvSpPr>
        <p:spPr bwMode="auto">
          <a:xfrm>
            <a:off x="8196263" y="1408113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charset="-128"/>
              </a:rPr>
              <a:t>90mm</a:t>
            </a:r>
            <a:endParaRPr lang="ja-JP" altLang="en-US">
              <a:ea typeface="ＭＳ Ｐゴシック" charset="-128"/>
            </a:endParaRPr>
          </a:p>
        </p:txBody>
      </p:sp>
      <p:sp>
        <p:nvSpPr>
          <p:cNvPr id="4114" name="テキスト ボックス 2066"/>
          <p:cNvSpPr txBox="1">
            <a:spLocks noChangeArrowheads="1"/>
          </p:cNvSpPr>
          <p:nvPr/>
        </p:nvSpPr>
        <p:spPr bwMode="auto">
          <a:xfrm>
            <a:off x="7881938" y="2335213"/>
            <a:ext cx="78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CC3300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CC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charset="-128"/>
              </a:rPr>
              <a:t>60mm</a:t>
            </a:r>
            <a:endParaRPr lang="ja-JP" altLang="en-US">
              <a:ea typeface="ＭＳ Ｐゴシック" charset="-128"/>
            </a:endParaRPr>
          </a:p>
        </p:txBody>
      </p:sp>
      <p:pic>
        <p:nvPicPr>
          <p:cNvPr id="4115" name="グラフ 2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187700"/>
            <a:ext cx="38703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グラフ 21"/>
          <p:cNvGraphicFramePr>
            <a:graphicFrameLocks/>
          </p:cNvGraphicFramePr>
          <p:nvPr/>
        </p:nvGraphicFramePr>
        <p:xfrm>
          <a:off x="4378325" y="3138488"/>
          <a:ext cx="3997325" cy="2968625"/>
        </p:xfrm>
        <a:graphic>
          <a:graphicData uri="http://schemas.openxmlformats.org/presentationml/2006/ole">
            <p:oleObj spid="_x0000_s6179" r:id="rId6" imgW="3999323" imgH="2969009" progId="Excel.Sheet.8">
              <p:embed/>
            </p:oleObj>
          </a:graphicData>
        </a:graphic>
      </p:graphicFrame>
      <p:sp>
        <p:nvSpPr>
          <p:cNvPr id="22" name="タイトル 1"/>
          <p:cNvSpPr txBox="1">
            <a:spLocks/>
          </p:cNvSpPr>
          <p:nvPr/>
        </p:nvSpPr>
        <p:spPr bwMode="auto">
          <a:xfrm>
            <a:off x="253714" y="511176"/>
            <a:ext cx="8785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ja-JP" sz="24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Tokyo Metropolitan University &amp; Kyoto University</a:t>
            </a:r>
            <a:endParaRPr lang="ja-JP" altLang="en-US" sz="2400" b="1" dirty="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8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3" r="9775"/>
          <a:stretch/>
        </p:blipFill>
        <p:spPr bwMode="auto">
          <a:xfrm>
            <a:off x="36000" y="811576"/>
            <a:ext cx="4464000" cy="353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371600" y="10180"/>
            <a:ext cx="6225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Simulation of long-lived </a:t>
            </a:r>
            <a:r>
              <a:rPr lang="en-US" sz="2800" b="1" dirty="0" smtClean="0">
                <a:solidFill>
                  <a:schemeClr val="accent1"/>
                </a:solidFill>
              </a:rPr>
              <a:t> A</a:t>
            </a:r>
            <a:r>
              <a:rPr lang="en-US" sz="2800" b="1" baseline="-25000" dirty="0" smtClean="0">
                <a:solidFill>
                  <a:schemeClr val="accent1"/>
                </a:solidFill>
              </a:rPr>
              <a:t>2π</a:t>
            </a:r>
            <a:r>
              <a:rPr lang="en-US" sz="2800" i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observation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14325" y="5257800"/>
                <a:ext cx="8534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 smtClean="0">
                    <a:solidFill>
                      <a:schemeClr val="tx1"/>
                    </a:solidFill>
                  </a:rPr>
                  <a:t>Simulated distribution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pairs over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Q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with criteria: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|</a:t>
                </a:r>
                <a:r>
                  <a:rPr lang="en-US" sz="2000" b="1" dirty="0" smtClean="0"/>
                  <a:t>Q</a:t>
                </a:r>
                <a:r>
                  <a:rPr lang="en-US" sz="2000" b="1" baseline="-25000" dirty="0" smtClean="0"/>
                  <a:t>X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| &lt; 1 MeV/c,</a:t>
                </a:r>
                <a:r>
                  <a:rPr lang="en-US" sz="2000" b="1" dirty="0" smtClean="0"/>
                  <a:t>                 |Q</a:t>
                </a:r>
                <a:r>
                  <a:rPr lang="en-US" sz="2000" b="1" baseline="-25000" dirty="0" smtClean="0"/>
                  <a:t>L</a:t>
                </a:r>
                <a:r>
                  <a:rPr lang="en-US" sz="2000" b="1" dirty="0" smtClean="0"/>
                  <a:t>| </a:t>
                </a:r>
                <a:r>
                  <a:rPr lang="en-US" sz="2000" b="1" dirty="0"/>
                  <a:t>&lt;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1 MeV/c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. “Atomic pairs” from long-lived atoms (light area) above background </a:t>
                </a:r>
                <a:r>
                  <a:rPr lang="en-US" sz="2000" b="1" dirty="0"/>
                  <a:t>(hatched </a:t>
                </a:r>
                <a:r>
                  <a:rPr lang="en-US" sz="2000" b="1" dirty="0" smtClean="0"/>
                  <a:t>area) produced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in Beryllium target.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5257800"/>
                <a:ext cx="8534400" cy="10156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86" t="-3012" r="-714" b="-9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468313"/>
            <a:ext cx="748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b="1" dirty="0" smtClean="0">
                <a:solidFill>
                  <a:schemeClr val="accent1"/>
                </a:solidFill>
              </a:rPr>
              <a:t>V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  <a:r>
              <a:rPr lang="en-US" b="1" dirty="0" err="1">
                <a:solidFill>
                  <a:schemeClr val="accent1"/>
                </a:solidFill>
              </a:rPr>
              <a:t>Yazkov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1" t="1687" r="2925" b="1172"/>
          <a:stretch/>
        </p:blipFill>
        <p:spPr bwMode="auto">
          <a:xfrm>
            <a:off x="4581525" y="843708"/>
            <a:ext cx="4464000" cy="35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9665" y="4492128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Without magnet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4492128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With magnet after Be target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6C492-A9B4-4F5F-A733-2F7ABE4247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3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563562"/>
          </a:xfrm>
        </p:spPr>
        <p:txBody>
          <a:bodyPr/>
          <a:lstStyle/>
          <a:p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Coulomb</a:t>
            </a:r>
            <a:r>
              <a:rPr lang="en-GB" sz="3600" dirty="0" smtClean="0"/>
              <a:t> </a:t>
            </a:r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peak</a:t>
            </a:r>
            <a:r>
              <a:rPr lang="en-GB" sz="3600" dirty="0" smtClean="0"/>
              <a:t> </a:t>
            </a:r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of </a:t>
            </a:r>
            <a:r>
              <a:rPr lang="el-GR" sz="3600" b="1" dirty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π</a:t>
            </a:r>
            <a:r>
              <a:rPr lang="en-GB" sz="3600" b="1" baseline="30000" dirty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+</a:t>
            </a:r>
            <a:r>
              <a:rPr lang="el-GR" sz="3600" b="1" dirty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π</a:t>
            </a:r>
            <a:r>
              <a:rPr lang="en-GB" sz="3600" b="1" baseline="30000" dirty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‒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0674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(No Border) 6"/>
          <p:cNvSpPr/>
          <p:nvPr/>
        </p:nvSpPr>
        <p:spPr>
          <a:xfrm>
            <a:off x="6858000" y="3886200"/>
            <a:ext cx="2286000" cy="685800"/>
          </a:xfrm>
          <a:prstGeom prst="callout1">
            <a:avLst>
              <a:gd name="adj1" fmla="val 42962"/>
              <a:gd name="adj2" fmla="val 11787"/>
              <a:gd name="adj3" fmla="val 110913"/>
              <a:gd name="adj4" fmla="val -50812"/>
            </a:avLst>
          </a:prstGeom>
          <a:noFill/>
          <a:ln w="127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Shift because of magnet degradation 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2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Shift of </a:t>
            </a:r>
            <a:r>
              <a:rPr lang="en-GB" sz="3600" b="1" dirty="0" err="1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Q</a:t>
            </a:r>
            <a:r>
              <a:rPr lang="en-GB" sz="3600" b="1" baseline="-25000" dirty="0" err="1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y</a:t>
            </a:r>
            <a:r>
              <a:rPr lang="en-GB" sz="3600" b="1" dirty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Arial" charset="0"/>
              </a:rPr>
              <a:t>(June-August) </a:t>
            </a:r>
            <a:r>
              <a:rPr lang="el-GR" sz="36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600" b="1" baseline="300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+</a:t>
            </a:r>
            <a:r>
              <a:rPr lang="el-GR" sz="36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GB" sz="3600" b="1" baseline="300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‒ </a:t>
            </a:r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data</a:t>
            </a:r>
            <a:endParaRPr lang="en-GB" sz="3600" b="1" dirty="0">
              <a:solidFill>
                <a:schemeClr val="accent1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DB82D-BAE3-420A-8A23-7C5DCC53207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47700"/>
            <a:ext cx="80295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8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7853</TotalTime>
  <Words>1375</Words>
  <Application>Microsoft Office PowerPoint</Application>
  <PresentationFormat>On-screen Show (4:3)</PresentationFormat>
  <Paragraphs>579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Microsoft Office Excel 97-2003 Worksheet</vt:lpstr>
      <vt:lpstr>Equation</vt:lpstr>
      <vt:lpstr>Microsoft Equation 3.0</vt:lpstr>
      <vt:lpstr>DIRAC status </vt:lpstr>
      <vt:lpstr>I Status of π+K‒ -atoms</vt:lpstr>
      <vt:lpstr>II Status of π-K+ -atoms</vt:lpstr>
      <vt:lpstr>III. The status of  π-K+ and π+K‒atoms  </vt:lpstr>
      <vt:lpstr>IV Status π+π‒ -atoms</vt:lpstr>
      <vt:lpstr>V Status of 2011 run</vt:lpstr>
      <vt:lpstr>Slide 7</vt:lpstr>
      <vt:lpstr>Coulomb peak of π+π‒</vt:lpstr>
      <vt:lpstr>Shift of Qy (June-August) π+π‒ data</vt:lpstr>
      <vt:lpstr>Qx distribution (Bx=0)</vt:lpstr>
      <vt:lpstr>Shift of Qy (June-August) e+e‒ data</vt:lpstr>
      <vt:lpstr>Shift of Qy (June-August) e+e‒ data without central peak</vt:lpstr>
      <vt:lpstr>Shift of Qy (August-September) e+e‒ data without central peak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Magnetic Field  - 1.0 T</vt:lpstr>
      <vt:lpstr>Slide 29</vt:lpstr>
      <vt:lpstr>Reserve: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gugiu</dc:creator>
  <cp:lastModifiedBy>schacher</cp:lastModifiedBy>
  <cp:revision>239</cp:revision>
  <cp:lastPrinted>2011-09-27T17:13:30Z</cp:lastPrinted>
  <dcterms:created xsi:type="dcterms:W3CDTF">2011-09-22T19:00:46Z</dcterms:created>
  <dcterms:modified xsi:type="dcterms:W3CDTF">2011-12-20T16:07:11Z</dcterms:modified>
</cp:coreProperties>
</file>