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30"/>
  </p:notesMasterIdLst>
  <p:sldIdLst>
    <p:sldId id="257" r:id="rId5"/>
    <p:sldId id="339" r:id="rId6"/>
    <p:sldId id="337" r:id="rId7"/>
    <p:sldId id="334" r:id="rId8"/>
    <p:sldId id="332" r:id="rId9"/>
    <p:sldId id="333" r:id="rId10"/>
    <p:sldId id="328" r:id="rId11"/>
    <p:sldId id="324" r:id="rId12"/>
    <p:sldId id="256" r:id="rId13"/>
    <p:sldId id="312" r:id="rId14"/>
    <p:sldId id="329" r:id="rId15"/>
    <p:sldId id="330" r:id="rId16"/>
    <p:sldId id="316" r:id="rId17"/>
    <p:sldId id="317" r:id="rId18"/>
    <p:sldId id="331" r:id="rId19"/>
    <p:sldId id="338" r:id="rId20"/>
    <p:sldId id="320" r:id="rId21"/>
    <p:sldId id="335" r:id="rId22"/>
    <p:sldId id="336" r:id="rId23"/>
    <p:sldId id="313" r:id="rId24"/>
    <p:sldId id="341" r:id="rId25"/>
    <p:sldId id="342" r:id="rId26"/>
    <p:sldId id="343" r:id="rId27"/>
    <p:sldId id="340" r:id="rId28"/>
    <p:sldId id="26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0" autoAdjust="0"/>
    <p:restoredTop sz="50000" autoAdjust="0"/>
  </p:normalViewPr>
  <p:slideViewPr>
    <p:cSldViewPr>
      <p:cViewPr varScale="1">
        <p:scale>
          <a:sx n="100" d="100"/>
          <a:sy n="100" d="100"/>
        </p:scale>
        <p:origin x="15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15.10.2019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‹Nr.›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A304-3D68-4554-8BF7-D04A28687A13}" type="slidenum">
              <a:rPr lang="ro-RO" smtClean="0"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620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A304-3D68-4554-8BF7-D04A28687A13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248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84263" y="8685625"/>
            <a:ext cx="2972123" cy="4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 anchor="b"/>
          <a:lstStyle/>
          <a:p>
            <a:pPr algn="r"/>
            <a:fld id="{B716B227-E130-492B-A0F9-1B6BB14F6BE8}" type="slidenum">
              <a:rPr lang="ru-RU" sz="1200">
                <a:solidFill>
                  <a:schemeClr val="tx1"/>
                </a:solidFill>
                <a:ea typeface="ＭＳ Ｐゴシック" charset="-128"/>
              </a:rPr>
              <a:pPr algn="r"/>
              <a:t>21</a:t>
            </a:fld>
            <a:endParaRPr lang="ru-RU" sz="12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0" y="4344025"/>
            <a:ext cx="5486400" cy="4114488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6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76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065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1.png"/><Relationship Id="rId18" Type="http://schemas.openxmlformats.org/officeDocument/2006/relationships/image" Target="../media/image561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21" Type="http://schemas.openxmlformats.org/officeDocument/2006/relationships/image" Target="../media/image59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50" Type="http://schemas.openxmlformats.org/officeDocument/2006/relationships/image" Target="../media/image89.png"/><Relationship Id="rId7" Type="http://schemas.openxmlformats.org/officeDocument/2006/relationships/image" Target="../media/image441.png"/><Relationship Id="rId2" Type="http://schemas.openxmlformats.org/officeDocument/2006/relationships/image" Target="../media/image391.png"/><Relationship Id="rId16" Type="http://schemas.openxmlformats.org/officeDocument/2006/relationships/image" Target="../media/image54.png"/><Relationship Id="rId29" Type="http://schemas.openxmlformats.org/officeDocument/2006/relationships/image" Target="../media/image68.png"/><Relationship Id="rId11" Type="http://schemas.openxmlformats.org/officeDocument/2006/relationships/image" Target="../media/image481.png"/><Relationship Id="rId24" Type="http://schemas.openxmlformats.org/officeDocument/2006/relationships/image" Target="../media/image631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23" Type="http://schemas.openxmlformats.org/officeDocument/2006/relationships/image" Target="../media/image621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49" Type="http://schemas.openxmlformats.org/officeDocument/2006/relationships/image" Target="../media/image88.png"/><Relationship Id="rId10" Type="http://schemas.openxmlformats.org/officeDocument/2006/relationships/image" Target="../media/image471.png"/><Relationship Id="rId19" Type="http://schemas.openxmlformats.org/officeDocument/2006/relationships/image" Target="../media/image571.png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52" Type="http://schemas.openxmlformats.org/officeDocument/2006/relationships/image" Target="../media/image91.png"/><Relationship Id="rId4" Type="http://schemas.openxmlformats.org/officeDocument/2006/relationships/image" Target="../media/image411.png"/><Relationship Id="rId9" Type="http://schemas.openxmlformats.org/officeDocument/2006/relationships/image" Target="../media/image461.png"/><Relationship Id="rId14" Type="http://schemas.openxmlformats.org/officeDocument/2006/relationships/image" Target="../media/image521.png"/><Relationship Id="rId22" Type="http://schemas.openxmlformats.org/officeDocument/2006/relationships/image" Target="../media/image61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87.png"/><Relationship Id="rId8" Type="http://schemas.openxmlformats.org/officeDocument/2006/relationships/image" Target="../media/image451.png"/><Relationship Id="rId51" Type="http://schemas.openxmlformats.org/officeDocument/2006/relationships/image" Target="../media/image90.png"/><Relationship Id="rId3" Type="http://schemas.openxmlformats.org/officeDocument/2006/relationships/image" Target="../media/image401.png"/><Relationship Id="rId12" Type="http://schemas.openxmlformats.org/officeDocument/2006/relationships/image" Target="../media/image491.png"/><Relationship Id="rId17" Type="http://schemas.openxmlformats.org/officeDocument/2006/relationships/image" Target="../media/image55.png"/><Relationship Id="rId25" Type="http://schemas.openxmlformats.org/officeDocument/2006/relationships/image" Target="../media/image641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20" Type="http://schemas.openxmlformats.org/officeDocument/2006/relationships/image" Target="../media/image581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1114418">
            <a:off x="1427213" y="1562419"/>
            <a:ext cx="8382241" cy="39966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DIRAC Report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55576" y="5949280"/>
            <a:ext cx="7704856" cy="41861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L. Nemenov</a:t>
            </a:r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on behalf of the DIRAC Collaboration </a:t>
            </a:r>
          </a:p>
        </p:txBody>
      </p:sp>
      <p:sp>
        <p:nvSpPr>
          <p:cNvPr id="4" name="WordArt 4">
            <a:extLst>
              <a:ext uri="{FF2B5EF4-FFF2-40B4-BE49-F238E27FC236}">
                <a16:creationId xmlns:a16="http://schemas.microsoft.com/office/drawing/2014/main" id="{406425FB-53DA-483B-A2BF-EF71ED7DFC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688" y="5301208"/>
            <a:ext cx="5410200" cy="304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SPSC</a:t>
            </a:r>
            <a:r>
              <a:rPr lang="ro-RO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–</a:t>
            </a:r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October</a:t>
            </a:r>
            <a:r>
              <a:rPr lang="ro-RO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201</a:t>
            </a:r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9</a:t>
            </a:r>
            <a:endParaRPr lang="ro-RO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Gungsuh"/>
              <a:ea typeface="Gungsuh"/>
            </a:endParaRPr>
          </a:p>
        </p:txBody>
      </p:sp>
    </p:spTree>
    <p:extLst>
      <p:ext uri="{BB962C8B-B14F-4D97-AF65-F5344CB8AC3E}">
        <p14:creationId xmlns:p14="http://schemas.microsoft.com/office/powerpoint/2010/main" val="24103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A23907A0-9F97-4FCB-9540-CA23242EA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WordArt 98">
            <a:extLst>
              <a:ext uri="{FF2B5EF4-FFF2-40B4-BE49-F238E27FC236}">
                <a16:creationId xmlns:a16="http://schemas.microsoft.com/office/drawing/2014/main" id="{789B590C-81E6-49B7-A0F2-F0790202A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3568" y="61118"/>
            <a:ext cx="800323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𝜋 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𝜋 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2009 and 2010 data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7617872"/>
                  </p:ext>
                </p:extLst>
              </p:nvPr>
            </p:nvGraphicFramePr>
            <p:xfrm>
              <a:off x="1007603" y="2099179"/>
              <a:ext cx="7128794" cy="400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3343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881231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1492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692587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  <a:gridCol w="1228174">
                      <a:extLst>
                        <a:ext uri="{9D8B030D-6E8A-4147-A177-3AD203B41FA5}">
                          <a16:colId xmlns:a16="http://schemas.microsoft.com/office/drawing/2014/main" val="1162519888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/DF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-40 ± 230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 ± 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 ± 650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330 ± 310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1690 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  <a:tr h="39529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910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2220 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474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7617872"/>
                  </p:ext>
                </p:extLst>
              </p:nvPr>
            </p:nvGraphicFramePr>
            <p:xfrm>
              <a:off x="1007603" y="2099179"/>
              <a:ext cx="7128794" cy="400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3343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881231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1492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692587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  <a:gridCol w="1228174">
                      <a:extLst>
                        <a:ext uri="{9D8B030D-6E8A-4147-A177-3AD203B41FA5}">
                          <a16:colId xmlns:a16="http://schemas.microsoft.com/office/drawing/2014/main" val="11625198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957" t="-3158" r="-167509" b="-6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692" t="-3158" r="-78462" b="-6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/DF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-40 ± 230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370 ± 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 ± 650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330 ± 310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1690 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  <a:tr h="39529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910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2220 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4747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0A5055-7128-46A4-90A0-F47DACE0E1BE}"/>
                  </a:ext>
                </a:extLst>
              </p:cNvPr>
              <p:cNvSpPr/>
              <p:nvPr/>
            </p:nvSpPr>
            <p:spPr>
              <a:xfrm>
                <a:off x="1007603" y="757681"/>
                <a:ext cx="7128794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the 2009, 2010 years  experimental 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 evaluated by different (30%, 50%, 70%) cuts on the Time of Flight pair spectra . 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spectra fitted  in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 Q</a:t>
                </a:r>
                <a:r>
                  <a:rPr lang="en-US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100 MeV/c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simulated distributions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0A5055-7128-46A4-90A0-F47DACE0E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3" y="757681"/>
                <a:ext cx="7128794" cy="1231106"/>
              </a:xfrm>
              <a:prstGeom prst="rect">
                <a:avLst/>
              </a:prstGeom>
              <a:blipFill>
                <a:blip r:embed="rId3"/>
                <a:stretch>
                  <a:fillRect t="-2475" r="-513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34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584687"/>
                  </p:ext>
                </p:extLst>
              </p:nvPr>
            </p:nvGraphicFramePr>
            <p:xfrm>
              <a:off x="1007603" y="2089205"/>
              <a:ext cx="7128794" cy="400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3343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881231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1492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692587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  <a:gridCol w="1228174">
                      <a:extLst>
                        <a:ext uri="{9D8B030D-6E8A-4147-A177-3AD203B41FA5}">
                          <a16:colId xmlns:a16="http://schemas.microsoft.com/office/drawing/2014/main" val="1162519888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/DF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2310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710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0.962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4910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± 670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0.688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1490 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  <a:tr h="39529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11030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980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474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584687"/>
                  </p:ext>
                </p:extLst>
              </p:nvPr>
            </p:nvGraphicFramePr>
            <p:xfrm>
              <a:off x="1007603" y="2089205"/>
              <a:ext cx="7128794" cy="400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3343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881231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1492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692587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  <a:gridCol w="1228174">
                      <a:extLst>
                        <a:ext uri="{9D8B030D-6E8A-4147-A177-3AD203B41FA5}">
                          <a16:colId xmlns:a16="http://schemas.microsoft.com/office/drawing/2014/main" val="11625198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957" t="-2105" r="-167509" b="-6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692" t="-2105" r="-78462" b="-6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/DF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2310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710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0.928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0.962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4910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± 670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0.688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1490 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  <a:tr h="39529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11030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980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4747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0A5055-7128-46A4-90A0-F47DACE0E1BE}"/>
                  </a:ext>
                </a:extLst>
              </p:cNvPr>
              <p:cNvSpPr/>
              <p:nvPr/>
            </p:nvSpPr>
            <p:spPr>
              <a:xfrm>
                <a:off x="1007603" y="759243"/>
                <a:ext cx="7128794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the 2009, 2010 years experimental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 evaluated by different (30%, 50%, 70%) cuts on the Time of Flight pair spectra . 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spectra fitted  in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 Q &lt; 100 MeV/c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simulated distributions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0A5055-7128-46A4-90A0-F47DACE0E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3" y="759243"/>
                <a:ext cx="7128794" cy="1231106"/>
              </a:xfrm>
              <a:prstGeom prst="rect">
                <a:avLst/>
              </a:prstGeom>
              <a:blipFill>
                <a:blip r:embed="rId3"/>
                <a:stretch>
                  <a:fillRect l="-342" t="-2970" r="-1282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3">
            <a:extLst>
              <a:ext uri="{FF2B5EF4-FFF2-40B4-BE49-F238E27FC236}">
                <a16:creationId xmlns:a16="http://schemas.microsoft.com/office/drawing/2014/main" id="{A877E019-5431-4188-980C-1D0A838F9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>
            <a:extLst>
              <a:ext uri="{FF2B5EF4-FFF2-40B4-BE49-F238E27FC236}">
                <a16:creationId xmlns:a16="http://schemas.microsoft.com/office/drawing/2014/main" id="{168B4795-0625-4E0E-AEAB-C74CB8F6A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3568" y="61118"/>
            <a:ext cx="800323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𝜋 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𝜋 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Q distribution 2009 and 2010 data</a:t>
            </a:r>
          </a:p>
        </p:txBody>
      </p:sp>
    </p:spTree>
    <p:extLst>
      <p:ext uri="{BB962C8B-B14F-4D97-AF65-F5344CB8AC3E}">
        <p14:creationId xmlns:p14="http://schemas.microsoft.com/office/powerpoint/2010/main" val="401852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66565"/>
                  </p:ext>
                </p:extLst>
              </p:nvPr>
            </p:nvGraphicFramePr>
            <p:xfrm>
              <a:off x="1007603" y="2104009"/>
              <a:ext cx="7128794" cy="400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3343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881231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1492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692587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  <a:gridCol w="1228174">
                      <a:extLst>
                        <a:ext uri="{9D8B030D-6E8A-4147-A177-3AD203B41FA5}">
                          <a16:colId xmlns:a16="http://schemas.microsoft.com/office/drawing/2014/main" val="1162519888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/DF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-140 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450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± 540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4830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830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1030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280 ± 290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440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780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 ± 960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140 ± 440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1550 ± 760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  <a:tr h="39529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11030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1140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1190 ± 1410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474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66565"/>
                  </p:ext>
                </p:extLst>
              </p:nvPr>
            </p:nvGraphicFramePr>
            <p:xfrm>
              <a:off x="1007603" y="2104009"/>
              <a:ext cx="7128794" cy="40095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3343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881231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149283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692587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  <a:gridCol w="1228174">
                      <a:extLst>
                        <a:ext uri="{9D8B030D-6E8A-4147-A177-3AD203B41FA5}">
                          <a16:colId xmlns:a16="http://schemas.microsoft.com/office/drawing/2014/main" val="11625198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957" t="-3158" r="-167509" b="-6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692" t="-3158" r="-78462" b="-6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χ</a:t>
                          </a:r>
                          <a:r>
                            <a:rPr lang="en-US" sz="1600" b="0" i="0" u="none" strike="noStrike" baseline="3000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:r>
                            <a:rPr lang="en-US" sz="1600" b="0" i="0" u="none" strike="noStrike" baseline="0" dirty="0"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/DF</a:t>
                          </a:r>
                          <a:endParaRPr lang="en-US" sz="16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-140 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450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± 540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4830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830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1030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260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280 ± 290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440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780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 ± 960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3790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3440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140 ± 440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630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1550 ± 760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  <a:tr h="39529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11030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9470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1140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1190 ± 1410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4747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0A5055-7128-46A4-90A0-F47DACE0E1BE}"/>
                  </a:ext>
                </a:extLst>
              </p:cNvPr>
              <p:cNvSpPr/>
              <p:nvPr/>
            </p:nvSpPr>
            <p:spPr>
              <a:xfrm>
                <a:off x="1007603" y="744439"/>
                <a:ext cx="7128794" cy="1231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the 2009, 2010 years experimental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distributions evaluated by different (30%, 50%, 70%) cuts on the Time of Flight pair spectra . 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 fitted  in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&lt; Q &lt; 30 MeV/c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simulated distributions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0A5055-7128-46A4-90A0-F47DACE0E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3" y="744439"/>
                <a:ext cx="7128794" cy="1231106"/>
              </a:xfrm>
              <a:prstGeom prst="rect">
                <a:avLst/>
              </a:prstGeom>
              <a:blipFill>
                <a:blip r:embed="rId3"/>
                <a:stretch>
                  <a:fillRect l="-256" t="-1961" r="-1195" b="-68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3">
            <a:extLst>
              <a:ext uri="{FF2B5EF4-FFF2-40B4-BE49-F238E27FC236}">
                <a16:creationId xmlns:a16="http://schemas.microsoft.com/office/drawing/2014/main" id="{A877E019-5431-4188-980C-1D0A838F9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>
            <a:extLst>
              <a:ext uri="{FF2B5EF4-FFF2-40B4-BE49-F238E27FC236}">
                <a16:creationId xmlns:a16="http://schemas.microsoft.com/office/drawing/2014/main" id="{168B4795-0625-4E0E-AEAB-C74CB8F6A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3568" y="61118"/>
            <a:ext cx="800323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𝜋 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𝜋 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Q distribution 2009 and 2010 data</a:t>
            </a:r>
          </a:p>
        </p:txBody>
      </p:sp>
    </p:spTree>
    <p:extLst>
      <p:ext uri="{BB962C8B-B14F-4D97-AF65-F5344CB8AC3E}">
        <p14:creationId xmlns:p14="http://schemas.microsoft.com/office/powerpoint/2010/main" val="421820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B94AB145-2338-4208-90E4-F8B71F42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3F40CAC-FCB2-44D9-87B1-85D9011B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888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:a16="http://schemas.microsoft.com/office/drawing/2014/main" id="{F22238AA-2B4E-49BB-9589-C133A7D076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61118"/>
            <a:ext cx="83529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Q distributions 2009 + 2010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6B835F2-D60F-4202-9E53-5311F25F5BDF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E8E6254-74C6-4443-8451-3C2CCF2EC406}"/>
              </a:ext>
            </a:extLst>
          </p:cNvPr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468113-9092-443A-88AC-EDFF1D2B3C1D}" type="slidenum">
              <a:rPr lang="ru-RU" sz="1200" smtClean="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13</a:t>
            </a:fld>
            <a:endParaRPr lang="ru-RU" sz="12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C1ABD6-24F8-134B-8F34-BFF335A7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8072"/>
            <a:ext cx="5373216" cy="5373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D17D5DA0-8023-CB4E-8E0B-AB2407577F8C}"/>
                  </a:ext>
                </a:extLst>
              </p:cNvPr>
              <p:cNvSpPr txBox="1"/>
              <p:nvPr/>
            </p:nvSpPr>
            <p:spPr>
              <a:xfrm>
                <a:off x="5364088" y="2826802"/>
                <a:ext cx="356071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distributions fitted in the interval 0 &lt; Q &lt; 100 MeV/c by simulated distributions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(red line)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(green line). The black line is the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pairs. 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D17D5DA0-8023-CB4E-8E0B-AB240757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826802"/>
                <a:ext cx="3560713" cy="1754326"/>
              </a:xfrm>
              <a:prstGeom prst="rect">
                <a:avLst/>
              </a:prstGeom>
              <a:blipFill>
                <a:blip r:embed="rId4"/>
                <a:stretch>
                  <a:fillRect l="-1064" t="-1439" r="-1773" b="-35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>
            <a:extLst>
              <a:ext uri="{FF2B5EF4-FFF2-40B4-BE49-F238E27FC236}">
                <a16:creationId xmlns:a16="http://schemas.microsoft.com/office/drawing/2014/main" id="{1B180293-BAB5-4F01-9A9F-78FF1DA80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>
            <a:extLst>
              <a:ext uri="{FF2B5EF4-FFF2-40B4-BE49-F238E27FC236}">
                <a16:creationId xmlns:a16="http://schemas.microsoft.com/office/drawing/2014/main" id="{E97C85FF-6290-47D9-99FB-D5C10EF10D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61118"/>
            <a:ext cx="69127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of the Q and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analysis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47BCBED4-F581-4410-B930-5218C669D24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B1CF4C6-DCB3-4462-9300-359D799F8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96980D6-D400-4712-A0D8-78DD303710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2095293"/>
                  </p:ext>
                </p:extLst>
              </p:nvPr>
            </p:nvGraphicFramePr>
            <p:xfrm>
              <a:off x="1115616" y="1772816"/>
              <a:ext cx="7106522" cy="2657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4604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1127374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444688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878094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941762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500" b="0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500" b="0" i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500" b="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5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5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330 ± 310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1490 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1690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980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910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2220 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96980D6-D400-4712-A0D8-78DD303710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2095293"/>
                  </p:ext>
                </p:extLst>
              </p:nvPr>
            </p:nvGraphicFramePr>
            <p:xfrm>
              <a:off x="1115616" y="1772816"/>
              <a:ext cx="7106522" cy="2657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4604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1127374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444688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878094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941762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events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4497" t="-2941" r="-102685" b="-5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7320" t="-2941" b="-5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320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330 ± 310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1490 ± 530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1690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510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9060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980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216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</a:t>
                          </a:r>
                          <a:r>
                            <a:rPr lang="en-US" sz="1600" b="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8720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 910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2220 ± 940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2650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095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B94AB145-2338-4208-90E4-F8B71F42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3F40CAC-FCB2-44D9-87B1-85D9011B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888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WordArt 98">
            <a:extLst>
              <a:ext uri="{FF2B5EF4-FFF2-40B4-BE49-F238E27FC236}">
                <a16:creationId xmlns:a16="http://schemas.microsoft.com/office/drawing/2014/main" id="{F22238AA-2B4E-49BB-9589-C133A7D076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61118"/>
            <a:ext cx="83529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Q distributions 2009 + 2010 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CC74C1-74BB-4A60-9D0D-88B068EBD321}"/>
                  </a:ext>
                </a:extLst>
              </p:cNvPr>
              <p:cNvSpPr txBox="1"/>
              <p:nvPr/>
            </p:nvSpPr>
            <p:spPr>
              <a:xfrm>
                <a:off x="5508104" y="2420888"/>
                <a:ext cx="348870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distributions fitted by simulated distributions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(red line).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simulated distributions are normalized to the experimental one in the interval 50 &lt; Q &lt; 100 MeV/c 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CC74C1-74BB-4A60-9D0D-88B068EB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420888"/>
                <a:ext cx="3488705" cy="1754326"/>
              </a:xfrm>
              <a:prstGeom prst="rect">
                <a:avLst/>
              </a:prstGeom>
              <a:blipFill>
                <a:blip r:embed="rId3"/>
                <a:stretch>
                  <a:fillRect l="-1455" t="-1439" r="-1091" b="-35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6B835F2-D60F-4202-9E53-5311F25F5BDF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E8E6254-74C6-4443-8451-3C2CCF2EC406}"/>
              </a:ext>
            </a:extLst>
          </p:cNvPr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468113-9092-443A-88AC-EDFF1D2B3C1D}" type="slidenum">
              <a:rPr lang="ru-RU" sz="1200" smtClean="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15</a:t>
            </a:fld>
            <a:endParaRPr lang="ru-RU" sz="12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FEB286E-7CC0-0948-B3EB-F40A09ADE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2" y="764704"/>
            <a:ext cx="5017508" cy="55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56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001" y="945000"/>
            <a:ext cx="8855999" cy="4961809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" name="Группа 2"/>
          <p:cNvGrpSpPr/>
          <p:nvPr/>
        </p:nvGrpSpPr>
        <p:grpSpPr>
          <a:xfrm>
            <a:off x="2956316" y="3466709"/>
            <a:ext cx="2700000" cy="2214419"/>
            <a:chOff x="295364" y="360708"/>
            <a:chExt cx="4984924" cy="414829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95364" y="481590"/>
              <a:ext cx="4984924" cy="40274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74194" y="360708"/>
              <a:ext cx="4748835" cy="4095452"/>
              <a:chOff x="474194" y="360708"/>
              <a:chExt cx="4748835" cy="4095452"/>
            </a:xfrm>
          </p:grpSpPr>
          <p:sp>
            <p:nvSpPr>
              <p:cNvPr id="141" name="Овал 140"/>
              <p:cNvSpPr>
                <a:spLocks noChangeAspect="1"/>
              </p:cNvSpPr>
              <p:nvPr/>
            </p:nvSpPr>
            <p:spPr>
              <a:xfrm>
                <a:off x="1632722" y="1888953"/>
                <a:ext cx="265049" cy="42065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624400" y="1849498"/>
                    <a:ext cx="598629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4400" y="1849498"/>
                    <a:ext cx="598629" cy="60538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886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409955" y="360708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9955" y="360708"/>
                    <a:ext cx="324000" cy="60538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80998" y="1525850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998" y="1525850"/>
                    <a:ext cx="324002" cy="605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407285" y="213985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7285" y="2139859"/>
                    <a:ext cx="324000" cy="6053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405666" y="2959355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5666" y="2959355"/>
                    <a:ext cx="324002" cy="6053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339891" y="3850772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9891" y="3850772"/>
                    <a:ext cx="324002" cy="605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395731" y="151909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5731" y="1519099"/>
                    <a:ext cx="324000" cy="6053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634649" y="3276945"/>
                    <a:ext cx="531059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4649" y="3276945"/>
                    <a:ext cx="531059" cy="6053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766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351252" y="3553671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1252" y="3553671"/>
                    <a:ext cx="324002" cy="60538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057863" y="3433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057863" y="1988999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057864" y="2209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-1800000">
                <a:off x="2769916" y="1343067"/>
                <a:ext cx="20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Дуга 62"/>
              <p:cNvSpPr/>
              <p:nvPr/>
            </p:nvSpPr>
            <p:spPr>
              <a:xfrm rot="10200000">
                <a:off x="1826523" y="1501241"/>
                <a:ext cx="1224000" cy="504000"/>
              </a:xfrm>
              <a:prstGeom prst="arc">
                <a:avLst>
                  <a:gd name="adj1" fmla="val 11973853"/>
                  <a:gd name="adj2" fmla="val 161418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4" name="Дуга 63"/>
              <p:cNvSpPr/>
              <p:nvPr/>
            </p:nvSpPr>
            <p:spPr>
              <a:xfrm rot="16862805">
                <a:off x="3553118" y="158672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3668540" y="1989854"/>
                <a:ext cx="100800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-1800000">
                <a:off x="3480724" y="1367996"/>
                <a:ext cx="12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Дуга 3"/>
              <p:cNvSpPr>
                <a:spLocks noChangeAspect="1"/>
              </p:cNvSpPr>
              <p:nvPr/>
            </p:nvSpPr>
            <p:spPr>
              <a:xfrm rot="10800000">
                <a:off x="474194" y="2209152"/>
                <a:ext cx="1224000" cy="1224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3604232" y="4293978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3596540" y="3645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Дуга 70"/>
              <p:cNvSpPr>
                <a:spLocks noChangeAspect="1"/>
              </p:cNvSpPr>
              <p:nvPr/>
            </p:nvSpPr>
            <p:spPr>
              <a:xfrm rot="10800000">
                <a:off x="3307674" y="3647119"/>
                <a:ext cx="648000" cy="648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95650" y="1001299"/>
                    <a:ext cx="324000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5650" y="1001299"/>
                    <a:ext cx="324000" cy="60538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979300" y="2139859"/>
                    <a:ext cx="32400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300" y="2139859"/>
                    <a:ext cx="324002" cy="60538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532294" y="1392589"/>
                    <a:ext cx="549935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∗+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2294" y="1392589"/>
                    <a:ext cx="549935" cy="60538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5102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637579" y="616853"/>
                    <a:ext cx="497422" cy="605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579" y="616853"/>
                    <a:ext cx="497422" cy="60538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Группа 1"/>
          <p:cNvGrpSpPr/>
          <p:nvPr/>
        </p:nvGrpSpPr>
        <p:grpSpPr>
          <a:xfrm>
            <a:off x="5817803" y="3468925"/>
            <a:ext cx="2700000" cy="2214000"/>
            <a:chOff x="5959555" y="375868"/>
            <a:chExt cx="4887806" cy="4245479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59555" y="473840"/>
              <a:ext cx="4887806" cy="414750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6093599" y="375868"/>
              <a:ext cx="4658688" cy="4091891"/>
              <a:chOff x="474194" y="375868"/>
              <a:chExt cx="4658688" cy="4091891"/>
            </a:xfrm>
          </p:grpSpPr>
          <p:sp>
            <p:nvSpPr>
              <p:cNvPr id="77" name="Овал 76"/>
              <p:cNvSpPr>
                <a:spLocks noChangeAspect="1"/>
              </p:cNvSpPr>
              <p:nvPr/>
            </p:nvSpPr>
            <p:spPr>
              <a:xfrm>
                <a:off x="1632722" y="1888953"/>
                <a:ext cx="265049" cy="42065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576577" y="1849525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6577" y="1849525"/>
                    <a:ext cx="324000" cy="61968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326870" y="375868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6870" y="375868"/>
                    <a:ext cx="324000" cy="61968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5172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966516" y="1523666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516" y="1523666"/>
                    <a:ext cx="324000" cy="6196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5172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317375" y="2156591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2156591"/>
                    <a:ext cx="324000" cy="61968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346582" y="2931957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6582" y="2931957"/>
                    <a:ext cx="324000" cy="61968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332527" y="3848071"/>
                    <a:ext cx="324000" cy="619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2527" y="3848071"/>
                    <a:ext cx="324000" cy="61968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413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317375" y="1534713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1534713"/>
                    <a:ext cx="324000" cy="61968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600991" y="3225011"/>
                    <a:ext cx="446785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0991" y="3225011"/>
                    <a:ext cx="446785" cy="61968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4634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317375" y="3556519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7375" y="3556519"/>
                    <a:ext cx="324000" cy="61968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1057864" y="3433152"/>
                <a:ext cx="36000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057864" y="1989000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1057864" y="2209152"/>
                <a:ext cx="360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-1800000">
                <a:off x="2769916" y="1343067"/>
                <a:ext cx="20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Дуга 90"/>
              <p:cNvSpPr/>
              <p:nvPr/>
            </p:nvSpPr>
            <p:spPr>
              <a:xfrm rot="10200000">
                <a:off x="1826523" y="1501241"/>
                <a:ext cx="1224000" cy="504000"/>
              </a:xfrm>
              <a:prstGeom prst="arc">
                <a:avLst>
                  <a:gd name="adj1" fmla="val 11973853"/>
                  <a:gd name="adj2" fmla="val 1614185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92" name="Дуга 91"/>
              <p:cNvSpPr/>
              <p:nvPr/>
            </p:nvSpPr>
            <p:spPr>
              <a:xfrm rot="16862805">
                <a:off x="3553118" y="158672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3668540" y="1989854"/>
                <a:ext cx="100800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rot="-1800000">
                <a:off x="3480724" y="1367996"/>
                <a:ext cx="12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Дуга 94"/>
              <p:cNvSpPr>
                <a:spLocks noChangeAspect="1"/>
              </p:cNvSpPr>
              <p:nvPr/>
            </p:nvSpPr>
            <p:spPr>
              <a:xfrm rot="10800000">
                <a:off x="474194" y="2209152"/>
                <a:ext cx="1224000" cy="1224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3604232" y="4293978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3604232" y="3645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Дуга 97"/>
              <p:cNvSpPr>
                <a:spLocks noChangeAspect="1"/>
              </p:cNvSpPr>
              <p:nvPr/>
            </p:nvSpPr>
            <p:spPr>
              <a:xfrm rot="10800000">
                <a:off x="3307674" y="3647119"/>
                <a:ext cx="648000" cy="648000"/>
              </a:xfrm>
              <a:prstGeom prst="arc">
                <a:avLst>
                  <a:gd name="adj1" fmla="val 16200000"/>
                  <a:gd name="adj2" fmla="val 540474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310789" y="1014462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0789" y="1014462"/>
                    <a:ext cx="324000" cy="61968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66516" y="2139857"/>
                    <a:ext cx="324000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516" y="2139857"/>
                    <a:ext cx="324000" cy="61968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275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531573" y="1390724"/>
                    <a:ext cx="549936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1573" y="1390724"/>
                    <a:ext cx="549936" cy="61968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42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635459" y="616671"/>
                    <a:ext cx="497423" cy="619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5459" y="616671"/>
                    <a:ext cx="497423" cy="61968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8" name="Группа 67"/>
          <p:cNvGrpSpPr/>
          <p:nvPr/>
        </p:nvGrpSpPr>
        <p:grpSpPr>
          <a:xfrm>
            <a:off x="391310" y="1432268"/>
            <a:ext cx="2052000" cy="1596083"/>
            <a:chOff x="1188274" y="940890"/>
            <a:chExt cx="2736000" cy="212811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188274" y="940890"/>
              <a:ext cx="2736000" cy="212811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1415440" y="940890"/>
              <a:ext cx="2194720" cy="2115342"/>
              <a:chOff x="1415440" y="940890"/>
              <a:chExt cx="2194720" cy="2115342"/>
            </a:xfrm>
          </p:grpSpPr>
          <p:grpSp>
            <p:nvGrpSpPr>
              <p:cNvPr id="105" name="Группа 104"/>
              <p:cNvGrpSpPr/>
              <p:nvPr/>
            </p:nvGrpSpPr>
            <p:grpSpPr>
              <a:xfrm>
                <a:off x="1415440" y="940890"/>
                <a:ext cx="2194720" cy="2115342"/>
                <a:chOff x="1415440" y="940890"/>
                <a:chExt cx="2194720" cy="2115342"/>
              </a:xfrm>
            </p:grpSpPr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1415440" y="126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1415440" y="2709000"/>
                  <a:ext cx="1800000" cy="0"/>
                </a:xfrm>
                <a:prstGeom prst="line">
                  <a:avLst/>
                </a:prstGeom>
                <a:ln w="254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Группа 108"/>
                <p:cNvGrpSpPr/>
                <p:nvPr/>
              </p:nvGrpSpPr>
              <p:grpSpPr>
                <a:xfrm>
                  <a:off x="2063440" y="1413000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123" name="Прямая соединительная линия 122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Прямая соединительная линия 123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Дуга 124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0" name="Группа 109"/>
                <p:cNvGrpSpPr/>
                <p:nvPr/>
              </p:nvGrpSpPr>
              <p:grpSpPr>
                <a:xfrm>
                  <a:off x="2063440" y="2060999"/>
                  <a:ext cx="1152000" cy="504000"/>
                  <a:chOff x="2063440" y="1413000"/>
                  <a:chExt cx="1152000" cy="504000"/>
                </a:xfrm>
              </p:grpSpPr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>
                    <a:off x="2315440" y="1413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/>
                  <p:cNvCxnSpPr/>
                  <p:nvPr/>
                </p:nvCxnSpPr>
                <p:spPr>
                  <a:xfrm>
                    <a:off x="2315440" y="1917000"/>
                    <a:ext cx="900000" cy="0"/>
                  </a:xfrm>
                  <a:prstGeom prst="line">
                    <a:avLst/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Дуга 121"/>
                  <p:cNvSpPr>
                    <a:spLocks noChangeAspect="1"/>
                  </p:cNvSpPr>
                  <p:nvPr/>
                </p:nvSpPr>
                <p:spPr>
                  <a:xfrm flipH="1">
                    <a:off x="2063440" y="1413000"/>
                    <a:ext cx="504000" cy="504000"/>
                  </a:xfrm>
                  <a:prstGeom prst="arc">
                    <a:avLst>
                      <a:gd name="adj1" fmla="val 16195169"/>
                      <a:gd name="adj2" fmla="val 5432111"/>
                    </a:avLst>
                  </a:prstGeom>
                  <a:ln w="254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3286160" y="114958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1" name="TextBox 1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1149585"/>
                      <a:ext cx="324000" cy="430887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r="-6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3286160" y="175012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1500" i="1" dirty="0">
                                <a:latin typeface="Cambria Math" panose="02040503050406030204" pitchFamily="18" charset="0"/>
                              </a:rPr>
                              <m:t>ϕ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2" name="TextBox 1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1750125"/>
                      <a:ext cx="324000" cy="430887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r="-30000" b="-94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3" name="TextBox 1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330621"/>
                      <a:ext cx="324000" cy="430887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4" name="TextBox 1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940890"/>
                      <a:ext cx="324000" cy="430887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r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5" name="TextBox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576034"/>
                      <a:ext cx="324000" cy="430887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1440" y="1976145"/>
                      <a:ext cx="324000" cy="430887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225235"/>
                      <a:ext cx="324000" cy="430887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8" name="TextBox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9925" y="2625345"/>
                      <a:ext cx="324000" cy="430887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r="-512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286160" y="2425290"/>
                      <a:ext cx="324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ru-RU" sz="15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6160" y="2425290"/>
                      <a:ext cx="324000" cy="430887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6" name="Овал 105"/>
              <p:cNvSpPr>
                <a:spLocks/>
              </p:cNvSpPr>
              <p:nvPr/>
            </p:nvSpPr>
            <p:spPr>
              <a:xfrm>
                <a:off x="3196800" y="1892729"/>
                <a:ext cx="108000" cy="180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grpSp>
        <p:nvGrpSpPr>
          <p:cNvPr id="126" name="Группа 125"/>
          <p:cNvGrpSpPr/>
          <p:nvPr/>
        </p:nvGrpSpPr>
        <p:grpSpPr>
          <a:xfrm>
            <a:off x="3261270" y="1401145"/>
            <a:ext cx="5256533" cy="1991459"/>
            <a:chOff x="344760" y="1141323"/>
            <a:chExt cx="9293213" cy="3562536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344760" y="1197000"/>
              <a:ext cx="9293213" cy="3506859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128" name="Группа 127"/>
            <p:cNvGrpSpPr/>
            <p:nvPr/>
          </p:nvGrpSpPr>
          <p:grpSpPr>
            <a:xfrm>
              <a:off x="355861" y="1141323"/>
              <a:ext cx="9216714" cy="3299230"/>
              <a:chOff x="355861" y="1141323"/>
              <a:chExt cx="9216714" cy="3299230"/>
            </a:xfrm>
          </p:grpSpPr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1055999" y="3645000"/>
                <a:ext cx="79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Овал 130"/>
              <p:cNvSpPr>
                <a:spLocks noChangeAspect="1"/>
              </p:cNvSpPr>
              <p:nvPr/>
            </p:nvSpPr>
            <p:spPr>
              <a:xfrm>
                <a:off x="5705277" y="3021259"/>
                <a:ext cx="487301" cy="81216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1056000" y="3213000"/>
                <a:ext cx="28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1055999" y="3429000"/>
                <a:ext cx="79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rot="-1800000">
                <a:off x="4169022" y="2364276"/>
                <a:ext cx="280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Дуга 134"/>
              <p:cNvSpPr/>
              <p:nvPr/>
            </p:nvSpPr>
            <p:spPr>
              <a:xfrm rot="10454203">
                <a:off x="3273993" y="2645221"/>
                <a:ext cx="1224000" cy="567611"/>
              </a:xfrm>
              <a:prstGeom prst="arc">
                <a:avLst>
                  <a:gd name="adj1" fmla="val 11973853"/>
                  <a:gd name="adj2" fmla="val 1600041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6" name="Дуга 135"/>
              <p:cNvSpPr/>
              <p:nvPr/>
            </p:nvSpPr>
            <p:spPr>
              <a:xfrm rot="16862805">
                <a:off x="5004000" y="2808000"/>
                <a:ext cx="360000" cy="468000"/>
              </a:xfrm>
              <a:prstGeom prst="arc">
                <a:avLst>
                  <a:gd name="adj1" fmla="val 11311952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7" name="Дуга 136"/>
              <p:cNvSpPr/>
              <p:nvPr/>
            </p:nvSpPr>
            <p:spPr>
              <a:xfrm rot="10121392">
                <a:off x="5909473" y="2601787"/>
                <a:ext cx="1476000" cy="592065"/>
              </a:xfrm>
              <a:prstGeom prst="arc">
                <a:avLst>
                  <a:gd name="adj1" fmla="val 12524037"/>
                  <a:gd name="adj2" fmla="val 1781381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138" name="Прямая соединительная линия 137"/>
              <p:cNvCxnSpPr>
                <a:endCxn id="137" idx="2"/>
              </p:cNvCxnSpPr>
              <p:nvPr/>
            </p:nvCxnSpPr>
            <p:spPr>
              <a:xfrm flipV="1">
                <a:off x="5119422" y="3211134"/>
                <a:ext cx="1440650" cy="18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7895999" y="3213000"/>
                <a:ext cx="10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rot="-1800000">
                <a:off x="4871306" y="2364276"/>
                <a:ext cx="21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rot="-1800000">
                <a:off x="7691244" y="2557776"/>
                <a:ext cx="138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/>
              <p:cNvCxnSpPr/>
              <p:nvPr/>
            </p:nvCxnSpPr>
            <p:spPr>
              <a:xfrm rot="-1800000">
                <a:off x="6963765" y="2545638"/>
                <a:ext cx="20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Дуга 143"/>
              <p:cNvSpPr/>
              <p:nvPr/>
            </p:nvSpPr>
            <p:spPr>
              <a:xfrm rot="16862805">
                <a:off x="7771086" y="2808001"/>
                <a:ext cx="360000" cy="468000"/>
              </a:xfrm>
              <a:prstGeom prst="arc">
                <a:avLst>
                  <a:gd name="adj1" fmla="val 11130674"/>
                  <a:gd name="adj2" fmla="val 18115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6886614" y="1365521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6614" y="1365521"/>
                    <a:ext cx="324001" cy="578112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r="-1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355861" y="321300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861" y="3213000"/>
                    <a:ext cx="324001" cy="578112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r="-46667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654122" y="2750757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122" y="2750757"/>
                    <a:ext cx="324001" cy="578112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49192" y="350974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8" name="TextBox 1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92" y="3509740"/>
                    <a:ext cx="324001" cy="57811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621423" y="3130249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423" y="3130249"/>
                    <a:ext cx="324001" cy="578112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r="-4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6447611" y="1141323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611" y="1141323"/>
                    <a:ext cx="324001" cy="57811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6740130" y="1822491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1" name="TextBox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0130" y="1822491"/>
                    <a:ext cx="324001" cy="57811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5496147" y="2634286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2" name="TextBox 1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6147" y="2634286"/>
                    <a:ext cx="324001" cy="578112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5359289" y="3862441"/>
                    <a:ext cx="1267764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15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(1520)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3" name="TextBox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9289" y="3862441"/>
                    <a:ext cx="1267764" cy="578112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r="-22034" b="-113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8946333" y="2794434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4" name="TextBox 1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6333" y="2794434"/>
                    <a:ext cx="324001" cy="578112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8942764" y="315350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5" name="TextBox 1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2764" y="3153500"/>
                    <a:ext cx="324001" cy="578112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r="-4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8964094" y="350179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4094" y="3501790"/>
                    <a:ext cx="324001" cy="578112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9248574" y="3130248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7" name="TextBox 1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8574" y="3130248"/>
                    <a:ext cx="324001" cy="578112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r="-46667"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8924423" y="1742797"/>
                    <a:ext cx="446786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8" name="TextBox 1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4423" y="1742797"/>
                    <a:ext cx="446786" cy="578112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r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8527889" y="1525323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7889" y="1525323"/>
                    <a:ext cx="324001" cy="578112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r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8795426" y="2177750"/>
                    <a:ext cx="324001" cy="578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160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95426" y="2177750"/>
                    <a:ext cx="324001" cy="578112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r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510594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457200" y="63062"/>
            <a:ext cx="8229600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experimental/simulated 2009 + 2010 K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17</a:t>
            </a:fld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E32D9F-0291-4827-954F-95FF579DE760}"/>
              </a:ext>
            </a:extLst>
          </p:cNvPr>
          <p:cNvSpPr/>
          <p:nvPr/>
        </p:nvSpPr>
        <p:spPr>
          <a:xfrm>
            <a:off x="5554960" y="2856715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fitted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 in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Q &lt; 100 MeV/c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subtraction of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2B646B-8CA9-E04C-ABE8-D6B613DF2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" y="764704"/>
            <a:ext cx="5241487" cy="545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For charged pairs from short-lived sources and with small relative momenta Q , Coulomb final state interaction has to be taken into account.</a:t>
            </a:r>
          </a:p>
          <a:p>
            <a:pPr>
              <a:defRPr/>
            </a:pP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This interaction increases the production yield of the free pairs with Q decreasing and creates 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3732487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There is a precise ratio between the number of produced Coulomb pairs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with small Q and the number of atoms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produced simultaneously with Coulomb pairs:</a:t>
            </a:r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98468"/>
              </p:ext>
            </p:extLst>
          </p:nvPr>
        </p:nvGraphicFramePr>
        <p:xfrm>
          <a:off x="2162969" y="4622071"/>
          <a:ext cx="4719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194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969" y="4622071"/>
                        <a:ext cx="4719638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79888" y="2632871"/>
            <a:ext cx="2590800" cy="457200"/>
            <a:chOff x="4179888" y="2632871"/>
            <a:chExt cx="2590800" cy="457200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4179888" y="2861471"/>
              <a:ext cx="990600" cy="0"/>
            </a:xfrm>
            <a:prstGeom prst="line">
              <a:avLst/>
            </a:prstGeom>
            <a:noFill/>
            <a:ln w="28575">
              <a:solidFill>
                <a:srgbClr val="06642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5170488" y="26328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5170488" y="28614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5094288" y="2745583"/>
              <a:ext cx="228600" cy="228600"/>
            </a:xfrm>
            <a:prstGeom prst="ellipse">
              <a:avLst/>
            </a:prstGeom>
            <a:solidFill>
              <a:srgbClr val="B5F165"/>
            </a:solidFill>
            <a:ln w="9525">
              <a:solidFill>
                <a:srgbClr val="107E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5856288" y="26328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V="1">
              <a:off x="5856288" y="30900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5399088" y="2785271"/>
              <a:ext cx="76200" cy="152400"/>
            </a:xfrm>
            <a:custGeom>
              <a:avLst/>
              <a:gdLst>
                <a:gd name="T0" fmla="*/ 0 w 48"/>
                <a:gd name="T1" fmla="*/ 0 h 96"/>
                <a:gd name="T2" fmla="*/ 76200 w 48"/>
                <a:gd name="T3" fmla="*/ 76200 h 96"/>
                <a:gd name="T4" fmla="*/ 0 w 48"/>
                <a:gd name="T5" fmla="*/ 76200 h 96"/>
                <a:gd name="T6" fmla="*/ 76200 w 48"/>
                <a:gd name="T7" fmla="*/ 15240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4" y="20"/>
                    <a:pt x="48" y="40"/>
                    <a:pt x="48" y="48"/>
                  </a:cubicBezTo>
                  <a:cubicBezTo>
                    <a:pt x="48" y="56"/>
                    <a:pt x="0" y="40"/>
                    <a:pt x="0" y="48"/>
                  </a:cubicBezTo>
                  <a:cubicBezTo>
                    <a:pt x="0" y="56"/>
                    <a:pt x="40" y="88"/>
                    <a:pt x="48" y="96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5551488" y="2709071"/>
              <a:ext cx="76200" cy="304800"/>
            </a:xfrm>
            <a:custGeom>
              <a:avLst/>
              <a:gdLst>
                <a:gd name="T0" fmla="*/ 76200 w 48"/>
                <a:gd name="T1" fmla="*/ 0 h 192"/>
                <a:gd name="T2" fmla="*/ 0 w 48"/>
                <a:gd name="T3" fmla="*/ 76200 h 192"/>
                <a:gd name="T4" fmla="*/ 76200 w 48"/>
                <a:gd name="T5" fmla="*/ 152400 h 192"/>
                <a:gd name="T6" fmla="*/ 0 w 48"/>
                <a:gd name="T7" fmla="*/ 228600 h 192"/>
                <a:gd name="T8" fmla="*/ 76200 w 48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0" y="184"/>
                    <a:pt x="48" y="192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60848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63134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65420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03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Coulomb pair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Atom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951476" y="2422417"/>
            <a:ext cx="907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b="0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endParaRPr lang="en-US" baseline="30000" dirty="0">
              <a:solidFill>
                <a:srgbClr val="0000FF"/>
              </a:solidFill>
              <a:latin typeface="Sylfaen" charset="0"/>
              <a:ea typeface="ＭＳ Ｐゴシック" charset="0"/>
            </a:endParaRPr>
          </a:p>
        </p:txBody>
      </p:sp>
      <p:graphicFrame>
        <p:nvGraphicFramePr>
          <p:cNvPr id="19482" name="Object 37"/>
          <p:cNvGraphicFramePr>
            <a:graphicFrameLocks noChangeAspect="1"/>
          </p:cNvGraphicFramePr>
          <p:nvPr/>
        </p:nvGraphicFramePr>
        <p:xfrm>
          <a:off x="2274888" y="5638800"/>
          <a:ext cx="449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5" imgW="2552700" imgH="431800" progId="Equation.3">
                  <p:embed/>
                </p:oleObj>
              </mc:Choice>
              <mc:Fallback>
                <p:oleObj name="Equation" r:id="rId5" imgW="2552700" imgH="431800" progId="Equation.3">
                  <p:embed/>
                  <p:pic>
                    <p:nvPicPr>
                      <p:cNvPr id="19482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5638800"/>
                        <a:ext cx="4495800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10/15/19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WordArt 98"/>
          <p:cNvSpPr>
            <a:spLocks noChangeArrowheads="1" noChangeShapeType="1" noTextEdit="1"/>
          </p:cNvSpPr>
          <p:nvPr/>
        </p:nvSpPr>
        <p:spPr bwMode="auto">
          <a:xfrm>
            <a:off x="2057327" y="61118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KK Coulomb pairs and KK atoms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484438" y="2594183"/>
            <a:ext cx="907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b="0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endParaRPr lang="en-US" baseline="30000" dirty="0">
              <a:solidFill>
                <a:srgbClr val="0000FF"/>
              </a:solidFill>
              <a:latin typeface="Sylfae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2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10/15/19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420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" name="WordArt 98"/>
          <p:cNvSpPr>
            <a:spLocks noChangeArrowheads="1" noChangeShapeType="1" noTextEdit="1"/>
          </p:cNvSpPr>
          <p:nvPr/>
        </p:nvSpPr>
        <p:spPr bwMode="auto">
          <a:xfrm>
            <a:off x="2036612" y="71799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3600" baseline="30000" dirty="0"/>
              <a:t>–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 and its lifetime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4" y="693328"/>
            <a:ext cx="7403084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5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10/15/19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7384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7B039C-0FC1-AE42-A7E3-7663BC0D5847}"/>
              </a:ext>
            </a:extLst>
          </p:cNvPr>
          <p:cNvSpPr txBox="1"/>
          <p:nvPr/>
        </p:nvSpPr>
        <p:spPr>
          <a:xfrm>
            <a:off x="3707904" y="-3600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2D87E9-A8F2-C846-9352-CA723CB15354}"/>
              </a:ext>
            </a:extLst>
          </p:cNvPr>
          <p:cNvSpPr txBox="1"/>
          <p:nvPr/>
        </p:nvSpPr>
        <p:spPr>
          <a:xfrm>
            <a:off x="251520" y="1340768"/>
            <a:ext cx="8640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Long-lived 𝜋</a:t>
            </a:r>
            <a:r>
              <a:rPr lang="en-US" sz="2800" baseline="30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𝜋</a:t>
            </a:r>
            <a:r>
              <a:rPr lang="en-US" sz="2800" baseline="30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 atoms</a:t>
            </a:r>
            <a:b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</a:br>
            <a:endParaRPr lang="en-US" sz="2800" dirty="0">
              <a:solidFill>
                <a:srgbClr val="752FB5"/>
              </a:solidFill>
              <a:latin typeface="Times New Roman" panose="02020603050405020304" pitchFamily="18" charset="0"/>
              <a:ea typeface="ＭＳ Ｐゴシック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K</a:t>
            </a:r>
            <a:r>
              <a:rPr lang="en-US" sz="2800" baseline="30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K</a:t>
            </a:r>
            <a:r>
              <a:rPr lang="en-US" sz="2800" baseline="30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 pair investigation near threshold</a:t>
            </a:r>
            <a:b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-lived 𝜋</a:t>
            </a:r>
            <a:r>
              <a:rPr lang="en-US" sz="2800" baseline="30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𝜋</a:t>
            </a:r>
            <a:r>
              <a:rPr lang="en-US" sz="2800" baseline="30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 atom lifetime measurement</a:t>
            </a:r>
            <a:b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</a:br>
            <a:endParaRPr lang="en-US" sz="2800" dirty="0">
              <a:solidFill>
                <a:srgbClr val="752F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Proton-antiproton pair analysis</a:t>
            </a:r>
            <a:br>
              <a:rPr lang="en-US" sz="28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endParaRPr lang="en-US" sz="28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 </a:t>
            </a: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investigation of multiple scattering in Be, </a:t>
            </a:r>
            <a:r>
              <a:rPr lang="en-US" sz="2800" dirty="0" err="1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Ti</a:t>
            </a: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, Ni and Pt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42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A23907A0-9F97-4FCB-9540-CA23242EA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CE2D19F-5087-4968-802A-5B1DE52AB2A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820800-DDB8-4E1A-99E6-A625105C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311216"/>
                  </p:ext>
                </p:extLst>
              </p:nvPr>
            </p:nvGraphicFramePr>
            <p:xfrm>
              <a:off x="1007603" y="1014275"/>
              <a:ext cx="7128794" cy="2725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825940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908213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r>
                            <a:rPr lang="en-US" sz="1600" b="0" u="none" strike="noStrike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number of</a:t>
                          </a: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 ± 0.7%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20400 ± 3110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2310 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 ± 1.4%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13950 ± 2540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4150 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 ± 2.8%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14680 ± 2820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 ± 0.7%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18050 ± 2830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2470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 ± 1.4%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14160 ± 2410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4910 ± 650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 ± 2.7%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17440 ± 2850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6193BA-94B6-4BE4-A97B-4529CDDDF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311216"/>
                  </p:ext>
                </p:extLst>
              </p:nvPr>
            </p:nvGraphicFramePr>
            <p:xfrm>
              <a:off x="1007603" y="1014275"/>
              <a:ext cx="7128794" cy="2725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475">
                      <a:extLst>
                        <a:ext uri="{9D8B030D-6E8A-4147-A177-3AD203B41FA5}">
                          <a16:colId xmlns:a16="http://schemas.microsoft.com/office/drawing/2014/main" val="3762688079"/>
                        </a:ext>
                      </a:extLst>
                    </a:gridCol>
                    <a:gridCol w="1124998">
                      <a:extLst>
                        <a:ext uri="{9D8B030D-6E8A-4147-A177-3AD203B41FA5}">
                          <a16:colId xmlns:a16="http://schemas.microsoft.com/office/drawing/2014/main" val="1877977124"/>
                        </a:ext>
                      </a:extLst>
                    </a:gridCol>
                    <a:gridCol w="1825940">
                      <a:extLst>
                        <a:ext uri="{9D8B030D-6E8A-4147-A177-3AD203B41FA5}">
                          <a16:colId xmlns:a16="http://schemas.microsoft.com/office/drawing/2014/main" val="3219577819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3760162749"/>
                        </a:ext>
                      </a:extLst>
                    </a:gridCol>
                    <a:gridCol w="1908213">
                      <a:extLst>
                        <a:ext uri="{9D8B030D-6E8A-4147-A177-3AD203B41FA5}">
                          <a16:colId xmlns:a16="http://schemas.microsoft.com/office/drawing/2014/main" val="385719437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472" r="-187500" b="-5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5333" b="-5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773829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1840 ± 240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 ± 0.7%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20400 ± 3110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654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2310 ± 380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 ± 1.4%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13950 ± 2540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5019079"/>
                      </a:ext>
                    </a:extLst>
                  </a:tr>
                  <a:tr h="3996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4150 ± 680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 ± 2.8%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14680 ± 2820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534358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1620 ± 220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 ± 0.7%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18050 ± 2830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891186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2470 ± 370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 ± 1.4%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14160 ± 2410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352978"/>
                      </a:ext>
                    </a:extLst>
                  </a:tr>
                  <a:tr h="41044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4910 ± 650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 ± 2.7%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17440 ± 2850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807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3">
            <a:extLst>
              <a:ext uri="{FF2B5EF4-FFF2-40B4-BE49-F238E27FC236}">
                <a16:creationId xmlns:a16="http://schemas.microsoft.com/office/drawing/2014/main" id="{509892A5-0353-4018-B08E-BDF8949E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WordArt 98">
            <a:extLst>
              <a:ext uri="{FF2B5EF4-FFF2-40B4-BE49-F238E27FC236}">
                <a16:creationId xmlns:a16="http://schemas.microsoft.com/office/drawing/2014/main" id="{2B426B2E-FE12-46D8-9B29-B9BC46F798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720" y="61118"/>
            <a:ext cx="48965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7A0C9-9AD9-4C70-81E0-99FA58029230}"/>
              </a:ext>
            </a:extLst>
          </p:cNvPr>
          <p:cNvSpPr txBox="1"/>
          <p:nvPr/>
        </p:nvSpPr>
        <p:spPr>
          <a:xfrm>
            <a:off x="1869480" y="604916"/>
            <a:ext cx="54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𝐾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𝐾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evaluated in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3DBEE-BD13-4DDE-8AEC-274C358EFE1A}"/>
              </a:ext>
            </a:extLst>
          </p:cNvPr>
          <p:cNvSpPr txBox="1"/>
          <p:nvPr/>
        </p:nvSpPr>
        <p:spPr>
          <a:xfrm>
            <a:off x="2735796" y="40427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evaluated 𝐾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𝐾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7F79EFB-8669-40A1-95C4-903D3143A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008890"/>
                  </p:ext>
                </p:extLst>
              </p:nvPr>
            </p:nvGraphicFramePr>
            <p:xfrm>
              <a:off x="1007603" y="4393560"/>
              <a:ext cx="7128795" cy="17204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1721">
                      <a:extLst>
                        <a:ext uri="{9D8B030D-6E8A-4147-A177-3AD203B41FA5}">
                          <a16:colId xmlns:a16="http://schemas.microsoft.com/office/drawing/2014/main" val="2372167232"/>
                        </a:ext>
                      </a:extLst>
                    </a:gridCol>
                    <a:gridCol w="1624564">
                      <a:extLst>
                        <a:ext uri="{9D8B030D-6E8A-4147-A177-3AD203B41FA5}">
                          <a16:colId xmlns:a16="http://schemas.microsoft.com/office/drawing/2014/main" val="3999772302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042361861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4134706256"/>
                        </a:ext>
                      </a:extLst>
                    </a:gridCol>
                    <a:gridCol w="1908214">
                      <a:extLst>
                        <a:ext uri="{9D8B030D-6E8A-4147-A177-3AD203B41FA5}">
                          <a16:colId xmlns:a16="http://schemas.microsoft.com/office/drawing/2014/main" val="2199238420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</a:t>
                          </a:r>
                          <a:r>
                            <a:rPr lang="el-GR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baseline="-250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(Q &lt; 4 MeV/c)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</a:t>
                          </a:r>
                          <a:r>
                            <a:rPr lang="en-US" sz="1600" b="0" u="none" strike="noStrike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trike="noStrike" dirty="0">
                              <a:effectLst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0" u="none" strike="noStrike" baseline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atoms)</a:t>
                          </a:r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8624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420 ± 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28 %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1490 ± 150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71021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 ± 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17 %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1330 ± 150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29004"/>
                      </a:ext>
                    </a:extLst>
                  </a:tr>
                  <a:tr h="3996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± 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9 %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1690 ± 180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2360 ± 250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1234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7F79EFB-8669-40A1-95C4-903D3143A5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008890"/>
                  </p:ext>
                </p:extLst>
              </p:nvPr>
            </p:nvGraphicFramePr>
            <p:xfrm>
              <a:off x="1007603" y="4393560"/>
              <a:ext cx="7128795" cy="17204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1721">
                      <a:extLst>
                        <a:ext uri="{9D8B030D-6E8A-4147-A177-3AD203B41FA5}">
                          <a16:colId xmlns:a16="http://schemas.microsoft.com/office/drawing/2014/main" val="2372167232"/>
                        </a:ext>
                      </a:extLst>
                    </a:gridCol>
                    <a:gridCol w="1624564">
                      <a:extLst>
                        <a:ext uri="{9D8B030D-6E8A-4147-A177-3AD203B41FA5}">
                          <a16:colId xmlns:a16="http://schemas.microsoft.com/office/drawing/2014/main" val="3999772302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042361861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4134706256"/>
                        </a:ext>
                      </a:extLst>
                    </a:gridCol>
                    <a:gridCol w="1908214">
                      <a:extLst>
                        <a:ext uri="{9D8B030D-6E8A-4147-A177-3AD203B41FA5}">
                          <a16:colId xmlns:a16="http://schemas.microsoft.com/office/drawing/2014/main" val="219923842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 on </a:t>
                          </a:r>
                          <a:r>
                            <a:rPr lang="en-US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ToF</a:t>
                          </a:r>
                          <a:endParaRPr 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364" t="-2174" r="-279070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N</a:t>
                          </a:r>
                          <a:r>
                            <a:rPr lang="en-US" sz="1600" b="0" u="none" strike="noStrike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16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5333" t="-2174" b="-2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624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420 ± 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28 %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1490 ± 150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2080 </a:t>
                          </a: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± 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71021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230 ± 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17 %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1330 ± 150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1860 ± 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29004"/>
                      </a:ext>
                    </a:extLst>
                  </a:tr>
                  <a:tr h="3996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 ± 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9 %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1690 ± 180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2360 ± 250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123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222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304800" y="762000"/>
            <a:ext cx="1000028" cy="348813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</a:t>
            </a: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3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01" name="Text Box 36"/>
          <p:cNvSpPr txBox="1">
            <a:spLocks noChangeArrowheads="1"/>
          </p:cNvSpPr>
          <p:nvPr/>
        </p:nvSpPr>
        <p:spPr bwMode="auto">
          <a:xfrm>
            <a:off x="660399" y="1133128"/>
            <a:ext cx="290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200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C64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589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</a:p>
        </p:txBody>
      </p:sp>
      <p:sp>
        <p:nvSpPr>
          <p:cNvPr id="183304" name="Rectangle 17"/>
          <p:cNvSpPr>
            <a:spLocks noChangeArrowheads="1"/>
          </p:cNvSpPr>
          <p:nvPr/>
        </p:nvSpPr>
        <p:spPr bwMode="auto">
          <a:xfrm>
            <a:off x="688974" y="1539528"/>
            <a:ext cx="7735589" cy="541338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05" name="Object 12"/>
          <p:cNvGraphicFramePr>
            <a:graphicFrameLocks noChangeAspect="1"/>
          </p:cNvGraphicFramePr>
          <p:nvPr/>
        </p:nvGraphicFramePr>
        <p:xfrm>
          <a:off x="704850" y="1589088"/>
          <a:ext cx="7607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4" imgW="4178160" imgH="279360" progId="Equation.DSMT4">
                  <p:embed/>
                </p:oleObj>
              </mc:Choice>
              <mc:Fallback>
                <p:oleObj name="Equation" r:id="rId4" imgW="4178160" imgH="279360" progId="Equation.DSMT4">
                  <p:embed/>
                  <p:pic>
                    <p:nvPicPr>
                      <p:cNvPr id="18330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589088"/>
                        <a:ext cx="76073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304800" y="2362200"/>
            <a:ext cx="717620" cy="348813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e4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07" name="Rectangle 17"/>
          <p:cNvSpPr>
            <a:spLocks noChangeArrowheads="1"/>
          </p:cNvSpPr>
          <p:nvPr/>
        </p:nvSpPr>
        <p:spPr bwMode="auto">
          <a:xfrm>
            <a:off x="686719" y="3114526"/>
            <a:ext cx="8000081" cy="1178694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08" name="Object 16"/>
          <p:cNvGraphicFramePr>
            <a:graphicFrameLocks noChangeAspect="1"/>
          </p:cNvGraphicFramePr>
          <p:nvPr/>
        </p:nvGraphicFramePr>
        <p:xfrm>
          <a:off x="762000" y="3810000"/>
          <a:ext cx="7829550" cy="50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6" imgW="4343400" imgH="279360" progId="Equation.DSMT4">
                  <p:embed/>
                </p:oleObj>
              </mc:Choice>
              <mc:Fallback>
                <p:oleObj name="Equation" r:id="rId6" imgW="4343400" imgH="279360" progId="Equation.DSMT4">
                  <p:embed/>
                  <p:pic>
                    <p:nvPicPr>
                      <p:cNvPr id="1833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7829550" cy="50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9" name="Object 17"/>
          <p:cNvGraphicFramePr>
            <a:graphicFrameLocks noChangeAspect="1"/>
          </p:cNvGraphicFramePr>
          <p:nvPr/>
        </p:nvGraphicFramePr>
        <p:xfrm>
          <a:off x="762000" y="3200400"/>
          <a:ext cx="78279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8" imgW="4000320" imgH="279360" progId="Equation.DSMT4">
                  <p:embed/>
                </p:oleObj>
              </mc:Choice>
              <mc:Fallback>
                <p:oleObj name="Equation" r:id="rId8" imgW="4000320" imgH="279360" progId="Equation.DSMT4">
                  <p:embed/>
                  <p:pic>
                    <p:nvPicPr>
                      <p:cNvPr id="1833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827963" cy="50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4" name="Textfeld 27"/>
          <p:cNvSpPr txBox="1">
            <a:spLocks noChangeArrowheads="1"/>
          </p:cNvSpPr>
          <p:nvPr/>
        </p:nvSpPr>
        <p:spPr bwMode="auto">
          <a:xfrm>
            <a:off x="5334000" y="2133600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de-CH" sz="1600" dirty="0">
                <a:latin typeface="Times New Roman" pitchFamily="18" charset="0"/>
                <a:ea typeface="ＭＳ Ｐゴシック" charset="-128"/>
              </a:rPr>
              <a:t>plus additional 3.4% theory uncertainty</a:t>
            </a:r>
            <a:r>
              <a:rPr lang="de-CH" sz="16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de-DE" sz="16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90140" y="2726654"/>
            <a:ext cx="29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en-US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10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C70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635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4495800"/>
            <a:ext cx="1331380" cy="323165"/>
          </a:xfrm>
          <a:prstGeom prst="rect">
            <a:avLst/>
          </a:prstGeom>
          <a:solidFill>
            <a:srgbClr val="F0FF5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de-DE" i="1" baseline="30000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+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de-DE" i="1" baseline="30000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−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 </a:t>
            </a:r>
            <a:r>
              <a:rPr lang="de-DE" i="1" dirty="0" err="1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atom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661987" y="4851276"/>
            <a:ext cx="2867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11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DIRAC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PLB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704, 24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90562" y="5257676"/>
            <a:ext cx="7735330" cy="1142132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1138238" y="5375275"/>
          <a:ext cx="66167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10" imgW="3632040" imgH="495000" progId="Equation.DSMT4">
                  <p:embed/>
                </p:oleObj>
              </mc:Choice>
              <mc:Fallback>
                <p:oleObj name="Equation" r:id="rId10" imgW="3632040" imgH="495000" progId="Equation.DSMT4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75275"/>
                        <a:ext cx="66167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2794000" y="622300"/>
          <a:ext cx="33401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12" imgW="1650960" imgH="279360" progId="Equation.DSMT4">
                  <p:embed/>
                </p:oleObj>
              </mc:Choice>
              <mc:Fallback>
                <p:oleObj name="Equation" r:id="rId12" imgW="1650960" imgH="279360" progId="Equation.DSMT4">
                  <p:embed/>
                  <p:pic>
                    <p:nvPicPr>
                      <p:cNvPr id="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622300"/>
                        <a:ext cx="3340100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8" name="WordArt 98"/>
          <p:cNvSpPr>
            <a:spLocks noChangeArrowheads="1" noChangeShapeType="1" noTextEdit="1"/>
          </p:cNvSpPr>
          <p:nvPr/>
        </p:nvSpPr>
        <p:spPr bwMode="auto">
          <a:xfrm>
            <a:off x="2362200" y="81756"/>
            <a:ext cx="434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results</a:t>
            </a:r>
          </a:p>
        </p:txBody>
      </p:sp>
      <p:sp>
        <p:nvSpPr>
          <p:cNvPr id="2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10/15/19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5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22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329493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1" name="WordArt 98"/>
          <p:cNvSpPr>
            <a:spLocks noChangeArrowheads="1" noChangeShapeType="1" noTextEdit="1"/>
          </p:cNvSpPr>
          <p:nvPr/>
        </p:nvSpPr>
        <p:spPr bwMode="auto">
          <a:xfrm>
            <a:off x="1447799" y="81756"/>
            <a:ext cx="6324601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Multiple scattering evaluation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0" y="1467096"/>
          <a:ext cx="4191001" cy="42448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7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SCATTERER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RMS(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∓1 RMS (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∓2 RMS (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∓3</a:t>
                      </a:r>
                      <a:r>
                        <a:rPr lang="en-US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RMS (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Ni-50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0.7913E-03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1.01217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0.95509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0.99187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Ni-100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0.1118E-02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0.98192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0.96447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0.95943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Ni-150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0.1369E-02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0.97556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0.96181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0.95436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Ti-250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0.1113E-02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1.00850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0.98617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0.99082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Ni-109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0.1167E-02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0.99661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0.97571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0.95421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Pt-30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0.1361E-02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0.98962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0.95817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0.94733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Be-2mm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0.9705E-03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1.00103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0.94648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0.93091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533899" y="620713"/>
            <a:ext cx="4190999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Ratio RMS(</a:t>
            </a:r>
            <a:r>
              <a:rPr kumimoji="0" lang="en-US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</a:t>
            </a:r>
            <a:r>
              <a:rPr kumimoji="0" 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)/RMS(</a:t>
            </a:r>
            <a:r>
              <a:rPr kumimoji="0" lang="en-US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</a:t>
            </a:r>
            <a:r>
              <a:rPr kumimoji="0" 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evaluated for intervals </a:t>
            </a:r>
          </a:p>
          <a:p>
            <a:pPr lvl="0" algn="ctr" eaLnBrk="0" hangingPunct="0">
              <a:lnSpc>
                <a:spcPct val="150000"/>
              </a:lnSpc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/>
                <a:cs typeface="Times New Roman" pitchFamily="18" charset="0"/>
              </a:rPr>
              <a:t>∓1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RMS(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 </a:t>
            </a:r>
            <a:r>
              <a:rPr lang="en-US" sz="1400" dirty="0">
                <a:latin typeface="Times New Roman" pitchFamily="18" charset="0"/>
                <a:ea typeface="Cambria Math"/>
                <a:cs typeface="Times New Roman" pitchFamily="18" charset="0"/>
              </a:rPr>
              <a:t>∓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RMS(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  </a:t>
            </a:r>
            <a:r>
              <a:rPr lang="en-US" sz="1400" dirty="0">
                <a:latin typeface="Times New Roman" pitchFamily="18" charset="0"/>
                <a:ea typeface="Cambria Math"/>
                <a:cs typeface="Times New Roman" pitchFamily="18" charset="0"/>
              </a:rPr>
              <a:t>∓3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RMS(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316" y="620713"/>
            <a:ext cx="4666746" cy="5698767"/>
            <a:chOff x="34316" y="620713"/>
            <a:chExt cx="4666746" cy="5698767"/>
          </a:xfrm>
        </p:grpSpPr>
        <p:sp>
          <p:nvSpPr>
            <p:cNvPr id="11" name="TextBox 10"/>
            <p:cNvSpPr txBox="1"/>
            <p:nvPr/>
          </p:nvSpPr>
          <p:spPr>
            <a:xfrm>
              <a:off x="242696" y="3050951"/>
              <a:ext cx="1834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Ni-109 Drift Chamber </a:t>
              </a:r>
            </a:p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6825" y="3064135"/>
              <a:ext cx="1236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Ni-109 Scatter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7936" y="5796260"/>
              <a:ext cx="1811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Ni-109 Reconstructed </a:t>
              </a:r>
            </a:p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Distribution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20932" y="5796260"/>
              <a:ext cx="17443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Ni-109 Multiple </a:t>
              </a:r>
            </a:p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Scattering Simulation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316" y="620713"/>
              <a:ext cx="4666746" cy="5319637"/>
              <a:chOff x="34316" y="620713"/>
              <a:chExt cx="4666746" cy="531963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17" y="620713"/>
                <a:ext cx="2327884" cy="259731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16" y="3347095"/>
                <a:ext cx="2327886" cy="256522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111" y="3312561"/>
                <a:ext cx="2423951" cy="262778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836" y="620713"/>
                <a:ext cx="2515226" cy="2597310"/>
              </a:xfrm>
              <a:prstGeom prst="rect">
                <a:avLst/>
              </a:prstGeom>
            </p:spPr>
          </p:pic>
        </p:grpSp>
      </p:grpSp>
      <p:sp>
        <p:nvSpPr>
          <p:cNvPr id="16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10/15/19</a:t>
            </a:fld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68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10/15/19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7384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7B039C-0FC1-AE42-A7E3-7663BC0D5847}"/>
              </a:ext>
            </a:extLst>
          </p:cNvPr>
          <p:cNvSpPr txBox="1"/>
          <p:nvPr/>
        </p:nvSpPr>
        <p:spPr>
          <a:xfrm>
            <a:off x="3190681" y="-3600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de-DE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2D87E9-A8F2-C846-9352-CA723CB15354}"/>
              </a:ext>
            </a:extLst>
          </p:cNvPr>
          <p:cNvSpPr txBox="1"/>
          <p:nvPr/>
        </p:nvSpPr>
        <p:spPr>
          <a:xfrm>
            <a:off x="251520" y="910461"/>
            <a:ext cx="86409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The theoretical paper about the influence of a magnetic field on long-lived np states for any n will be published in 2020.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ea typeface="ＭＳ Ｐゴシック" charset="0"/>
                <a:cs typeface="Times New Roman" pitchFamily="18" charset="0"/>
              </a:rPr>
              <a:t>The preprint about the K</a:t>
            </a:r>
            <a:r>
              <a:rPr lang="en-US" sz="2800" baseline="30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K</a:t>
            </a:r>
            <a:r>
              <a:rPr lang="en-US" sz="2800" baseline="30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–</a:t>
            </a:r>
            <a:r>
              <a:rPr lang="en-US" sz="28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 pair investigation will be submitted in the beginning of 2020. 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evaluation of the short-lived atom lifetime and ππ scattering lengths, based on all available data, will be finished in 2020.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 proton-antiproton pair analysis, using the same strategy as for KK, will be finished soon and the corresponding preprint be submitted in fall 2020.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752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multiple scattering study will be fully accomplished.</a:t>
            </a:r>
            <a:endParaRPr lang="de-CH" sz="2800" dirty="0">
              <a:solidFill>
                <a:srgbClr val="752F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8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7048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setup, experimental and theoretical data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10/15/19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16300" y="425601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425601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8362"/>
          <a:stretch/>
        </p:blipFill>
        <p:spPr>
          <a:xfrm>
            <a:off x="827584" y="1556792"/>
            <a:ext cx="75261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10/15/19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 Lifetime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long-lived  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18318"/>
                <a:ext cx="9144000" cy="589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lifetime of the long-lived atom in 2p state is: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de-CH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0.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45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.3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QED: 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.17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 measured ground state lifetime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3.15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−0.26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+0.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28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de-CH" sz="2400" i="1">
                            <a:solidFill>
                              <a:srgbClr val="FF0000"/>
                            </a:solidFill>
                            <a:latin typeface="Cambria Math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60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.3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34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US" sz="2400" b="1" i="1" baseline="300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i="1" baseline="300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One-third of the long-lived atoms have a lab. decay length of 40 – 140cm. It opens the possibility to measure the Lamb shift and </a:t>
                </a:r>
                <a:r>
                  <a:rPr lang="el-GR" sz="2400" b="1" i="1" dirty="0">
                    <a:latin typeface="Times New Roman"/>
                    <a:cs typeface="Times New Roman"/>
                  </a:rPr>
                  <a:t>ππ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scattering lengths. The experimental results were published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Phys.Rev.Lett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., 122, 082003(2019)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318"/>
                <a:ext cx="9144000" cy="5891806"/>
              </a:xfrm>
              <a:prstGeom prst="rect">
                <a:avLst/>
              </a:prstGeom>
              <a:blipFill>
                <a:blip r:embed="rId2"/>
                <a:stretch>
                  <a:fillRect l="-1000" b="-1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2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5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622059"/>
            <a:ext cx="3570917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time-of-flight distribution for the low momentum interval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6" t="2409" r="1206" b="3448"/>
          <a:stretch>
            <a:fillRect/>
          </a:stretch>
        </p:blipFill>
        <p:spPr>
          <a:xfrm>
            <a:off x="-16669" y="514835"/>
            <a:ext cx="4411379" cy="5091278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6" y="-27761"/>
            <a:ext cx="9140824" cy="54259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2741" b="2924"/>
          <a:stretch>
            <a:fillRect/>
          </a:stretch>
        </p:blipFill>
        <p:spPr>
          <a:xfrm>
            <a:off x="4427984" y="592266"/>
            <a:ext cx="4608512" cy="501384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46659" y="5589239"/>
            <a:ext cx="356057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time-of-flight distribution for the high momentum interval </a:t>
            </a:r>
          </a:p>
        </p:txBody>
      </p:sp>
    </p:spTree>
    <p:extLst>
      <p:ext uri="{BB962C8B-B14F-4D97-AF65-F5344CB8AC3E}">
        <p14:creationId xmlns:p14="http://schemas.microsoft.com/office/powerpoint/2010/main" val="355025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1644" y="2828682"/>
            <a:ext cx="2850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in the RUN 2009 + 2010 over the full pair momentum in laboratory system. </a:t>
            </a:r>
            <a:endParaRPr lang="en-US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960" y="618490"/>
            <a:ext cx="5408930" cy="6024880"/>
            <a:chOff x="696" y="974"/>
            <a:chExt cx="8518" cy="9488"/>
          </a:xfrm>
        </p:grpSpPr>
        <p:grpSp>
          <p:nvGrpSpPr>
            <p:cNvPr id="14" name="Group 13"/>
            <p:cNvGrpSpPr/>
            <p:nvPr/>
          </p:nvGrpSpPr>
          <p:grpSpPr>
            <a:xfrm>
              <a:off x="696" y="1452"/>
              <a:ext cx="8518" cy="9011"/>
              <a:chOff x="791" y="1504"/>
              <a:chExt cx="8518" cy="9011"/>
            </a:xfrm>
          </p:grpSpPr>
          <p:graphicFrame>
            <p:nvGraphicFramePr>
              <p:cNvPr id="4" name="Object 3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15" y="1504"/>
              <a:ext cx="8194" cy="8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3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4" name="Object 3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2707" t="33605" r="13892" b="4874"/>
                          <a:stretch>
                            <a:fillRect/>
                          </a:stretch>
                        </p:blipFill>
                        <p:spPr>
                          <a:xfrm>
                            <a:off x="1115" y="1504"/>
                            <a:ext cx="8194" cy="8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27"/>
              <p:cNvSpPr txBox="1"/>
              <p:nvPr/>
            </p:nvSpPr>
            <p:spPr>
              <a:xfrm>
                <a:off x="2322" y="2308"/>
                <a:ext cx="2268" cy="5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 + 2010</a:t>
                </a:r>
              </a:p>
            </p:txBody>
          </p:sp>
          <p:sp>
            <p:nvSpPr>
              <p:cNvPr id="7" name="Text Box 6"/>
              <p:cNvSpPr txBox="1"/>
              <p:nvPr/>
            </p:nvSpPr>
            <p:spPr>
              <a:xfrm>
                <a:off x="7142" y="9935"/>
                <a:ext cx="183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P[MeV/c]</a:t>
                </a:r>
                <a:endParaRPr lang="en-US"/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791" y="1537"/>
                <a:ext cx="581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N</a:t>
                </a: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25" y="974"/>
              <a:ext cx="4763" cy="630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signal</a:t>
              </a:r>
            </a:p>
          </p:txBody>
        </p:sp>
      </p:grpSp>
      <p:sp>
        <p:nvSpPr>
          <p:cNvPr id="1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10/15/19</a:t>
            </a:fld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32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22CEC2-6851-4B3C-9231-BF0372A6D6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5294244"/>
                  </p:ext>
                </p:extLst>
              </p:nvPr>
            </p:nvGraphicFramePr>
            <p:xfrm>
              <a:off x="499969" y="1706860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7.77E+06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17290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90840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0" i="0" u="none" strike="noStrike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25.2%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22CEC2-6851-4B3C-9231-BF0372A6D6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5294244"/>
                  </p:ext>
                </p:extLst>
              </p:nvPr>
            </p:nvGraphicFramePr>
            <p:xfrm>
              <a:off x="499969" y="1706860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198" t="-198387" r="-700599" b="-2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7.77E+06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17290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198" t="-303279" r="-700599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90840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25660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15040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8210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8" t="-403279" r="-700599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38.6%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25.2%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A328094-53FB-486B-98DE-B492323838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743027"/>
                  </p:ext>
                </p:extLst>
              </p:nvPr>
            </p:nvGraphicFramePr>
            <p:xfrm>
              <a:off x="513043" y="4005064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7.96E+06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15230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92960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25550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15910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17.1%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0" i="0" u="none" strike="noStrike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A328094-53FB-486B-98DE-B492323838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743027"/>
                  </p:ext>
                </p:extLst>
              </p:nvPr>
            </p:nvGraphicFramePr>
            <p:xfrm>
              <a:off x="513043" y="4005064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" t="-198387" r="-701198" b="-2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7.96E+06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15230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" t="-303279" r="-701198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92960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25550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15910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8330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27.5%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17.1%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9.0%</a:t>
                          </a:r>
                          <a:endParaRPr lang="en-US" sz="1600" b="0" i="0" u="none" strike="noStrike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9" t="-403279" r="-701198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7200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2950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1780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770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41.0%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10.7%</a:t>
                          </a:r>
                          <a:endParaRPr lang="en-US" sz="16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A3C333-2CB2-4C6F-ADF2-73E8F9BF4617}"/>
                  </a:ext>
                </a:extLst>
              </p:cNvPr>
              <p:cNvSpPr/>
              <p:nvPr/>
            </p:nvSpPr>
            <p:spPr>
              <a:xfrm>
                <a:off x="824006" y="783530"/>
                <a:ext cx="74888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distributions 2009, 2010 years evaluated with different (30%, 50%, 70%) cuts on the Time of Flight spectra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background 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suppression (with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cuts on the trigger only)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A3C333-2CB2-4C6F-ADF2-73E8F9BF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06" y="783530"/>
                <a:ext cx="7488833" cy="923330"/>
              </a:xfrm>
              <a:prstGeom prst="rect">
                <a:avLst/>
              </a:prstGeom>
              <a:blipFill>
                <a:blip r:embed="rId4"/>
                <a:stretch>
                  <a:fillRect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4E94D6AE-FC26-47E6-BCF8-8264ED9B1B4C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DF64D05-CC0D-472A-B786-1297CDB3A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696CF21-E220-4DDE-90A3-B5378DBF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3" name="WordArt 98">
            <a:extLst>
              <a:ext uri="{FF2B5EF4-FFF2-40B4-BE49-F238E27FC236}">
                <a16:creationId xmlns:a16="http://schemas.microsoft.com/office/drawing/2014/main" id="{CA19C9D6-8962-4BBA-9F21-063D0DE99C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61118"/>
            <a:ext cx="406943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74076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6B17AA2-7DA3-4D49-8A30-0B9A8DB89D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6738768"/>
                  </p:ext>
                </p:extLst>
              </p:nvPr>
            </p:nvGraphicFramePr>
            <p:xfrm>
              <a:off x="503547" y="1691498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4.59E+06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2030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50500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14470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4510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16.5%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8.9%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0" i="0" u="none" strike="noStrike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3730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1520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26.5%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12.1%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6B17AA2-7DA3-4D49-8A30-0B9A8DB89D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6738768"/>
                  </p:ext>
                </p:extLst>
              </p:nvPr>
            </p:nvGraphicFramePr>
            <p:xfrm>
              <a:off x="503547" y="1691498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2009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9" t="-201639" r="-701198" b="-2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4.59E+06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2030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9" t="-301639" r="-701198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50500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14470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8350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4510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16.5%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8.9%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9" t="-401639" r="-701198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3730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1520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26.5%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12.1%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B844D37-9110-439A-A32F-DD000818D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8773594"/>
                  </p:ext>
                </p:extLst>
              </p:nvPr>
            </p:nvGraphicFramePr>
            <p:xfrm>
              <a:off x="506512" y="4005064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4.69E+06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4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50200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14140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4510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0" i="0" u="none" strike="noStrike" dirty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1470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46.2%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27.7%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12.3%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B844D37-9110-439A-A32F-DD000818D0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8773594"/>
                  </p:ext>
                </p:extLst>
              </p:nvPr>
            </p:nvGraphicFramePr>
            <p:xfrm>
              <a:off x="506512" y="4005064"/>
              <a:ext cx="813690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13">
                      <a:extLst>
                        <a:ext uri="{9D8B030D-6E8A-4147-A177-3AD203B41FA5}">
                          <a16:colId xmlns:a16="http://schemas.microsoft.com/office/drawing/2014/main" val="2006341991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40080599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14697636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3054120189"/>
                        </a:ext>
                      </a:extLst>
                    </a:gridCol>
                    <a:gridCol w="1017114">
                      <a:extLst>
                        <a:ext uri="{9D8B030D-6E8A-4147-A177-3AD203B41FA5}">
                          <a16:colId xmlns:a16="http://schemas.microsoft.com/office/drawing/2014/main" val="3609885725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8694200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2795982597"/>
                        </a:ext>
                      </a:extLst>
                    </a:gridCol>
                    <a:gridCol w="1017113">
                      <a:extLst>
                        <a:ext uri="{9D8B030D-6E8A-4147-A177-3AD203B41FA5}">
                          <a16:colId xmlns:a16="http://schemas.microsoft.com/office/drawing/2014/main" val="41247284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2010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Experimental data 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Correction ratios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86611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Sample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70%/all</a:t>
                          </a:r>
                          <a:endParaRPr lang="en-US" sz="1400" b="0" i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11987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" t="-198387" r="-700599" b="-2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4.69E+06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8590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59211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99" t="-303279" r="-700599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50200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14140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4510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17.4%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86202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9" t="-403279" r="-700599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1470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390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46.2%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27.7%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12.3%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04349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C05FCA-C350-4D24-90C9-3FFABD901CAF}"/>
                  </a:ext>
                </a:extLst>
              </p:cNvPr>
              <p:cNvSpPr/>
              <p:nvPr/>
            </p:nvSpPr>
            <p:spPr>
              <a:xfrm>
                <a:off x="809463" y="766969"/>
                <a:ext cx="74888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distributions 2009, 2010 years evaluated with different (30%, 50%, 70%) cuts on the Time of Flight spectra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background 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suppression (with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8MeV/c)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C05FCA-C350-4D24-90C9-3FFABD90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63" y="766969"/>
                <a:ext cx="7488833" cy="923330"/>
              </a:xfrm>
              <a:prstGeom prst="rect">
                <a:avLst/>
              </a:prstGeom>
              <a:blipFill>
                <a:blip r:embed="rId4"/>
                <a:stretch>
                  <a:fillRect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D243997-1CCD-46A2-A966-DFCF0BB9DE7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CEA840-55B9-42DB-9F97-E7875D5AE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073B3BA-041B-4190-819C-553B587F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>
            <a:extLst>
              <a:ext uri="{FF2B5EF4-FFF2-40B4-BE49-F238E27FC236}">
                <a16:creationId xmlns:a16="http://schemas.microsoft.com/office/drawing/2014/main" id="{3F1697EA-05BC-42D3-9B9B-27E52195E5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61118"/>
            <a:ext cx="406943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26997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788949F0-31E8-46FF-BD73-652A19A5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5E4DAB0-6DB8-458D-95CE-F4C76807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WordArt 98">
            <a:extLst>
              <a:ext uri="{FF2B5EF4-FFF2-40B4-BE49-F238E27FC236}">
                <a16:creationId xmlns:a16="http://schemas.microsoft.com/office/drawing/2014/main" id="{9B88055F-B775-4E6F-A8A7-19A184DBDD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7704" y="61118"/>
            <a:ext cx="532859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Q</a:t>
            </a:r>
            <a:r>
              <a:rPr lang="en-US" sz="36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 2009 + 2010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4513B2-D48B-4A66-96A0-878AE09BD6F9}"/>
                  </a:ext>
                </a:extLst>
              </p:cNvPr>
              <p:cNvSpPr txBox="1"/>
              <p:nvPr/>
            </p:nvSpPr>
            <p:spPr>
              <a:xfrm>
                <a:off x="5557540" y="2348880"/>
                <a:ext cx="3600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experimental distributions fitted in the interval  0 &lt; Q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100MeV/c  by simulated distributions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(red line)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(green line).  The black line is the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pairs. 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4513B2-D48B-4A66-96A0-878AE09BD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540" y="2348880"/>
                <a:ext cx="3600400" cy="1754326"/>
              </a:xfrm>
              <a:prstGeom prst="rect">
                <a:avLst/>
              </a:prstGeom>
              <a:blipFill>
                <a:blip r:embed="rId2"/>
                <a:stretch>
                  <a:fillRect l="-1525" t="-1736" r="-1017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CB03DF8-73AE-44A4-A049-B0A673DC012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10/15/19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8FFBE4B-39E5-44BB-8ED8-B6319CFAB57D}"/>
              </a:ext>
            </a:extLst>
          </p:cNvPr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468113-9092-443A-88AC-EDFF1D2B3C1D}" type="slidenum">
              <a:rPr lang="ru-RU" sz="1200" smtClean="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9</a:t>
            </a:fld>
            <a:endParaRPr lang="ru-RU" sz="12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9B1BB-6A10-43B3-9662-5E18134A4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1" t="12201" r="5901" b="1991"/>
          <a:stretch/>
        </p:blipFill>
        <p:spPr>
          <a:xfrm>
            <a:off x="32544" y="518318"/>
            <a:ext cx="5619576" cy="6009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2141</Words>
  <Application>Microsoft Macintosh PowerPoint</Application>
  <PresentationFormat>Bildschirmpräsentation (4:3)</PresentationFormat>
  <Paragraphs>621</Paragraphs>
  <Slides>25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9" baseType="lpstr">
      <vt:lpstr>Gungsuh</vt:lpstr>
      <vt:lpstr>Arial</vt:lpstr>
      <vt:lpstr>Calibri</vt:lpstr>
      <vt:lpstr>Cambria Math</vt:lpstr>
      <vt:lpstr>Script MT Bold</vt:lpstr>
      <vt:lpstr>Sylfaen</vt:lpstr>
      <vt:lpstr>Symbol</vt:lpstr>
      <vt:lpstr>Times New Roman</vt:lpstr>
      <vt:lpstr>2_Custom Design</vt:lpstr>
      <vt:lpstr>Office Theme</vt:lpstr>
      <vt:lpstr>3_Custom Design</vt:lpstr>
      <vt:lpstr>4_Custom Design</vt:lpstr>
      <vt:lpstr>Equation</vt:lpstr>
      <vt:lpstr>AcroExch.Document.DC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Microsoft Office User</cp:lastModifiedBy>
  <cp:revision>474</cp:revision>
  <cp:lastPrinted>2019-03-29T13:37:36Z</cp:lastPrinted>
  <dcterms:created xsi:type="dcterms:W3CDTF">2016-08-25T08:01:42Z</dcterms:created>
  <dcterms:modified xsi:type="dcterms:W3CDTF">2019-10-15T20:19:40Z</dcterms:modified>
</cp:coreProperties>
</file>