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Lst>
  <p:notesMasterIdLst>
    <p:notesMasterId r:id="rId22"/>
  </p:notesMasterIdLst>
  <p:sldIdLst>
    <p:sldId id="257" r:id="rId5"/>
    <p:sldId id="336" r:id="rId6"/>
    <p:sldId id="893" r:id="rId7"/>
    <p:sldId id="554" r:id="rId8"/>
    <p:sldId id="331" r:id="rId9"/>
    <p:sldId id="337" r:id="rId10"/>
    <p:sldId id="335" r:id="rId11"/>
    <p:sldId id="339" r:id="rId12"/>
    <p:sldId id="340" r:id="rId13"/>
    <p:sldId id="341" r:id="rId14"/>
    <p:sldId id="342" r:id="rId15"/>
    <p:sldId id="347" r:id="rId16"/>
    <p:sldId id="892" r:id="rId17"/>
    <p:sldId id="389" r:id="rId18"/>
    <p:sldId id="343" r:id="rId19"/>
    <p:sldId id="267" r:id="rId20"/>
    <p:sldId id="3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907"/>
    <a:srgbClr val="57FB05"/>
    <a:srgbClr val="00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0" autoAdjust="0"/>
    <p:restoredTop sz="99881" autoAdjust="0"/>
  </p:normalViewPr>
  <p:slideViewPr>
    <p:cSldViewPr>
      <p:cViewPr varScale="1">
        <p:scale>
          <a:sx n="89" d="100"/>
          <a:sy n="89" d="100"/>
        </p:scale>
        <p:origin x="66"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ro-RO"/>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319134-FFEA-4046-9CF8-3725AA3A9056}" type="datetimeFigureOut">
              <a:rPr lang="ro-RO" smtClean="0"/>
              <a:t>10 oct. 2021</a:t>
            </a:fld>
            <a:endParaRPr lang="ro-RO"/>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ro-RO"/>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ro-RO"/>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9EA304-3D68-4554-8BF7-D04A28687A13}" type="slidenum">
              <a:rPr lang="ro-RO" smtClean="0"/>
              <a:t>‹#›</a:t>
            </a:fld>
            <a:endParaRPr lang="ro-RO"/>
          </a:p>
        </p:txBody>
      </p:sp>
    </p:spTree>
    <p:extLst>
      <p:ext uri="{BB962C8B-B14F-4D97-AF65-F5344CB8AC3E}">
        <p14:creationId xmlns:p14="http://schemas.microsoft.com/office/powerpoint/2010/main" val="371696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3CC59BD-EF34-4E77-9D2D-206C3D46EA4C}"/>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4" tIns="45682" rIns="91364" bIns="45682" anchor="b"/>
          <a:lstStyle>
            <a:lvl1pPr eaLnBrk="0" hangingPunct="0">
              <a:defRPr sz="2000">
                <a:solidFill>
                  <a:srgbClr val="CC3300"/>
                </a:solidFill>
                <a:latin typeface="Arial" panose="020B0604020202020204" pitchFamily="34" charset="0"/>
              </a:defRPr>
            </a:lvl1pPr>
            <a:lvl2pPr marL="742950" indent="-285750" eaLnBrk="0" hangingPunct="0">
              <a:defRPr sz="2000">
                <a:solidFill>
                  <a:srgbClr val="CC3300"/>
                </a:solidFill>
                <a:latin typeface="Arial" panose="020B0604020202020204" pitchFamily="34" charset="0"/>
              </a:defRPr>
            </a:lvl2pPr>
            <a:lvl3pPr marL="1143000" indent="-228600" eaLnBrk="0" hangingPunct="0">
              <a:defRPr sz="2000">
                <a:solidFill>
                  <a:srgbClr val="CC3300"/>
                </a:solidFill>
                <a:latin typeface="Arial" panose="020B0604020202020204" pitchFamily="34" charset="0"/>
              </a:defRPr>
            </a:lvl3pPr>
            <a:lvl4pPr marL="1600200" indent="-228600" eaLnBrk="0" hangingPunct="0">
              <a:defRPr sz="2000">
                <a:solidFill>
                  <a:srgbClr val="CC3300"/>
                </a:solidFill>
                <a:latin typeface="Arial" panose="020B0604020202020204" pitchFamily="34" charset="0"/>
              </a:defRPr>
            </a:lvl4pPr>
            <a:lvl5pPr marL="2057400" indent="-228600" eaLnBrk="0" hangingPunct="0">
              <a:defRPr sz="2000">
                <a:solidFill>
                  <a:srgbClr val="CC3300"/>
                </a:solidFill>
                <a:latin typeface="Arial" panose="020B0604020202020204" pitchFamily="34" charset="0"/>
              </a:defRPr>
            </a:lvl5pPr>
            <a:lvl6pPr marL="2514600" indent="-228600" eaLnBrk="0" fontAlgn="base" hangingPunct="0">
              <a:spcBef>
                <a:spcPct val="0"/>
              </a:spcBef>
              <a:spcAft>
                <a:spcPct val="0"/>
              </a:spcAft>
              <a:defRPr sz="2000">
                <a:solidFill>
                  <a:srgbClr val="CC3300"/>
                </a:solidFill>
                <a:latin typeface="Arial" panose="020B0604020202020204" pitchFamily="34" charset="0"/>
              </a:defRPr>
            </a:lvl6pPr>
            <a:lvl7pPr marL="2971800" indent="-228600" eaLnBrk="0" fontAlgn="base" hangingPunct="0">
              <a:spcBef>
                <a:spcPct val="0"/>
              </a:spcBef>
              <a:spcAft>
                <a:spcPct val="0"/>
              </a:spcAft>
              <a:defRPr sz="2000">
                <a:solidFill>
                  <a:srgbClr val="CC3300"/>
                </a:solidFill>
                <a:latin typeface="Arial" panose="020B0604020202020204" pitchFamily="34" charset="0"/>
              </a:defRPr>
            </a:lvl7pPr>
            <a:lvl8pPr marL="3429000" indent="-228600" eaLnBrk="0" fontAlgn="base" hangingPunct="0">
              <a:spcBef>
                <a:spcPct val="0"/>
              </a:spcBef>
              <a:spcAft>
                <a:spcPct val="0"/>
              </a:spcAft>
              <a:defRPr sz="2000">
                <a:solidFill>
                  <a:srgbClr val="CC3300"/>
                </a:solidFill>
                <a:latin typeface="Arial" panose="020B0604020202020204" pitchFamily="34" charset="0"/>
              </a:defRPr>
            </a:lvl8pPr>
            <a:lvl9pPr marL="3886200" indent="-228600" eaLnBrk="0" fontAlgn="base" hangingPunct="0">
              <a:spcBef>
                <a:spcPct val="0"/>
              </a:spcBef>
              <a:spcAft>
                <a:spcPct val="0"/>
              </a:spcAft>
              <a:defRPr sz="2000">
                <a:solidFill>
                  <a:srgbClr val="CC3300"/>
                </a:solidFill>
                <a:latin typeface="Arial" panose="020B0604020202020204" pitchFamily="34" charset="0"/>
              </a:defRPr>
            </a:lvl9pPr>
          </a:lstStyle>
          <a:p>
            <a:pPr algn="r" eaLnBrk="1" hangingPunct="1"/>
            <a:fld id="{4CCD05D3-C7E3-4EE4-8E0D-211ED7FB83D8}" type="slidenum">
              <a:rPr lang="ru-RU" altLang="en-US" sz="1200">
                <a:solidFill>
                  <a:schemeClr val="tx1"/>
                </a:solidFill>
              </a:rPr>
              <a:pPr algn="r" eaLnBrk="1" hangingPunct="1"/>
              <a:t>4</a:t>
            </a:fld>
            <a:endParaRPr lang="ru-RU" altLang="en-US" sz="1200">
              <a:solidFill>
                <a:schemeClr val="tx1"/>
              </a:solidFill>
            </a:endParaRPr>
          </a:p>
        </p:txBody>
      </p:sp>
      <p:sp>
        <p:nvSpPr>
          <p:cNvPr id="45059" name="Rectangle 2">
            <a:extLst>
              <a:ext uri="{FF2B5EF4-FFF2-40B4-BE49-F238E27FC236}">
                <a16:creationId xmlns:a16="http://schemas.microsoft.com/office/drawing/2014/main" id="{D7B7E019-2C8C-45DB-BE6B-AEF51C4C87B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CF0C42D-6C7C-4CBA-AD40-122ED31FE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defTabSz="955830" eaLnBrk="0" hangingPunct="0">
              <a:defRPr sz="2300" b="1">
                <a:solidFill>
                  <a:schemeClr val="tx1"/>
                </a:solidFill>
                <a:latin typeface="Times New Roman" pitchFamily="18" charset="0"/>
                <a:ea typeface="ＭＳ Ｐゴシック" pitchFamily="-84" charset="-128"/>
              </a:defRPr>
            </a:lvl1pPr>
            <a:lvl2pPr marL="716872" indent="-275720" defTabSz="955830" eaLnBrk="0" hangingPunct="0">
              <a:defRPr sz="2300" b="1">
                <a:solidFill>
                  <a:schemeClr val="tx1"/>
                </a:solidFill>
                <a:latin typeface="Times New Roman" pitchFamily="18" charset="0"/>
                <a:ea typeface="ＭＳ Ｐゴシック" pitchFamily="-84" charset="-128"/>
              </a:defRPr>
            </a:lvl2pPr>
            <a:lvl3pPr marL="1102881" indent="-220576" defTabSz="955830" eaLnBrk="0" hangingPunct="0">
              <a:defRPr sz="2300" b="1">
                <a:solidFill>
                  <a:schemeClr val="tx1"/>
                </a:solidFill>
                <a:latin typeface="Times New Roman" pitchFamily="18" charset="0"/>
                <a:ea typeface="ＭＳ Ｐゴシック" pitchFamily="-84" charset="-128"/>
              </a:defRPr>
            </a:lvl3pPr>
            <a:lvl4pPr marL="1544033" indent="-220576" defTabSz="955830" eaLnBrk="0" hangingPunct="0">
              <a:defRPr sz="2300" b="1">
                <a:solidFill>
                  <a:schemeClr val="tx1"/>
                </a:solidFill>
                <a:latin typeface="Times New Roman" pitchFamily="18" charset="0"/>
                <a:ea typeface="ＭＳ Ｐゴシック" pitchFamily="-84" charset="-128"/>
              </a:defRPr>
            </a:lvl4pPr>
            <a:lvl5pPr marL="1985185" indent="-220576" defTabSz="955830" eaLnBrk="0" hangingPunct="0">
              <a:defRPr sz="2300" b="1">
                <a:solidFill>
                  <a:schemeClr val="tx1"/>
                </a:solidFill>
                <a:latin typeface="Times New Roman" pitchFamily="18" charset="0"/>
                <a:ea typeface="ＭＳ Ｐゴシック" pitchFamily="-84" charset="-128"/>
              </a:defRPr>
            </a:lvl5pPr>
            <a:lvl6pPr marL="2426338" indent="-220576" defTabSz="955830" eaLnBrk="0" fontAlgn="base" hangingPunct="0">
              <a:spcBef>
                <a:spcPct val="0"/>
              </a:spcBef>
              <a:spcAft>
                <a:spcPct val="0"/>
              </a:spcAft>
              <a:defRPr sz="2300" b="1">
                <a:solidFill>
                  <a:schemeClr val="tx1"/>
                </a:solidFill>
                <a:latin typeface="Times New Roman" pitchFamily="18" charset="0"/>
                <a:ea typeface="ＭＳ Ｐゴシック" pitchFamily="-84" charset="-128"/>
              </a:defRPr>
            </a:lvl6pPr>
            <a:lvl7pPr marL="2867490" indent="-220576" defTabSz="955830" eaLnBrk="0" fontAlgn="base" hangingPunct="0">
              <a:spcBef>
                <a:spcPct val="0"/>
              </a:spcBef>
              <a:spcAft>
                <a:spcPct val="0"/>
              </a:spcAft>
              <a:defRPr sz="2300" b="1">
                <a:solidFill>
                  <a:schemeClr val="tx1"/>
                </a:solidFill>
                <a:latin typeface="Times New Roman" pitchFamily="18" charset="0"/>
                <a:ea typeface="ＭＳ Ｐゴシック" pitchFamily="-84" charset="-128"/>
              </a:defRPr>
            </a:lvl7pPr>
            <a:lvl8pPr marL="3308642" indent="-220576" defTabSz="955830" eaLnBrk="0" fontAlgn="base" hangingPunct="0">
              <a:spcBef>
                <a:spcPct val="0"/>
              </a:spcBef>
              <a:spcAft>
                <a:spcPct val="0"/>
              </a:spcAft>
              <a:defRPr sz="2300" b="1">
                <a:solidFill>
                  <a:schemeClr val="tx1"/>
                </a:solidFill>
                <a:latin typeface="Times New Roman" pitchFamily="18" charset="0"/>
                <a:ea typeface="ＭＳ Ｐゴシック" pitchFamily="-84" charset="-128"/>
              </a:defRPr>
            </a:lvl8pPr>
            <a:lvl9pPr marL="3749794" indent="-220576" defTabSz="955830" eaLnBrk="0" fontAlgn="base" hangingPunct="0">
              <a:spcBef>
                <a:spcPct val="0"/>
              </a:spcBef>
              <a:spcAft>
                <a:spcPct val="0"/>
              </a:spcAft>
              <a:defRPr sz="2300" b="1">
                <a:solidFill>
                  <a:schemeClr val="tx1"/>
                </a:solidFill>
                <a:latin typeface="Times New Roman" pitchFamily="18" charset="0"/>
                <a:ea typeface="ＭＳ Ｐゴシック" pitchFamily="-84" charset="-128"/>
              </a:defRPr>
            </a:lvl9pPr>
          </a:lstStyle>
          <a:p>
            <a:pPr eaLnBrk="1" hangingPunct="1"/>
            <a:fld id="{DB172147-F0AE-47A4-A3E8-B1C5CA8C4E86}" type="slidenum">
              <a:rPr lang="en-US" altLang="en-US" sz="1300" b="0"/>
              <a:pPr eaLnBrk="1" hangingPunct="1"/>
              <a:t>17</a:t>
            </a:fld>
            <a:endParaRPr lang="en-US" altLang="en-US" sz="1300" b="0"/>
          </a:p>
        </p:txBody>
      </p:sp>
      <p:sp>
        <p:nvSpPr>
          <p:cNvPr id="48130" name="Substituent imagine diapozitiv 1"/>
          <p:cNvSpPr>
            <a:spLocks noGrp="1" noRot="1" noChangeAspect="1" noTextEdit="1"/>
          </p:cNvSpPr>
          <p:nvPr>
            <p:ph type="sldImg"/>
          </p:nvPr>
        </p:nvSpPr>
        <p:spPr>
          <a:xfrm>
            <a:off x="919163" y="746125"/>
            <a:ext cx="4959350" cy="37211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Substituent note 2"/>
          <p:cNvSpPr>
            <a:spLocks noGrp="1"/>
          </p:cNvSpPr>
          <p:nvPr>
            <p:ph type="body" idx="1"/>
          </p:nvPr>
        </p:nvSpPr>
        <p:spPr>
          <a:xfrm>
            <a:off x="679464" y="4715406"/>
            <a:ext cx="5438748" cy="446747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defRPr/>
            </a:pPr>
            <a:endParaRPr lang="en-US"/>
          </a:p>
        </p:txBody>
      </p:sp>
      <p:sp>
        <p:nvSpPr>
          <p:cNvPr id="56324" name="Substituent număr diapozitiv 3"/>
          <p:cNvSpPr txBox="1">
            <a:spLocks noGrp="1"/>
          </p:cNvSpPr>
          <p:nvPr/>
        </p:nvSpPr>
        <p:spPr bwMode="auto">
          <a:xfrm>
            <a:off x="3850294" y="9430813"/>
            <a:ext cx="2945862" cy="4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1" tIns="47786" rIns="95571" bIns="47786" anchor="b"/>
          <a:lstStyle>
            <a:lvl1pPr defTabSz="990600" eaLnBrk="0" hangingPunct="0">
              <a:defRPr sz="2400" b="1">
                <a:solidFill>
                  <a:schemeClr val="tx1"/>
                </a:solidFill>
                <a:latin typeface="Times New Roman" pitchFamily="18" charset="0"/>
                <a:ea typeface="ＭＳ Ｐゴシック" pitchFamily="-84" charset="-128"/>
              </a:defRPr>
            </a:lvl1pPr>
            <a:lvl2pPr marL="742950" indent="-285750" defTabSz="990600" eaLnBrk="0" hangingPunct="0">
              <a:defRPr sz="2400" b="1">
                <a:solidFill>
                  <a:schemeClr val="tx1"/>
                </a:solidFill>
                <a:latin typeface="Times New Roman" pitchFamily="18" charset="0"/>
                <a:ea typeface="ＭＳ Ｐゴシック" pitchFamily="-84" charset="-128"/>
              </a:defRPr>
            </a:lvl2pPr>
            <a:lvl3pPr marL="1143000" indent="-228600" defTabSz="990600" eaLnBrk="0" hangingPunct="0">
              <a:defRPr sz="2400" b="1">
                <a:solidFill>
                  <a:schemeClr val="tx1"/>
                </a:solidFill>
                <a:latin typeface="Times New Roman" pitchFamily="18" charset="0"/>
                <a:ea typeface="ＭＳ Ｐゴシック" pitchFamily="-84" charset="-128"/>
              </a:defRPr>
            </a:lvl3pPr>
            <a:lvl4pPr marL="1600200" indent="-228600" defTabSz="990600" eaLnBrk="0" hangingPunct="0">
              <a:defRPr sz="2400" b="1">
                <a:solidFill>
                  <a:schemeClr val="tx1"/>
                </a:solidFill>
                <a:latin typeface="Times New Roman" pitchFamily="18" charset="0"/>
                <a:ea typeface="ＭＳ Ｐゴシック" pitchFamily="-84" charset="-128"/>
              </a:defRPr>
            </a:lvl4pPr>
            <a:lvl5pPr marL="2057400" indent="-228600" defTabSz="990600" eaLnBrk="0" hangingPunct="0">
              <a:defRPr sz="2400" b="1">
                <a:solidFill>
                  <a:schemeClr val="tx1"/>
                </a:solidFill>
                <a:latin typeface="Times New Roman" pitchFamily="18" charset="0"/>
                <a:ea typeface="ＭＳ Ｐゴシック" pitchFamily="-84" charset="-128"/>
              </a:defRPr>
            </a:lvl5pPr>
            <a:lvl6pPr marL="2514600" indent="-228600" defTabSz="990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defTabSz="990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defTabSz="990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defTabSz="990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algn="r" eaLnBrk="1" hangingPunct="1"/>
            <a:fld id="{E2487A94-A264-4F44-B8F0-279A41EF6731}" type="slidenum">
              <a:rPr lang="en-US" altLang="en-US" sz="1300" b="0">
                <a:latin typeface="Calibri" pitchFamily="34" charset="0"/>
                <a:cs typeface="Arial" pitchFamily="34" charset="0"/>
              </a:rPr>
              <a:pPr algn="r" eaLnBrk="1" hangingPunct="1"/>
              <a:t>17</a:t>
            </a:fld>
            <a:endParaRPr lang="en-US" altLang="en-US" sz="1300" b="0">
              <a:latin typeface="Calibri" pitchFamily="34" charset="0"/>
              <a:cs typeface="Arial" pitchFamily="34" charset="0"/>
            </a:endParaRPr>
          </a:p>
        </p:txBody>
      </p:sp>
    </p:spTree>
    <p:extLst>
      <p:ext uri="{BB962C8B-B14F-4D97-AF65-F5344CB8AC3E}">
        <p14:creationId xmlns:p14="http://schemas.microsoft.com/office/powerpoint/2010/main" val="394518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8C7CFBA-9F5F-4732-8353-B4241F3B273D}"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9126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802BAF-144F-47C7-975F-4D0C05641FF6}"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53895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3542EB-90F4-48DA-948C-C8643DCEEEBB}"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07115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19E384-FAA1-4B92-8FF2-305B0BC8883C}"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3369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369BBF2-023F-4936-A5A4-6CCD5B684FD1}"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15399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56EFEBE-1FD6-499F-9393-2D2710F9128B}"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p>
            <a:pPr>
              <a:defRPr/>
            </a:pPr>
            <a:fld id="{D31F6880-A66C-444F-BE27-69CAD69866EB}"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7397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E9995F-127B-4E5C-A28B-281E96B9E257}"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p>
            <a:pPr>
              <a:defRPr/>
            </a:pPr>
            <a:fld id="{52822C05-650D-4888-A83C-B25C0E8178A4}"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33308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9969DB8-CF57-4908-BA21-EE748B5B1D98}"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p>
            <a:pPr>
              <a:defRPr/>
            </a:pPr>
            <a:fld id="{622798CA-EFC9-42F2-87ED-2CECE7229FF3}"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19493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F5CD7AA-AB4C-4A3D-840D-A9EAA3220DE0}"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7" name="Slide Number Placeholder 6"/>
          <p:cNvSpPr>
            <a:spLocks noGrp="1"/>
          </p:cNvSpPr>
          <p:nvPr>
            <p:ph type="sldNum" sz="quarter" idx="12"/>
          </p:nvPr>
        </p:nvSpPr>
        <p:spPr/>
        <p:txBody>
          <a:bodyPr/>
          <a:lstStyle/>
          <a:p>
            <a:pPr>
              <a:defRPr/>
            </a:pPr>
            <a:fld id="{38DC6E2C-0D38-42C2-B8C7-2C5221D97523}"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2633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F719484-0B7D-4B3C-B42D-517679DC574E}" type="datetime1">
              <a:rPr lang="en-US" smtClean="0">
                <a:solidFill>
                  <a:srgbClr val="000000">
                    <a:tint val="75000"/>
                  </a:srgbClr>
                </a:solidFill>
              </a:rPr>
              <a:t>10/10/2021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9" name="Slide Number Placeholder 8"/>
          <p:cNvSpPr>
            <a:spLocks noGrp="1"/>
          </p:cNvSpPr>
          <p:nvPr>
            <p:ph type="sldNum" sz="quarter" idx="12"/>
          </p:nvPr>
        </p:nvSpPr>
        <p:spPr/>
        <p:txBody>
          <a:bodyPr/>
          <a:lstStyle/>
          <a:p>
            <a:pPr>
              <a:defRPr/>
            </a:pPr>
            <a:fld id="{1720F903-A2F1-4A09-AD40-A5B424E04BC0}"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26772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E59CB8C-3BD2-4026-8A81-52608877D2BD}"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5" name="Slide Number Placeholder 4"/>
          <p:cNvSpPr>
            <a:spLocks noGrp="1"/>
          </p:cNvSpPr>
          <p:nvPr>
            <p:ph type="sldNum" sz="quarter" idx="12"/>
          </p:nvPr>
        </p:nvSpPr>
        <p:spPr/>
        <p:txBody>
          <a:bodyPr/>
          <a:lstStyle/>
          <a:p>
            <a:pPr>
              <a:defRPr/>
            </a:pPr>
            <a:fld id="{11CF2378-0D63-4881-921F-6A94963CB7E9}"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28129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6D0B4EB-30DF-49F4-8671-316F37B62F12}"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10940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D456D2C-E1D9-4E43-820A-5072A1D13ECB}"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85527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B9D815D-598E-4029-990D-C011A6E0F793}"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7" name="Slide Number Placeholder 6"/>
          <p:cNvSpPr>
            <a:spLocks noGrp="1"/>
          </p:cNvSpPr>
          <p:nvPr>
            <p:ph type="sldNum" sz="quarter" idx="12"/>
          </p:nvPr>
        </p:nvSpPr>
        <p:spPr/>
        <p:txBody>
          <a:bodyPr/>
          <a:lstStyle/>
          <a:p>
            <a:pPr>
              <a:defRPr/>
            </a:pPr>
            <a:fld id="{5660F83B-5549-4E5E-BF5D-88F663F7092C}"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11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821ECB-072F-462D-AEE2-9D61A69159D8}"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7" name="Slide Number Placeholder 6"/>
          <p:cNvSpPr>
            <a:spLocks noGrp="1"/>
          </p:cNvSpPr>
          <p:nvPr>
            <p:ph type="sldNum" sz="quarter" idx="12"/>
          </p:nvPr>
        </p:nvSpPr>
        <p:spPr/>
        <p:txBody>
          <a:bodyPr/>
          <a:lstStyle/>
          <a:p>
            <a:pPr>
              <a:defRPr/>
            </a:pPr>
            <a:fld id="{F82756E7-0693-4C23-8AA7-203E754BC9C3}"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193647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01420B7-B430-4AFF-854C-72C97B892F1F}"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p>
            <a:pPr>
              <a:defRPr/>
            </a:pPr>
            <a:fld id="{D8945886-0CD0-4C11-AE7E-B912C84B766E}"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7248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1AA8234-5161-4918-A46A-74B593A4D458}"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p>
            <a:pPr>
              <a:defRPr/>
            </a:pPr>
            <a:fld id="{405566AD-6EE4-4A22-B566-6D98C02D4938}"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55963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4527A36-F58E-45A3-B8C7-1BBABC033319}"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38294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E0A6E4-9755-4059-9332-E4534B1F72BC}"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20104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8E06E9E3-25F2-4FBA-BFA0-76DA0870E013}"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6"/>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36040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8D0FF16-22C1-4E9B-AD1E-5523676F190F}"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28613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2D9096-DA5F-4AEC-B4D4-38B2B475A1BD}"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05808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CA6B0A7D-8EE1-4EFD-9D12-0555D3CC546A}"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6"/>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87115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ACBEC-9382-4ECF-9E97-4BAFE53E8FE2}" type="datetime1">
              <a:rPr lang="en-US" smtClean="0">
                <a:solidFill>
                  <a:srgbClr val="000000">
                    <a:tint val="75000"/>
                  </a:srgbClr>
                </a:solidFill>
              </a:rPr>
              <a:t>10/10/2021</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56721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13926C-12C0-4B93-897C-AB057E34D779}"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713720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1B7F6-92D6-433C-8BD6-9F18820F1B35}"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3653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01D319-D6DD-4A30-85E2-9871571D8F6A}"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66303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301B3-34E7-4F04-8C22-4C63EAF7B859}"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417583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813151-CF50-4F77-BEB5-0C207594310E}"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95235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13519E-3D08-437C-9A45-F11AB0FA4646}"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40849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DA7127-864C-4B2B-B216-EACDCE7A84C4}"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46427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FF7E85-7BE1-4EF0-A390-03AC5EBCC843}"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569331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FEAE22-9F3C-4E04-9151-C93F2DD278C6}"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68243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1B70D12-D6FF-41F7-9172-9F7514B79E5A}"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21050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F7FEAAF0-0776-4E27-82D6-A6D4F83074C8}"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6"/>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37405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6268B7-62E8-4849-8690-A1075C530825}"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61178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B5044C3-9EB7-494F-88D5-AB2912536575}"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51015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10F65F5-A8DD-4C00-ADEE-B62421906E1A}" type="datetime1">
              <a:rPr lang="en-US" smtClean="0">
                <a:solidFill>
                  <a:srgbClr val="000000">
                    <a:tint val="75000"/>
                  </a:srgbClr>
                </a:solidFill>
              </a:rPr>
              <a:t>10/10/2021</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1048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87AE74-3829-43DC-BF13-D06416630E71}"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536475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DC3FC1-3420-4F85-BBE2-F01BBD9049C0}"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928310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3F5C25-3698-48F6-A8F1-A18CCE9BD586}"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1985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55D1D8-C14A-49DB-B5BD-AE41584ECF7F}"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3444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3E626D-B568-406C-A8C6-16766D5F7E29}"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00954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0A41B7-6618-498F-B3E2-215371844345}"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51595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D9ECD4-CA3E-46D0-B745-2886212BC481}"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249302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B1C87B-0CB4-4357-8E62-045A3AFA6B24}"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0917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1273598-0716-4610-A1B8-D43AE3CDD67B}" type="datetime1">
              <a:rPr lang="en-US" smtClean="0">
                <a:solidFill>
                  <a:srgbClr val="000000">
                    <a:tint val="75000"/>
                  </a:srgbClr>
                </a:solidFill>
              </a:rPr>
              <a:t>10/10/2021</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24462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B29095-89DF-4257-BB5E-8CA4B8BFC329}"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26984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7605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F28A17-9A0E-4641-9CB2-0D120E997DE7}"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tint val="75000"/>
                  </a:srgbClr>
                </a:solidFill>
              </a:rPr>
              <a:t>L. Nemenov SPSC Oct. 2021</a:t>
            </a:r>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53264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fontAlgn="base">
              <a:spcBef>
                <a:spcPct val="0"/>
              </a:spcBef>
              <a:spcAft>
                <a:spcPct val="0"/>
              </a:spcAft>
              <a:defRPr/>
            </a:pPr>
            <a:fld id="{BD739322-AD2E-43F5-9FC9-D3A22342DA0B}"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fontAlgn="base">
              <a:spcBef>
                <a:spcPct val="0"/>
              </a:spcBef>
              <a:spcAft>
                <a:spcPct val="0"/>
              </a:spcAft>
              <a:defRPr/>
            </a:pPr>
            <a:r>
              <a:rPr lang="en-US">
                <a:solidFill>
                  <a:srgbClr val="000000">
                    <a:tint val="75000"/>
                  </a:srgbClr>
                </a:solidFill>
              </a:rPr>
              <a:t>L. Nemenov SPSC Oct. 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fontAlgn="base">
              <a:spcBef>
                <a:spcPct val="0"/>
              </a:spcBef>
              <a:spcAft>
                <a:spcPct val="0"/>
              </a:spcAft>
              <a:defRPr/>
            </a:pPr>
            <a:fld id="{22FF8B5B-E371-4BC9-A08C-168426EA24CF}" type="slidenum">
              <a:rPr lang="en-US">
                <a:solidFill>
                  <a:srgbClr val="000000">
                    <a:tint val="75000"/>
                  </a:srgbClr>
                </a:solidFill>
              </a:rPr>
              <a:pPr fontAlgn="base">
                <a:spcBef>
                  <a:spcPct val="0"/>
                </a:spcBef>
                <a:spcAft>
                  <a:spcPct val="0"/>
                </a:spcAft>
                <a:defRPr/>
              </a:pPr>
              <a:t>‹#›</a:t>
            </a:fld>
            <a:endParaRPr lang="en-US">
              <a:solidFill>
                <a:srgbClr val="000000">
                  <a:tint val="75000"/>
                </a:srgbClr>
              </a:solidFill>
            </a:endParaRPr>
          </a:p>
        </p:txBody>
      </p:sp>
    </p:spTree>
    <p:extLst>
      <p:ext uri="{BB962C8B-B14F-4D97-AF65-F5344CB8AC3E}">
        <p14:creationId xmlns:p14="http://schemas.microsoft.com/office/powerpoint/2010/main" val="388431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8EF32AC-79D5-4095-84B0-20B15B1F618D}"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solidFill>
                  <a:srgbClr val="000000">
                    <a:tint val="75000"/>
                  </a:srgbClr>
                </a:solidFill>
              </a:rPr>
              <a:t>L. Nemenov SPSC Oct. 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2FF8B5B-E371-4BC9-A08C-168426EA24CF}" type="slidenum">
              <a:rPr lang="en-US" smtClean="0">
                <a:solidFill>
                  <a:srgbClr val="000000">
                    <a:tint val="75000"/>
                  </a:srgbClr>
                </a:solidFill>
              </a:rPr>
              <a:pPr fontAlgn="base">
                <a:spcBef>
                  <a:spcPct val="0"/>
                </a:spcBef>
                <a:spcAft>
                  <a:spcPct val="0"/>
                </a:spcAft>
                <a:defRPr/>
              </a:pPr>
              <a:t>‹#›</a:t>
            </a:fld>
            <a:endParaRPr lang="en-US">
              <a:solidFill>
                <a:srgbClr val="000000">
                  <a:tint val="75000"/>
                </a:srgbClr>
              </a:solidFill>
            </a:endParaRPr>
          </a:p>
        </p:txBody>
      </p:sp>
    </p:spTree>
    <p:extLst>
      <p:ext uri="{BB962C8B-B14F-4D97-AF65-F5344CB8AC3E}">
        <p14:creationId xmlns:p14="http://schemas.microsoft.com/office/powerpoint/2010/main" val="37967715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fontAlgn="base">
              <a:spcBef>
                <a:spcPct val="0"/>
              </a:spcBef>
              <a:spcAft>
                <a:spcPct val="0"/>
              </a:spcAft>
              <a:defRPr/>
            </a:pPr>
            <a:fld id="{8A73BF21-B2E9-43C6-8F5C-8541E4C690E6}"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fontAlgn="base">
              <a:spcBef>
                <a:spcPct val="0"/>
              </a:spcBef>
              <a:spcAft>
                <a:spcPct val="0"/>
              </a:spcAft>
              <a:defRPr/>
            </a:pPr>
            <a:r>
              <a:rPr lang="en-US">
                <a:solidFill>
                  <a:srgbClr val="000000">
                    <a:tint val="75000"/>
                  </a:srgbClr>
                </a:solidFill>
              </a:rPr>
              <a:t>L. Nemenov SPSC Oct. 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fontAlgn="base">
              <a:spcBef>
                <a:spcPct val="0"/>
              </a:spcBef>
              <a:spcAft>
                <a:spcPct val="0"/>
              </a:spcAft>
              <a:defRPr/>
            </a:pPr>
            <a:fld id="{22FF8B5B-E371-4BC9-A08C-168426EA24CF}" type="slidenum">
              <a:rPr lang="en-US">
                <a:solidFill>
                  <a:srgbClr val="000000">
                    <a:tint val="75000"/>
                  </a:srgbClr>
                </a:solidFill>
              </a:rPr>
              <a:pPr fontAlgn="base">
                <a:spcBef>
                  <a:spcPct val="0"/>
                </a:spcBef>
                <a:spcAft>
                  <a:spcPct val="0"/>
                </a:spcAft>
                <a:defRPr/>
              </a:pPr>
              <a:t>‹#›</a:t>
            </a:fld>
            <a:endParaRPr lang="en-US">
              <a:solidFill>
                <a:srgbClr val="000000">
                  <a:tint val="75000"/>
                </a:srgbClr>
              </a:solidFill>
            </a:endParaRPr>
          </a:p>
        </p:txBody>
      </p:sp>
    </p:spTree>
    <p:extLst>
      <p:ext uri="{BB962C8B-B14F-4D97-AF65-F5344CB8AC3E}">
        <p14:creationId xmlns:p14="http://schemas.microsoft.com/office/powerpoint/2010/main" val="11275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fontAlgn="base">
              <a:spcBef>
                <a:spcPct val="0"/>
              </a:spcBef>
              <a:spcAft>
                <a:spcPct val="0"/>
              </a:spcAft>
              <a:defRPr/>
            </a:pPr>
            <a:fld id="{958A8571-54C6-4CED-B1DA-8A45F7E11E06}" type="datetime1">
              <a:rPr lang="en-US" smtClean="0">
                <a:solidFill>
                  <a:srgbClr val="000000">
                    <a:tint val="75000"/>
                  </a:srgbClr>
                </a:solidFill>
              </a:rPr>
              <a:t>10/10/2021</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fontAlgn="base">
              <a:spcBef>
                <a:spcPct val="0"/>
              </a:spcBef>
              <a:spcAft>
                <a:spcPct val="0"/>
              </a:spcAft>
              <a:defRPr/>
            </a:pPr>
            <a:r>
              <a:rPr lang="en-US">
                <a:solidFill>
                  <a:srgbClr val="000000">
                    <a:tint val="75000"/>
                  </a:srgbClr>
                </a:solidFill>
              </a:rPr>
              <a:t>L. Nemenov SPSC Oct. 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fontAlgn="base">
              <a:spcBef>
                <a:spcPct val="0"/>
              </a:spcBef>
              <a:spcAft>
                <a:spcPct val="0"/>
              </a:spcAft>
              <a:defRPr/>
            </a:pPr>
            <a:fld id="{22FF8B5B-E371-4BC9-A08C-168426EA24CF}" type="slidenum">
              <a:rPr lang="en-US">
                <a:solidFill>
                  <a:srgbClr val="000000">
                    <a:tint val="75000"/>
                  </a:srgbClr>
                </a:solidFill>
              </a:rPr>
              <a:pPr fontAlgn="base">
                <a:spcBef>
                  <a:spcPct val="0"/>
                </a:spcBef>
                <a:spcAft>
                  <a:spcPct val="0"/>
                </a:spcAft>
                <a:defRPr/>
              </a:pPr>
              <a:t>‹#›</a:t>
            </a:fld>
            <a:endParaRPr lang="en-US">
              <a:solidFill>
                <a:srgbClr val="000000">
                  <a:tint val="75000"/>
                </a:srgbClr>
              </a:solidFill>
            </a:endParaRPr>
          </a:p>
        </p:txBody>
      </p:sp>
    </p:spTree>
    <p:extLst>
      <p:ext uri="{BB962C8B-B14F-4D97-AF65-F5344CB8AC3E}">
        <p14:creationId xmlns:p14="http://schemas.microsoft.com/office/powerpoint/2010/main" val="31654909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rot="21114418">
            <a:off x="1426269" y="1567759"/>
            <a:ext cx="8307687" cy="3977999"/>
          </a:xfrm>
          <a:prstGeom prst="rect">
            <a:avLst/>
          </a:prstGeom>
        </p:spPr>
        <p:txBody>
          <a:bodyPr wrap="none" fromWordArt="1">
            <a:prstTxWarp prst="textDeflateBottom">
              <a:avLst>
                <a:gd name="adj" fmla="val 76472"/>
              </a:avLst>
            </a:prstTxWarp>
            <a:scene3d>
              <a:camera prst="legacyPerspectiveFront">
                <a:rot lat="19799986" lon="19439992" rev="0"/>
              </a:camera>
              <a:lightRig rig="legacyNormal2" dir="t"/>
            </a:scene3d>
            <a:sp3d extrusionH="354000" prstMaterial="legacyMatte">
              <a:extrusionClr>
                <a:srgbClr val="939676"/>
              </a:extrusionClr>
            </a:sp3d>
          </a:bodyPr>
          <a:lstStyle/>
          <a:p>
            <a:pPr algn="ctr" fontAlgn="base">
              <a:spcBef>
                <a:spcPct val="0"/>
              </a:spcBef>
              <a:spcAft>
                <a:spcPct val="0"/>
              </a:spcAft>
              <a:defRPr/>
            </a:pPr>
            <a:r>
              <a:rPr lang="en-US" sz="7200" kern="10" dirty="0">
                <a:ln w="9525">
                  <a:round/>
                  <a:headEnd/>
                  <a:tailEnd/>
                </a:ln>
                <a:gradFill rotWithShape="1">
                  <a:gsLst>
                    <a:gs pos="0">
                      <a:srgbClr val="707070"/>
                    </a:gs>
                    <a:gs pos="50000">
                      <a:srgbClr val="FFFFFF"/>
                    </a:gs>
                    <a:gs pos="100000">
                      <a:srgbClr val="707070"/>
                    </a:gs>
                  </a:gsLst>
                  <a:lin ang="2700000" scaled="1"/>
                </a:gradFill>
                <a:latin typeface="Times New Roman" panose="02020603050405020304" pitchFamily="18" charset="0"/>
                <a:cs typeface="Times New Roman" panose="02020603050405020304" pitchFamily="18" charset="0"/>
              </a:rPr>
              <a:t>DIRAC Report</a:t>
            </a:r>
          </a:p>
        </p:txBody>
      </p:sp>
      <p:sp>
        <p:nvSpPr>
          <p:cNvPr id="5" name="WordArt 4"/>
          <p:cNvSpPr>
            <a:spLocks noChangeArrowheads="1" noChangeShapeType="1" noTextEdit="1"/>
          </p:cNvSpPr>
          <p:nvPr/>
        </p:nvSpPr>
        <p:spPr bwMode="auto">
          <a:xfrm>
            <a:off x="755576" y="5949280"/>
            <a:ext cx="7704856" cy="418617"/>
          </a:xfrm>
          <a:prstGeom prst="rect">
            <a:avLst/>
          </a:prstGeom>
        </p:spPr>
        <p:txBody>
          <a:bodyPr wrap="none" fromWordArt="1">
            <a:prstTxWarp prst="textDeflateBottom">
              <a:avLst>
                <a:gd name="adj" fmla="val 100000"/>
              </a:avLst>
            </a:prstTxWarp>
          </a:bodyPr>
          <a:lstStyle/>
          <a:p>
            <a:pPr algn="ctr" fontAlgn="base">
              <a:spcBef>
                <a:spcPct val="0"/>
              </a:spcBef>
              <a:spcAft>
                <a:spcPct val="0"/>
              </a:spcAft>
            </a:pPr>
            <a:r>
              <a:rPr lang="ro-RO" sz="7200" b="1" kern="10" dirty="0">
                <a:ln w="10541">
                  <a:solidFill>
                    <a:srgbClr val="7D7D7D"/>
                  </a:solidFill>
                  <a:round/>
                  <a:headEnd/>
                  <a:tailEnd/>
                </a:ln>
                <a:solidFill>
                  <a:srgbClr val="F96A1B">
                    <a:lumMod val="75000"/>
                  </a:srgbClr>
                </a:solidFill>
                <a:latin typeface="Times New Roman" panose="02020603050405020304" pitchFamily="18" charset="0"/>
                <a:ea typeface="Gungsuh"/>
                <a:cs typeface="Times New Roman" panose="02020603050405020304" pitchFamily="18" charset="0"/>
              </a:rPr>
              <a:t>L. Nemenov</a:t>
            </a:r>
            <a:r>
              <a:rPr lang="en-US" sz="7200" b="1" kern="10" dirty="0">
                <a:ln w="10541">
                  <a:solidFill>
                    <a:srgbClr val="7D7D7D"/>
                  </a:solidFill>
                  <a:round/>
                  <a:headEnd/>
                  <a:tailEnd/>
                </a:ln>
                <a:solidFill>
                  <a:srgbClr val="F96A1B">
                    <a:lumMod val="75000"/>
                  </a:srgbClr>
                </a:solidFill>
                <a:latin typeface="Times New Roman" panose="02020603050405020304" pitchFamily="18" charset="0"/>
                <a:ea typeface="Gungsuh"/>
                <a:cs typeface="Times New Roman" panose="02020603050405020304" pitchFamily="18" charset="0"/>
              </a:rPr>
              <a:t> on behalf of the DIRAC Collaboration </a:t>
            </a:r>
          </a:p>
        </p:txBody>
      </p:sp>
      <p:sp>
        <p:nvSpPr>
          <p:cNvPr id="4" name="WordArt 4">
            <a:extLst>
              <a:ext uri="{FF2B5EF4-FFF2-40B4-BE49-F238E27FC236}">
                <a16:creationId xmlns:a16="http://schemas.microsoft.com/office/drawing/2014/main" id="{406425FB-53DA-483B-A2BF-EF71ED7DFC19}"/>
              </a:ext>
            </a:extLst>
          </p:cNvPr>
          <p:cNvSpPr>
            <a:spLocks noChangeArrowheads="1" noChangeShapeType="1" noTextEdit="1"/>
          </p:cNvSpPr>
          <p:nvPr/>
        </p:nvSpPr>
        <p:spPr bwMode="auto">
          <a:xfrm>
            <a:off x="1763688" y="5301208"/>
            <a:ext cx="5410200" cy="304800"/>
          </a:xfrm>
          <a:prstGeom prst="rect">
            <a:avLst/>
          </a:prstGeom>
        </p:spPr>
        <p:txBody>
          <a:bodyPr wrap="none" fromWordArt="1">
            <a:prstTxWarp prst="textDeflateBottom">
              <a:avLst>
                <a:gd name="adj" fmla="val 100000"/>
              </a:avLst>
            </a:prstTxWarp>
          </a:bodyPr>
          <a:lstStyle/>
          <a:p>
            <a:pPr algn="ctr"/>
            <a:r>
              <a:rPr lang="en-US" sz="7200" b="1" kern="10" dirty="0">
                <a:ln w="10541">
                  <a:solidFill>
                    <a:srgbClr val="7D7D7D"/>
                  </a:solidFill>
                  <a:round/>
                  <a:headEnd/>
                  <a:tailEnd/>
                </a:ln>
                <a:solidFill>
                  <a:srgbClr val="7030A0"/>
                </a:solidFill>
                <a:latin typeface="Gungsuh"/>
                <a:ea typeface="Gungsuh"/>
              </a:rPr>
              <a:t>SPSC</a:t>
            </a:r>
            <a:r>
              <a:rPr lang="ro-RO" sz="7200" b="1" kern="10" dirty="0">
                <a:ln w="10541">
                  <a:solidFill>
                    <a:srgbClr val="7D7D7D"/>
                  </a:solidFill>
                  <a:round/>
                  <a:headEnd/>
                  <a:tailEnd/>
                </a:ln>
                <a:solidFill>
                  <a:srgbClr val="7030A0"/>
                </a:solidFill>
                <a:latin typeface="Gungsuh"/>
                <a:ea typeface="Gungsuh"/>
              </a:rPr>
              <a:t> –</a:t>
            </a:r>
            <a:r>
              <a:rPr lang="en-US" sz="7200" b="1" kern="10" dirty="0">
                <a:ln w="10541">
                  <a:solidFill>
                    <a:srgbClr val="7D7D7D"/>
                  </a:solidFill>
                  <a:round/>
                  <a:headEnd/>
                  <a:tailEnd/>
                </a:ln>
                <a:solidFill>
                  <a:srgbClr val="7030A0"/>
                </a:solidFill>
                <a:latin typeface="Gungsuh"/>
                <a:ea typeface="Gungsuh"/>
              </a:rPr>
              <a:t> October</a:t>
            </a:r>
            <a:r>
              <a:rPr lang="ro-RO" sz="7200" b="1" kern="10" dirty="0">
                <a:ln w="10541">
                  <a:solidFill>
                    <a:srgbClr val="7D7D7D"/>
                  </a:solidFill>
                  <a:round/>
                  <a:headEnd/>
                  <a:tailEnd/>
                </a:ln>
                <a:solidFill>
                  <a:srgbClr val="7030A0"/>
                </a:solidFill>
                <a:latin typeface="Gungsuh"/>
                <a:ea typeface="Gungsuh"/>
              </a:rPr>
              <a:t> 20</a:t>
            </a:r>
            <a:r>
              <a:rPr lang="en-US" sz="7200" b="1" kern="10" dirty="0">
                <a:ln w="10541">
                  <a:solidFill>
                    <a:srgbClr val="7D7D7D"/>
                  </a:solidFill>
                  <a:round/>
                  <a:headEnd/>
                  <a:tailEnd/>
                </a:ln>
                <a:solidFill>
                  <a:srgbClr val="7030A0"/>
                </a:solidFill>
                <a:latin typeface="Gungsuh"/>
                <a:ea typeface="Gungsuh"/>
              </a:rPr>
              <a:t>21</a:t>
            </a:r>
            <a:endParaRPr lang="ro-RO" sz="7200" b="1" kern="10" dirty="0">
              <a:ln w="10541">
                <a:solidFill>
                  <a:srgbClr val="7D7D7D"/>
                </a:solidFill>
                <a:round/>
                <a:headEnd/>
                <a:tailEnd/>
              </a:ln>
              <a:solidFill>
                <a:srgbClr val="7030A0"/>
              </a:solidFill>
              <a:latin typeface="Gungsuh"/>
              <a:ea typeface="Gungsuh"/>
            </a:endParaRPr>
          </a:p>
        </p:txBody>
      </p:sp>
    </p:spTree>
    <p:extLst>
      <p:ext uri="{BB962C8B-B14F-4D97-AF65-F5344CB8AC3E}">
        <p14:creationId xmlns:p14="http://schemas.microsoft.com/office/powerpoint/2010/main" val="24103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8C67E-2A66-490F-9203-6D281CA00264}"/>
              </a:ext>
            </a:extLst>
          </p:cNvPr>
          <p:cNvSpPr>
            <a:spLocks noGrp="1"/>
          </p:cNvSpPr>
          <p:nvPr>
            <p:ph type="dt" sz="half" idx="10"/>
          </p:nvPr>
        </p:nvSpPr>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B7957528-0865-4D80-B5EF-4BDA50261965}"/>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a:extLst>
              <a:ext uri="{FF2B5EF4-FFF2-40B4-BE49-F238E27FC236}">
                <a16:creationId xmlns:a16="http://schemas.microsoft.com/office/drawing/2014/main" id="{0216A829-A9B7-4189-8709-BEE926DB7802}"/>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10</a:t>
            </a:fld>
            <a:endParaRPr lang="en-US">
              <a:solidFill>
                <a:srgbClr val="000000">
                  <a:tint val="75000"/>
                </a:srgbClr>
              </a:solidFill>
            </a:endParaRPr>
          </a:p>
        </p:txBody>
      </p:sp>
      <p:sp>
        <p:nvSpPr>
          <p:cNvPr id="7" name="Rectangle 13">
            <a:extLst>
              <a:ext uri="{FF2B5EF4-FFF2-40B4-BE49-F238E27FC236}">
                <a16:creationId xmlns:a16="http://schemas.microsoft.com/office/drawing/2014/main" id="{C8C57D28-C004-4FC0-A259-52230C6E4971}"/>
              </a:ext>
            </a:extLst>
          </p:cNvPr>
          <p:cNvSpPr>
            <a:spLocks noChangeArrowheads="1"/>
          </p:cNvSpPr>
          <p:nvPr/>
        </p:nvSpPr>
        <p:spPr bwMode="auto">
          <a:xfrm>
            <a:off x="1" y="-10887"/>
            <a:ext cx="9144000"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8" name="WordArt 98">
            <a:extLst>
              <a:ext uri="{FF2B5EF4-FFF2-40B4-BE49-F238E27FC236}">
                <a16:creationId xmlns:a16="http://schemas.microsoft.com/office/drawing/2014/main" id="{E1E48EF2-212F-468D-9595-E06B4CDF85B9}"/>
              </a:ext>
            </a:extLst>
          </p:cNvPr>
          <p:cNvSpPr>
            <a:spLocks noChangeArrowheads="1" noChangeShapeType="1" noTextEdit="1"/>
          </p:cNvSpPr>
          <p:nvPr/>
        </p:nvSpPr>
        <p:spPr bwMode="auto">
          <a:xfrm>
            <a:off x="370113" y="61118"/>
            <a:ext cx="8443793"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Q distributions in the interval 0-30 MeV/c of K</a:t>
            </a:r>
            <a:r>
              <a:rPr lang="en-US" sz="3600" b="1" i="1" baseline="30000" dirty="0">
                <a:solidFill>
                  <a:srgbClr val="C00000"/>
                </a:solidFill>
                <a:latin typeface="Times New Roman" panose="02020603050405020304" pitchFamily="18" charset="0"/>
                <a:cs typeface="Times New Roman" panose="02020603050405020304" pitchFamily="18" charset="0"/>
              </a:rPr>
              <a:t>+</a:t>
            </a:r>
            <a:r>
              <a:rPr lang="en-US" sz="3600" b="1" i="1" dirty="0">
                <a:solidFill>
                  <a:srgbClr val="C00000"/>
                </a:solidFill>
                <a:latin typeface="Times New Roman" panose="02020603050405020304" pitchFamily="18" charset="0"/>
                <a:cs typeface="Times New Roman" panose="02020603050405020304" pitchFamily="18" charset="0"/>
              </a:rPr>
              <a:t>K</a:t>
            </a:r>
            <a:r>
              <a:rPr lang="en-US" sz="3600" b="1" i="1" baseline="30000" dirty="0">
                <a:solidFill>
                  <a:srgbClr val="C00000"/>
                </a:solidFill>
                <a:latin typeface="Times New Roman" panose="02020603050405020304" pitchFamily="18" charset="0"/>
                <a:cs typeface="Times New Roman" panose="02020603050405020304" pitchFamily="18" charset="0"/>
              </a:rPr>
              <a:t>- </a:t>
            </a:r>
            <a:endParaRPr lang="en-US" sz="3600" b="1" i="1" dirty="0">
              <a:solidFill>
                <a:srgbClr val="C00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0C7D372-46BB-4056-93AE-09A63B9A5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9" y="908720"/>
            <a:ext cx="4716013" cy="5381482"/>
          </a:xfrm>
          <a:prstGeom prst="rect">
            <a:avLst/>
          </a:prstGeom>
        </p:spPr>
      </p:pic>
      <p:sp>
        <p:nvSpPr>
          <p:cNvPr id="12" name="TextBox 11">
            <a:extLst>
              <a:ext uri="{FF2B5EF4-FFF2-40B4-BE49-F238E27FC236}">
                <a16:creationId xmlns:a16="http://schemas.microsoft.com/office/drawing/2014/main" id="{CF139A87-EA5B-46D6-A245-841A2D0B60D0}"/>
              </a:ext>
            </a:extLst>
          </p:cNvPr>
          <p:cNvSpPr txBox="1"/>
          <p:nvPr/>
        </p:nvSpPr>
        <p:spPr>
          <a:xfrm>
            <a:off x="5004049" y="1052736"/>
            <a:ext cx="3950095" cy="4478149"/>
          </a:xfrm>
          <a:prstGeom prst="rect">
            <a:avLst/>
          </a:prstGeom>
          <a:noFill/>
        </p:spPr>
        <p:txBody>
          <a:bodyPr wrap="square" rtlCol="0">
            <a:spAutoFit/>
          </a:bodyPr>
          <a:lstStyle/>
          <a:p>
            <a:pPr algn="just"/>
            <a:r>
              <a:rPr lang="en-US" sz="1900" b="1" dirty="0">
                <a:solidFill>
                  <a:srgbClr val="000000"/>
                </a:solidFill>
                <a:effectLst/>
                <a:latin typeface="Times New Roman" panose="02020603050405020304" pitchFamily="18" charset="0"/>
                <a:ea typeface="Times New Roman" panose="02020603050405020304" pitchFamily="18" charset="0"/>
              </a:rPr>
              <a:t>Fig.5</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i="1" dirty="0">
                <a:effectLst/>
                <a:latin typeface="Times New Roman" panose="02020603050405020304" pitchFamily="18" charset="0"/>
                <a:ea typeface="Calibri" panose="020F0502020204030204" pitchFamily="34" charset="0"/>
              </a:rPr>
              <a:t>Q</a:t>
            </a:r>
            <a:r>
              <a:rPr lang="en-US" sz="1900" dirty="0">
                <a:effectLst/>
                <a:latin typeface="Times New Roman" panose="02020603050405020304" pitchFamily="18" charset="0"/>
                <a:ea typeface="Calibri" panose="020F0502020204030204" pitchFamily="34" charset="0"/>
              </a:rPr>
              <a:t> distributions in the interval </a:t>
            </a:r>
          </a:p>
          <a:p>
            <a:pPr algn="just"/>
            <a:r>
              <a:rPr lang="en-US" sz="1900" dirty="0">
                <a:effectLst/>
                <a:latin typeface="Times New Roman" panose="02020603050405020304" pitchFamily="18" charset="0"/>
                <a:ea typeface="Calibri" panose="020F0502020204030204" pitchFamily="34" charset="0"/>
              </a:rPr>
              <a:t>0</a:t>
            </a:r>
            <a:r>
              <a:rPr lang="en-US" sz="1900" dirty="0">
                <a:effectLst/>
                <a:latin typeface="Times New Roman" panose="02020603050405020304" pitchFamily="18" charset="0"/>
                <a:ea typeface="Times New Roman" panose="02020603050405020304" pitchFamily="18" charset="0"/>
              </a:rPr>
              <a:t>-</a:t>
            </a:r>
            <a:r>
              <a:rPr lang="en-US" sz="1900" dirty="0">
                <a:effectLst/>
                <a:latin typeface="Times New Roman" panose="02020603050405020304" pitchFamily="18" charset="0"/>
                <a:ea typeface="Calibri" panose="020F0502020204030204" pitchFamily="34" charset="0"/>
              </a:rPr>
              <a:t>30 MeV/c of K</a:t>
            </a:r>
            <a:r>
              <a:rPr lang="en-US" sz="1900" baseline="30000" dirty="0">
                <a:effectLst/>
                <a:latin typeface="Times New Roman" panose="02020603050405020304" pitchFamily="18" charset="0"/>
                <a:ea typeface="Calibri" panose="020F0502020204030204" pitchFamily="34" charset="0"/>
              </a:rPr>
              <a:t>+</a:t>
            </a:r>
            <a:r>
              <a:rPr lang="en-US" sz="1900" dirty="0">
                <a:effectLst/>
                <a:latin typeface="Times New Roman" panose="02020603050405020304" pitchFamily="18" charset="0"/>
                <a:ea typeface="Calibri" panose="020F0502020204030204" pitchFamily="34" charset="0"/>
              </a:rPr>
              <a:t>K</a:t>
            </a:r>
            <a:r>
              <a:rPr lang="en-US" sz="1900" baseline="30000" dirty="0">
                <a:effectLst/>
                <a:latin typeface="Times New Roman" panose="02020603050405020304" pitchFamily="18" charset="0"/>
                <a:ea typeface="Calibri" panose="020F0502020204030204" pitchFamily="34" charset="0"/>
              </a:rPr>
              <a:t>-</a:t>
            </a:r>
            <a:r>
              <a:rPr lang="en-US" sz="1900" dirty="0">
                <a:effectLst/>
                <a:latin typeface="Times New Roman" panose="02020603050405020304" pitchFamily="18" charset="0"/>
                <a:ea typeface="Calibri" panose="020F0502020204030204" pitchFamily="34" charset="0"/>
              </a:rPr>
              <a:t> (ALICE parametrization) of the subsamples 30%, 50% and 70% for the DATA3/ DATA2 after residual background subtraction. The red and the blue fitting histograms were evaluated from the analysis of experimental distributions with residual background in Coulomb and Martin parametrizations respectively. It is seen that in this interval of </a:t>
            </a:r>
            <a:r>
              <a:rPr lang="en-US" sz="1900" i="1" dirty="0">
                <a:effectLst/>
                <a:latin typeface="Times New Roman" panose="02020603050405020304" pitchFamily="18" charset="0"/>
                <a:ea typeface="Calibri" panose="020F0502020204030204" pitchFamily="34" charset="0"/>
              </a:rPr>
              <a:t>Q</a:t>
            </a:r>
            <a:r>
              <a:rPr lang="en-US" sz="1900" dirty="0">
                <a:effectLst/>
                <a:latin typeface="Times New Roman" panose="02020603050405020304" pitchFamily="18" charset="0"/>
                <a:ea typeface="Calibri" panose="020F0502020204030204" pitchFamily="34" charset="0"/>
              </a:rPr>
              <a:t> the difference between these histograms is absent and they describe ”pure” experimental K</a:t>
            </a:r>
            <a:r>
              <a:rPr lang="en-US" sz="1900" baseline="30000" dirty="0">
                <a:effectLst/>
                <a:latin typeface="Times New Roman" panose="02020603050405020304" pitchFamily="18" charset="0"/>
                <a:ea typeface="Calibri" panose="020F0502020204030204" pitchFamily="34" charset="0"/>
              </a:rPr>
              <a:t>+</a:t>
            </a:r>
            <a:r>
              <a:rPr lang="en-US" sz="1900" dirty="0">
                <a:effectLst/>
                <a:latin typeface="Times New Roman" panose="02020603050405020304" pitchFamily="18" charset="0"/>
                <a:ea typeface="Calibri" panose="020F0502020204030204" pitchFamily="34" charset="0"/>
              </a:rPr>
              <a:t>K</a:t>
            </a:r>
            <a:r>
              <a:rPr lang="en-US" sz="1900" baseline="30000" dirty="0">
                <a:effectLst/>
                <a:latin typeface="Times New Roman" panose="02020603050405020304" pitchFamily="18" charset="0"/>
                <a:ea typeface="Calibri" panose="020F0502020204030204" pitchFamily="34" charset="0"/>
              </a:rPr>
              <a:t>-</a:t>
            </a:r>
            <a:r>
              <a:rPr lang="en-US" sz="1900" dirty="0">
                <a:effectLst/>
                <a:latin typeface="Times New Roman" panose="02020603050405020304" pitchFamily="18" charset="0"/>
                <a:ea typeface="Calibri" panose="020F0502020204030204" pitchFamily="34" charset="0"/>
              </a:rPr>
              <a:t> distributions well.</a:t>
            </a:r>
            <a:endParaRPr lang="en-US" sz="1900" dirty="0"/>
          </a:p>
        </p:txBody>
      </p:sp>
      <p:pic>
        <p:nvPicPr>
          <p:cNvPr id="13" name="Picture 12">
            <a:extLst>
              <a:ext uri="{FF2B5EF4-FFF2-40B4-BE49-F238E27FC236}">
                <a16:creationId xmlns:a16="http://schemas.microsoft.com/office/drawing/2014/main" id="{047BC48B-38A1-40AE-BA3D-03D0878F6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8" y="873539"/>
            <a:ext cx="4716013" cy="5381482"/>
          </a:xfrm>
          <a:prstGeom prst="rect">
            <a:avLst/>
          </a:prstGeom>
        </p:spPr>
      </p:pic>
    </p:spTree>
    <p:extLst>
      <p:ext uri="{BB962C8B-B14F-4D97-AF65-F5344CB8AC3E}">
        <p14:creationId xmlns:p14="http://schemas.microsoft.com/office/powerpoint/2010/main" val="54449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1FDDE-2E79-470E-9E2C-A9E9A16F4589}"/>
              </a:ext>
            </a:extLst>
          </p:cNvPr>
          <p:cNvSpPr>
            <a:spLocks noGrp="1"/>
          </p:cNvSpPr>
          <p:nvPr>
            <p:ph type="dt" sz="half" idx="10"/>
          </p:nvPr>
        </p:nvSpPr>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48835D04-B9A4-4332-9C3F-62C8397CECF2}"/>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a:extLst>
              <a:ext uri="{FF2B5EF4-FFF2-40B4-BE49-F238E27FC236}">
                <a16:creationId xmlns:a16="http://schemas.microsoft.com/office/drawing/2014/main" id="{33EC92BA-7BB0-4FAB-AFAD-3120CBBAB779}"/>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11</a:t>
            </a:fld>
            <a:endParaRPr lang="en-US">
              <a:solidFill>
                <a:srgbClr val="000000">
                  <a:tint val="75000"/>
                </a:srgbClr>
              </a:solidFill>
            </a:endParaRPr>
          </a:p>
        </p:txBody>
      </p:sp>
      <p:sp>
        <p:nvSpPr>
          <p:cNvPr id="5" name="Rectangle 13">
            <a:extLst>
              <a:ext uri="{FF2B5EF4-FFF2-40B4-BE49-F238E27FC236}">
                <a16:creationId xmlns:a16="http://schemas.microsoft.com/office/drawing/2014/main" id="{7CC52CC4-134A-4728-980E-91A22070710F}"/>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a:extLst>
              <a:ext uri="{FF2B5EF4-FFF2-40B4-BE49-F238E27FC236}">
                <a16:creationId xmlns:a16="http://schemas.microsoft.com/office/drawing/2014/main" id="{1A1CEFCE-7C62-4BA0-8DF8-C969F5144E9D}"/>
              </a:ext>
            </a:extLst>
          </p:cNvPr>
          <p:cNvSpPr>
            <a:spLocks noChangeArrowheads="1" noChangeShapeType="1" noTextEdit="1"/>
          </p:cNvSpPr>
          <p:nvPr/>
        </p:nvSpPr>
        <p:spPr bwMode="auto">
          <a:xfrm>
            <a:off x="330093" y="61118"/>
            <a:ext cx="8562387"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The first evaluation of the K</a:t>
            </a:r>
            <a:r>
              <a:rPr lang="en-US" sz="3600" b="1" i="1" baseline="30000" dirty="0">
                <a:solidFill>
                  <a:srgbClr val="C00000"/>
                </a:solidFill>
                <a:latin typeface="Times New Roman" panose="02020603050405020304" pitchFamily="18" charset="0"/>
                <a:cs typeface="Times New Roman" panose="02020603050405020304" pitchFamily="18" charset="0"/>
              </a:rPr>
              <a:t>+</a:t>
            </a:r>
            <a:r>
              <a:rPr lang="en-US" sz="3600" b="1" i="1" dirty="0">
                <a:solidFill>
                  <a:srgbClr val="C00000"/>
                </a:solidFill>
                <a:latin typeface="Times New Roman" panose="02020603050405020304" pitchFamily="18" charset="0"/>
                <a:cs typeface="Times New Roman" panose="02020603050405020304" pitchFamily="18" charset="0"/>
              </a:rPr>
              <a:t>K</a:t>
            </a:r>
            <a:r>
              <a:rPr lang="en-US" sz="3600" b="1" i="1" baseline="30000" dirty="0">
                <a:solidFill>
                  <a:srgbClr val="C00000"/>
                </a:solidFill>
                <a:latin typeface="Times New Roman" panose="02020603050405020304" pitchFamily="18" charset="0"/>
                <a:cs typeface="Times New Roman" panose="02020603050405020304" pitchFamily="18" charset="0"/>
              </a:rPr>
              <a:t>- </a:t>
            </a:r>
            <a:r>
              <a:rPr lang="en-US" sz="3600" b="1" i="1" dirty="0">
                <a:solidFill>
                  <a:srgbClr val="C00000"/>
                </a:solidFill>
                <a:latin typeface="Times New Roman" panose="02020603050405020304" pitchFamily="18" charset="0"/>
                <a:cs typeface="Times New Roman" panose="02020603050405020304" pitchFamily="18" charset="0"/>
              </a:rPr>
              <a:t>atoms number</a:t>
            </a:r>
          </a:p>
        </p:txBody>
      </p:sp>
      <p:sp>
        <p:nvSpPr>
          <p:cNvPr id="9" name="TextBox 8">
            <a:extLst>
              <a:ext uri="{FF2B5EF4-FFF2-40B4-BE49-F238E27FC236}">
                <a16:creationId xmlns:a16="http://schemas.microsoft.com/office/drawing/2014/main" id="{86D2A7E4-6A07-4582-81E0-6560ABF7F387}"/>
              </a:ext>
            </a:extLst>
          </p:cNvPr>
          <p:cNvSpPr txBox="1"/>
          <p:nvPr/>
        </p:nvSpPr>
        <p:spPr>
          <a:xfrm>
            <a:off x="755576" y="692696"/>
            <a:ext cx="7776864" cy="5076583"/>
          </a:xfrm>
          <a:prstGeom prst="rect">
            <a:avLst/>
          </a:prstGeom>
          <a:noFill/>
        </p:spPr>
        <p:txBody>
          <a:bodyPr wrap="square" rtlCol="0">
            <a:spAutoFit/>
          </a:bodyPr>
          <a:lstStyle/>
          <a:p>
            <a:pPr marR="100330" algn="just">
              <a:lnSpc>
                <a:spcPct val="115000"/>
              </a:lnSpc>
              <a:spcBef>
                <a:spcPts val="190"/>
              </a:spcBef>
              <a:spcAft>
                <a:spcPts val="700"/>
              </a:spcAft>
            </a:pP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The 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pairs analysis at </a:t>
            </a:r>
            <a:r>
              <a:rPr lang="en-GB" sz="2400" i="1"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Q</a:t>
            </a:r>
            <a:r>
              <a:rPr lang="en-GB" sz="2400" i="1" baseline="-25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GB" sz="2400" i="1"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&lt; 30 MeV/c shows the Coulomb parametrization at small </a:t>
            </a:r>
            <a:r>
              <a:rPr lang="en-GB" sz="2400" i="1"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Q</a:t>
            </a:r>
            <a:r>
              <a:rPr lang="en-GB" sz="2400" i="1" baseline="-25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describes well the experimental data, and confirm the Coulomb interaction as the main contribution to the final state interaction at small </a:t>
            </a:r>
            <a:r>
              <a:rPr lang="en-GB" sz="2400" i="1"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Q</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100330" algn="just">
              <a:lnSpc>
                <a:spcPct val="115000"/>
              </a:lnSpc>
              <a:spcBef>
                <a:spcPts val="190"/>
              </a:spcBef>
              <a:spcAft>
                <a:spcPts val="700"/>
              </a:spcAft>
            </a:pP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In this case, there is a direct connection between the detected number of 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pairs with small </a:t>
            </a:r>
            <a:r>
              <a:rPr lang="en-GB" sz="2400" i="1"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Q</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and the number of 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atoms generated in the experiment. </a:t>
            </a:r>
          </a:p>
          <a:p>
            <a:pPr marR="100330" algn="just">
              <a:lnSpc>
                <a:spcPct val="115000"/>
              </a:lnSpc>
              <a:spcBef>
                <a:spcPts val="190"/>
              </a:spcBef>
              <a:spcAft>
                <a:spcPts val="700"/>
              </a:spcAft>
            </a:pP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Based on experimental data, it allows, by a model independent way, to evaluate, in the first time, the number of produced 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GB" sz="2400" baseline="300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atoms.</a:t>
            </a:r>
            <a:endPar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00330" algn="just">
              <a:lnSpc>
                <a:spcPct val="115000"/>
              </a:lnSpc>
              <a:spcBef>
                <a:spcPts val="190"/>
              </a:spcBef>
              <a:spcAft>
                <a:spcPts val="700"/>
              </a:spcAft>
            </a:pPr>
            <a:r>
              <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This</a:t>
            </a:r>
            <a:r>
              <a:rPr lang="en-US" sz="2400" spc="55"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work</a:t>
            </a:r>
            <a:r>
              <a:rPr lang="en-US" sz="2400" spc="55"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will</a:t>
            </a:r>
            <a:r>
              <a:rPr lang="en-US" sz="2400" spc="55"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begin</a:t>
            </a:r>
            <a:r>
              <a:rPr lang="en-US" sz="2400" spc="55"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sz="2400" spc="55"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443205"/>
                </a:solidFill>
                <a:effectLst/>
                <a:latin typeface="Times New Roman" panose="02020603050405020304" pitchFamily="18" charset="0"/>
                <a:ea typeface="Calibri" panose="020F0502020204030204" pitchFamily="34" charset="0"/>
                <a:cs typeface="Times New Roman" panose="02020603050405020304" pitchFamily="18" charset="0"/>
              </a:rPr>
              <a:t>2022.</a:t>
            </a:r>
            <a:endParaRPr lang="en-US" sz="2400"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732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660140"/>
            <a:ext cx="865549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200" dirty="0">
                <a:latin typeface="Times New Roman" pitchFamily="18" charset="0"/>
                <a:ea typeface="ＭＳ Ｐゴシック" charset="0"/>
                <a:cs typeface="Times New Roman" pitchFamily="18" charset="0"/>
              </a:rPr>
              <a:t>For charged pairs from short-lived sources and with small relative momenta Q, Coulomb final state interaction has to be taken into account.</a:t>
            </a:r>
          </a:p>
          <a:p>
            <a:pPr>
              <a:defRPr/>
            </a:pPr>
            <a:r>
              <a:rPr lang="en-US" sz="2200" dirty="0">
                <a:latin typeface="Times New Roman" pitchFamily="18" charset="0"/>
                <a:ea typeface="ＭＳ Ｐゴシック" charset="0"/>
                <a:cs typeface="Times New Roman" pitchFamily="18" charset="0"/>
              </a:rPr>
              <a:t>This interaction increases the production yield of the free pairs with Q decreasing and creates atoms.</a:t>
            </a:r>
          </a:p>
        </p:txBody>
      </p:sp>
      <p:sp>
        <p:nvSpPr>
          <p:cNvPr id="18437" name="Text Box 5"/>
          <p:cNvSpPr txBox="1">
            <a:spLocks noChangeArrowheads="1"/>
          </p:cNvSpPr>
          <p:nvPr/>
        </p:nvSpPr>
        <p:spPr bwMode="auto">
          <a:xfrm>
            <a:off x="228600" y="3505985"/>
            <a:ext cx="88078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200" dirty="0">
                <a:latin typeface="Times New Roman" pitchFamily="18" charset="0"/>
                <a:ea typeface="ＭＳ Ｐゴシック" charset="0"/>
                <a:cs typeface="Times New Roman" pitchFamily="18" charset="0"/>
              </a:rPr>
              <a:t>There is a precise ratio between the number of produced Coulomb pairs (N</a:t>
            </a:r>
            <a:r>
              <a:rPr lang="en-US" sz="2200" baseline="-25000" dirty="0">
                <a:latin typeface="Times New Roman" pitchFamily="18" charset="0"/>
                <a:ea typeface="ＭＳ Ｐゴシック" charset="0"/>
                <a:cs typeface="Times New Roman" pitchFamily="18" charset="0"/>
              </a:rPr>
              <a:t>C</a:t>
            </a:r>
            <a:r>
              <a:rPr lang="en-US" sz="2200" dirty="0">
                <a:latin typeface="Times New Roman" pitchFamily="18" charset="0"/>
                <a:ea typeface="ＭＳ Ｐゴシック" charset="0"/>
                <a:cs typeface="Times New Roman" pitchFamily="18" charset="0"/>
              </a:rPr>
              <a:t>) with small Q and the number of atoms (N</a:t>
            </a:r>
            <a:r>
              <a:rPr lang="en-US" sz="2200" baseline="-25000" dirty="0">
                <a:latin typeface="Times New Roman" pitchFamily="18" charset="0"/>
                <a:ea typeface="ＭＳ Ｐゴシック" charset="0"/>
                <a:cs typeface="Times New Roman" pitchFamily="18" charset="0"/>
              </a:rPr>
              <a:t>A</a:t>
            </a:r>
            <a:r>
              <a:rPr lang="en-US" sz="2200" dirty="0">
                <a:latin typeface="Times New Roman" pitchFamily="18" charset="0"/>
                <a:ea typeface="ＭＳ Ｐゴシック" charset="0"/>
                <a:cs typeface="Times New Roman" pitchFamily="18" charset="0"/>
              </a:rPr>
              <a:t>) produced simultaneously with Coulomb pairs:</a:t>
            </a:r>
          </a:p>
        </p:txBody>
      </p:sp>
      <p:sp>
        <p:nvSpPr>
          <p:cNvPr id="32"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GB" sz="3200" b="1"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KK Coulomb pairs and KK atoms</a:t>
            </a:r>
            <a:endParaRPr lang="en-US" sz="3200" b="1" dirty="0">
              <a:effectLst>
                <a:outerShdw blurRad="38100" dist="38100" dir="2700000" algn="tl">
                  <a:srgbClr val="000000"/>
                </a:outerShdw>
              </a:effectLst>
              <a:latin typeface="Times New Roman" pitchFamily="18" charset="0"/>
              <a:cs typeface="+mn-cs"/>
            </a:endParaRPr>
          </a:p>
        </p:txBody>
      </p:sp>
      <p:grpSp>
        <p:nvGrpSpPr>
          <p:cNvPr id="3" name="Group 2">
            <a:extLst>
              <a:ext uri="{FF2B5EF4-FFF2-40B4-BE49-F238E27FC236}">
                <a16:creationId xmlns:a16="http://schemas.microsoft.com/office/drawing/2014/main" id="{36925F35-5721-4167-809C-4244C9B7F292}"/>
              </a:ext>
            </a:extLst>
          </p:cNvPr>
          <p:cNvGrpSpPr/>
          <p:nvPr/>
        </p:nvGrpSpPr>
        <p:grpSpPr>
          <a:xfrm>
            <a:off x="611560" y="2295498"/>
            <a:ext cx="6711759" cy="1162110"/>
            <a:chOff x="331788" y="2566988"/>
            <a:chExt cx="6711759" cy="1162110"/>
          </a:xfrm>
        </p:grpSpPr>
        <p:sp>
          <p:nvSpPr>
            <p:cNvPr id="18443" name="Line 11"/>
            <p:cNvSpPr>
              <a:spLocks noChangeShapeType="1"/>
            </p:cNvSpPr>
            <p:nvPr/>
          </p:nvSpPr>
          <p:spPr bwMode="auto">
            <a:xfrm>
              <a:off x="331788" y="2871788"/>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4" name="Line 12"/>
            <p:cNvSpPr>
              <a:spLocks noChangeShapeType="1"/>
            </p:cNvSpPr>
            <p:nvPr/>
          </p:nvSpPr>
          <p:spPr bwMode="auto">
            <a:xfrm flipV="1">
              <a:off x="1322388" y="2566988"/>
              <a:ext cx="914400" cy="3048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8" name="Line 16"/>
            <p:cNvSpPr>
              <a:spLocks noChangeShapeType="1"/>
            </p:cNvSpPr>
            <p:nvPr/>
          </p:nvSpPr>
          <p:spPr bwMode="auto">
            <a:xfrm>
              <a:off x="1322388" y="2871788"/>
              <a:ext cx="914400" cy="3048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1" name="Oval 19"/>
            <p:cNvSpPr>
              <a:spLocks noChangeArrowheads="1"/>
            </p:cNvSpPr>
            <p:nvPr/>
          </p:nvSpPr>
          <p:spPr bwMode="auto">
            <a:xfrm>
              <a:off x="1246188" y="2759075"/>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8456" name="Freeform 24"/>
            <p:cNvSpPr>
              <a:spLocks/>
            </p:cNvSpPr>
            <p:nvPr/>
          </p:nvSpPr>
          <p:spPr bwMode="auto">
            <a:xfrm>
              <a:off x="1703388" y="2719388"/>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57" name="Freeform 25"/>
            <p:cNvSpPr>
              <a:spLocks/>
            </p:cNvSpPr>
            <p:nvPr/>
          </p:nvSpPr>
          <p:spPr bwMode="auto">
            <a:xfrm>
              <a:off x="1931988" y="2643188"/>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 name="Group 1"/>
            <p:cNvGrpSpPr/>
            <p:nvPr/>
          </p:nvGrpSpPr>
          <p:grpSpPr>
            <a:xfrm>
              <a:off x="4179888" y="2632871"/>
              <a:ext cx="2590800" cy="457200"/>
              <a:chOff x="4179888" y="2632871"/>
              <a:chExt cx="2590800" cy="457200"/>
            </a:xfrm>
          </p:grpSpPr>
          <p:sp>
            <p:nvSpPr>
              <p:cNvPr id="18446" name="Line 14"/>
              <p:cNvSpPr>
                <a:spLocks noChangeShapeType="1"/>
              </p:cNvSpPr>
              <p:nvPr/>
            </p:nvSpPr>
            <p:spPr bwMode="auto">
              <a:xfrm>
                <a:off x="4179888" y="2861471"/>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7" name="Line 15"/>
              <p:cNvSpPr>
                <a:spLocks noChangeShapeType="1"/>
              </p:cNvSpPr>
              <p:nvPr/>
            </p:nvSpPr>
            <p:spPr bwMode="auto">
              <a:xfrm flipV="1">
                <a:off x="5170488" y="2632871"/>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9" name="Line 17"/>
              <p:cNvSpPr>
                <a:spLocks noChangeShapeType="1"/>
              </p:cNvSpPr>
              <p:nvPr/>
            </p:nvSpPr>
            <p:spPr bwMode="auto">
              <a:xfrm>
                <a:off x="5170488" y="2861471"/>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2" name="Oval 20"/>
              <p:cNvSpPr>
                <a:spLocks noChangeArrowheads="1"/>
              </p:cNvSpPr>
              <p:nvPr/>
            </p:nvSpPr>
            <p:spPr bwMode="auto">
              <a:xfrm>
                <a:off x="5094288" y="2745583"/>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8453" name="Line 21"/>
              <p:cNvSpPr>
                <a:spLocks noChangeShapeType="1"/>
              </p:cNvSpPr>
              <p:nvPr/>
            </p:nvSpPr>
            <p:spPr bwMode="auto">
              <a:xfrm flipV="1">
                <a:off x="5856288" y="2632871"/>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4" name="Line 22"/>
              <p:cNvSpPr>
                <a:spLocks noChangeShapeType="1"/>
              </p:cNvSpPr>
              <p:nvPr/>
            </p:nvSpPr>
            <p:spPr bwMode="auto">
              <a:xfrm flipV="1">
                <a:off x="5856288" y="3090071"/>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9" name="Freeform 27"/>
              <p:cNvSpPr>
                <a:spLocks/>
              </p:cNvSpPr>
              <p:nvPr/>
            </p:nvSpPr>
            <p:spPr bwMode="auto">
              <a:xfrm>
                <a:off x="5399088" y="2785271"/>
                <a:ext cx="76200" cy="152400"/>
              </a:xfrm>
              <a:custGeom>
                <a:avLst/>
                <a:gdLst>
                  <a:gd name="T0" fmla="*/ 0 w 48"/>
                  <a:gd name="T1" fmla="*/ 0 h 96"/>
                  <a:gd name="T2" fmla="*/ 76200 w 48"/>
                  <a:gd name="T3" fmla="*/ 76200 h 96"/>
                  <a:gd name="T4" fmla="*/ 0 w 48"/>
                  <a:gd name="T5" fmla="*/ 76200 h 96"/>
                  <a:gd name="T6" fmla="*/ 76200 w 48"/>
                  <a:gd name="T7" fmla="*/ 15240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0" y="0"/>
                    </a:moveTo>
                    <a:cubicBezTo>
                      <a:pt x="24" y="20"/>
                      <a:pt x="48" y="40"/>
                      <a:pt x="48" y="48"/>
                    </a:cubicBezTo>
                    <a:cubicBezTo>
                      <a:pt x="48" y="56"/>
                      <a:pt x="0" y="40"/>
                      <a:pt x="0" y="48"/>
                    </a:cubicBezTo>
                    <a:cubicBezTo>
                      <a:pt x="0" y="56"/>
                      <a:pt x="40" y="88"/>
                      <a:pt x="48" y="96"/>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1" name="Freeform 29"/>
              <p:cNvSpPr>
                <a:spLocks/>
              </p:cNvSpPr>
              <p:nvPr/>
            </p:nvSpPr>
            <p:spPr bwMode="auto">
              <a:xfrm>
                <a:off x="5551488" y="2709071"/>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2" name="Freeform 30"/>
              <p:cNvSpPr>
                <a:spLocks/>
              </p:cNvSpPr>
              <p:nvPr/>
            </p:nvSpPr>
            <p:spPr bwMode="auto">
              <a:xfrm>
                <a:off x="6084888" y="2632871"/>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3" name="Freeform 31"/>
              <p:cNvSpPr>
                <a:spLocks/>
              </p:cNvSpPr>
              <p:nvPr/>
            </p:nvSpPr>
            <p:spPr bwMode="auto">
              <a:xfrm>
                <a:off x="6313488" y="2632871"/>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4" name="Freeform 32"/>
              <p:cNvSpPr>
                <a:spLocks/>
              </p:cNvSpPr>
              <p:nvPr/>
            </p:nvSpPr>
            <p:spPr bwMode="auto">
              <a:xfrm>
                <a:off x="6542088" y="2632871"/>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18465" name="Rectangle 33"/>
            <p:cNvSpPr>
              <a:spLocks noChangeArrowheads="1"/>
            </p:cNvSpPr>
            <p:nvPr/>
          </p:nvSpPr>
          <p:spPr bwMode="auto">
            <a:xfrm>
              <a:off x="1246188" y="3328988"/>
              <a:ext cx="16001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Times New Roman" pitchFamily="18" charset="0"/>
                  <a:ea typeface="ＭＳ Ｐゴシック" charset="0"/>
                  <a:cs typeface="Times New Roman" pitchFamily="18" charset="0"/>
                </a:rPr>
                <a:t>Coulomb pair</a:t>
              </a:r>
            </a:p>
          </p:txBody>
        </p:sp>
        <p:sp>
          <p:nvSpPr>
            <p:cNvPr id="18466" name="Rectangle 34"/>
            <p:cNvSpPr>
              <a:spLocks noChangeArrowheads="1"/>
            </p:cNvSpPr>
            <p:nvPr/>
          </p:nvSpPr>
          <p:spPr bwMode="auto">
            <a:xfrm>
              <a:off x="6275388" y="3328988"/>
              <a:ext cx="7681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Times New Roman" pitchFamily="18" charset="0"/>
                  <a:ea typeface="ＭＳ Ｐゴシック" charset="0"/>
                  <a:cs typeface="Times New Roman" pitchFamily="18" charset="0"/>
                </a:rPr>
                <a:t>Atom</a:t>
              </a:r>
            </a:p>
          </p:txBody>
        </p:sp>
        <p:sp>
          <p:nvSpPr>
            <p:cNvPr id="18467" name="Rectangle 35"/>
            <p:cNvSpPr>
              <a:spLocks noChangeArrowheads="1"/>
            </p:cNvSpPr>
            <p:nvPr/>
          </p:nvSpPr>
          <p:spPr bwMode="auto">
            <a:xfrm>
              <a:off x="2962700" y="2626458"/>
              <a:ext cx="10760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a:solidFill>
                    <a:srgbClr val="0000FF"/>
                  </a:solidFill>
                  <a:latin typeface="Times New Roman" panose="02020603050405020304" pitchFamily="18" charset="0"/>
                  <a:ea typeface="ＭＳ Ｐゴシック" charset="0"/>
                  <a:cs typeface="Times New Roman" panose="02020603050405020304" pitchFamily="18" charset="0"/>
                </a:rPr>
                <a:t>K</a:t>
              </a:r>
              <a:r>
                <a:rPr lang="en-US" sz="2800" baseline="46000" dirty="0">
                  <a:solidFill>
                    <a:srgbClr val="0000FF"/>
                  </a:solidFill>
                  <a:latin typeface="Times New Roman" panose="02020603050405020304" pitchFamily="18" charset="0"/>
                  <a:ea typeface="ＭＳ Ｐゴシック" charset="0"/>
                  <a:cs typeface="Times New Roman" panose="02020603050405020304" pitchFamily="18" charset="0"/>
                </a:rPr>
                <a:t>+</a:t>
              </a:r>
              <a:r>
                <a:rPr lang="en-US" sz="2800" dirty="0">
                  <a:solidFill>
                    <a:srgbClr val="0000FF"/>
                  </a:solidFill>
                  <a:latin typeface="Times New Roman" panose="02020603050405020304" pitchFamily="18" charset="0"/>
                  <a:ea typeface="ＭＳ Ｐゴシック" charset="0"/>
                  <a:cs typeface="Times New Roman" panose="02020603050405020304" pitchFamily="18" charset="0"/>
                </a:rPr>
                <a:t>K</a:t>
              </a:r>
              <a:r>
                <a:rPr lang="en-US" sz="2800" baseline="46000" dirty="0">
                  <a:solidFill>
                    <a:srgbClr val="0000FF"/>
                  </a:solidFill>
                  <a:latin typeface="Times New Roman" panose="02020603050405020304" pitchFamily="18" charset="0"/>
                  <a:ea typeface="ＭＳ Ｐゴシック" charset="0"/>
                  <a:cs typeface="Times New Roman" panose="02020603050405020304" pitchFamily="18" charset="0"/>
                </a:rPr>
                <a:t>-</a:t>
              </a:r>
              <a:r>
                <a:rPr lang="en-US" sz="2800" dirty="0">
                  <a:solidFill>
                    <a:srgbClr val="0000FF"/>
                  </a:solidFill>
                  <a:latin typeface="Times New Roman" panose="02020603050405020304" pitchFamily="18" charset="0"/>
                  <a:ea typeface="ＭＳ Ｐゴシック" charset="0"/>
                  <a:cs typeface="Times New Roman" panose="02020603050405020304" pitchFamily="18" charset="0"/>
                </a:rPr>
                <a:t> </a:t>
              </a:r>
              <a:endParaRPr lang="en-US" sz="2800" baseline="30000" dirty="0">
                <a:solidFill>
                  <a:srgbClr val="0000FF"/>
                </a:solidFill>
                <a:latin typeface="Times New Roman" panose="02020603050405020304" pitchFamily="18" charset="0"/>
                <a:ea typeface="ＭＳ Ｐゴシック" charset="0"/>
                <a:cs typeface="Times New Roman" panose="02020603050405020304" pitchFamily="18" charset="0"/>
              </a:endParaRPr>
            </a:p>
          </p:txBody>
        </p:sp>
      </p:grpSp>
      <p:sp>
        <p:nvSpPr>
          <p:cNvPr id="35" name="Date Placeholder 1">
            <a:extLst>
              <a:ext uri="{FF2B5EF4-FFF2-40B4-BE49-F238E27FC236}">
                <a16:creationId xmlns:a16="http://schemas.microsoft.com/office/drawing/2014/main" id="{ED787F1C-2DA8-4E09-B199-44582B3ECA23}"/>
              </a:ext>
            </a:extLst>
          </p:cNvPr>
          <p:cNvSpPr>
            <a:spLocks noGrp="1"/>
          </p:cNvSpPr>
          <p:nvPr>
            <p:ph type="dt" sz="half" idx="10"/>
          </p:nvPr>
        </p:nvSpPr>
        <p:spPr>
          <a:xfrm>
            <a:off x="457200" y="6356350"/>
            <a:ext cx="2133600" cy="365125"/>
          </a:xfrm>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6" name="Footer Placeholder 2">
            <a:extLst>
              <a:ext uri="{FF2B5EF4-FFF2-40B4-BE49-F238E27FC236}">
                <a16:creationId xmlns:a16="http://schemas.microsoft.com/office/drawing/2014/main" id="{8F0A0D38-01D9-4139-9FB5-44592602C808}"/>
              </a:ext>
            </a:extLst>
          </p:cNvPr>
          <p:cNvSpPr>
            <a:spLocks noGrp="1"/>
          </p:cNvSpPr>
          <p:nvPr>
            <p:ph type="ftr" sz="quarter" idx="11"/>
          </p:nvPr>
        </p:nvSpPr>
        <p:spPr>
          <a:xfrm>
            <a:off x="3124200" y="6356350"/>
            <a:ext cx="2895600" cy="365125"/>
          </a:xfrm>
        </p:spPr>
        <p:txBody>
          <a:bodyPr/>
          <a:lstStyle/>
          <a:p>
            <a:pPr>
              <a:defRPr/>
            </a:pPr>
            <a:r>
              <a:rPr lang="en-US">
                <a:solidFill>
                  <a:srgbClr val="000000">
                    <a:tint val="75000"/>
                  </a:srgbClr>
                </a:solidFill>
              </a:rPr>
              <a:t>L. Nemenov SPSC Oct. 2021</a:t>
            </a:r>
          </a:p>
        </p:txBody>
      </p:sp>
      <p:sp>
        <p:nvSpPr>
          <p:cNvPr id="37" name="Slide Number Placeholder 3">
            <a:extLst>
              <a:ext uri="{FF2B5EF4-FFF2-40B4-BE49-F238E27FC236}">
                <a16:creationId xmlns:a16="http://schemas.microsoft.com/office/drawing/2014/main" id="{CCA94A2B-147D-4CCE-9C53-CB47AD5C9779}"/>
              </a:ext>
            </a:extLst>
          </p:cNvPr>
          <p:cNvSpPr>
            <a:spLocks noGrp="1"/>
          </p:cNvSpPr>
          <p:nvPr>
            <p:ph type="sldNum" sz="quarter" idx="12"/>
          </p:nvPr>
        </p:nvSpPr>
        <p:spPr>
          <a:xfrm>
            <a:off x="6553200" y="6356350"/>
            <a:ext cx="2133600" cy="365125"/>
          </a:xfrm>
        </p:spPr>
        <p:txBody>
          <a:bodyPr/>
          <a:lstStyle/>
          <a:p>
            <a:pPr>
              <a:defRPr/>
            </a:pPr>
            <a:fld id="{A4610DAB-9A61-4DCE-A989-69A05741FE0D}" type="slidenum">
              <a:rPr lang="en-US" smtClean="0">
                <a:solidFill>
                  <a:srgbClr val="000000">
                    <a:tint val="75000"/>
                  </a:srgbClr>
                </a:solidFill>
              </a:rPr>
              <a:pPr>
                <a:defRPr/>
              </a:pPr>
              <a:t>12</a:t>
            </a:fld>
            <a:endParaRPr lang="en-US">
              <a:solidFill>
                <a:srgbClr val="000000">
                  <a:tint val="75000"/>
                </a:srgbClr>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0FBF49-7C0B-4AF0-ADB5-4F829A490501}"/>
                  </a:ext>
                </a:extLst>
              </p:cNvPr>
              <p:cNvSpPr txBox="1"/>
              <p:nvPr/>
            </p:nvSpPr>
            <p:spPr>
              <a:xfrm>
                <a:off x="2149567" y="4520016"/>
                <a:ext cx="4813562" cy="781368"/>
              </a:xfrm>
              <a:prstGeom prst="rect">
                <a:avLst/>
              </a:prstGeom>
              <a:solidFill>
                <a:schemeClr val="bg1"/>
              </a:solidFill>
              <a:ln>
                <a:solidFill>
                  <a:schemeClr val="bg1"/>
                </a:solidFill>
              </a:ln>
            </p:spPr>
            <p:txBody>
              <a:bodyPr wrap="none" rtlCol="0">
                <a:spAutoFit/>
              </a:bodyPr>
              <a:lstStyle/>
              <a:p>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 K(Q</a:t>
                </a:r>
                <a:r>
                  <a:rPr lang="en-US" sz="2400" i="1"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Q ≤ Q</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i="1" baseline="-25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GB" sz="2800" i="1" smtClean="0">
                            <a:latin typeface="Cambria Math" panose="02040503050406030204" pitchFamily="18" charset="0"/>
                            <a:cs typeface="Times New Roman" panose="02020603050405020304" pitchFamily="18" charset="0"/>
                          </a:rPr>
                        </m:ctrlPr>
                      </m:fPr>
                      <m:num>
                        <m:r>
                          <a:rPr lang="en-US" sz="2800" b="0" i="1">
                            <a:latin typeface="Cambria Math" panose="02040503050406030204" pitchFamily="18" charset="0"/>
                            <a:ea typeface="Cambria Math" panose="02040503050406030204" pitchFamily="18" charset="0"/>
                            <a:cs typeface="Times New Roman" panose="02020603050405020304" pitchFamily="18" charset="0"/>
                          </a:rPr>
                          <m:t>𝛿</m:t>
                        </m:r>
                        <m:r>
                          <a:rPr lang="en-US" sz="2800" b="0" i="1">
                            <a:latin typeface="Cambria Math" panose="02040503050406030204" pitchFamily="18" charset="0"/>
                            <a:ea typeface="Cambria Math" panose="02040503050406030204" pitchFamily="18" charset="0"/>
                            <a:cs typeface="Times New Roman" panose="02020603050405020304" pitchFamily="18" charset="0"/>
                          </a:rPr>
                          <m:t>𝐾</m:t>
                        </m:r>
                        <m:r>
                          <a:rPr lang="en-US" sz="2800" b="0" i="1">
                            <a:latin typeface="Cambria Math" panose="02040503050406030204" pitchFamily="18" charset="0"/>
                            <a:ea typeface="Cambria Math" panose="02040503050406030204" pitchFamily="18" charset="0"/>
                            <a:cs typeface="Times New Roman" panose="02020603050405020304" pitchFamily="18" charset="0"/>
                          </a:rPr>
                          <m:t>(</m:t>
                        </m:r>
                        <m:r>
                          <a:rPr lang="en-US" sz="2800" b="0" i="1">
                            <a:latin typeface="Cambria Math" panose="02040503050406030204" pitchFamily="18" charset="0"/>
                            <a:ea typeface="Cambria Math" panose="02040503050406030204" pitchFamily="18" charset="0"/>
                            <a:cs typeface="Times New Roman" panose="02020603050405020304" pitchFamily="18" charset="0"/>
                          </a:rPr>
                          <m:t>𝑄</m:t>
                        </m:r>
                        <m:r>
                          <a:rPr lang="en-US" sz="2800" b="0" i="1" baseline="-25000">
                            <a:latin typeface="Cambria Math" panose="02040503050406030204" pitchFamily="18" charset="0"/>
                            <a:ea typeface="Cambria Math" panose="02040503050406030204" pitchFamily="18" charset="0"/>
                            <a:cs typeface="Times New Roman" panose="02020603050405020304" pitchFamily="18" charset="0"/>
                          </a:rPr>
                          <m:t>0</m:t>
                        </m:r>
                        <m:r>
                          <a:rPr lang="en-US" sz="2800" b="0" i="1">
                            <a:latin typeface="Cambria Math" panose="02040503050406030204" pitchFamily="18" charset="0"/>
                            <a:ea typeface="Cambria Math" panose="02040503050406030204" pitchFamily="18" charset="0"/>
                            <a:cs typeface="Times New Roman" panose="02020603050405020304" pitchFamily="18" charset="0"/>
                          </a:rPr>
                          <m:t>)</m:t>
                        </m:r>
                      </m:num>
                      <m:den>
                        <m:r>
                          <a:rPr lang="en-US" sz="2800" b="0" i="1" smtClean="0">
                            <a:latin typeface="Cambria Math" panose="02040503050406030204" pitchFamily="18" charset="0"/>
                            <a:cs typeface="Times New Roman" panose="02020603050405020304" pitchFamily="18" charset="0"/>
                          </a:rPr>
                          <m:t>𝐾</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𝑄</m:t>
                        </m:r>
                        <m:r>
                          <a:rPr lang="en-US" sz="2800" b="0" i="1" baseline="-25000" smtClean="0">
                            <a:latin typeface="Cambria Math" panose="02040503050406030204" pitchFamily="18" charset="0"/>
                            <a:cs typeface="Times New Roman" panose="02020603050405020304" pitchFamily="18" charset="0"/>
                          </a:rPr>
                          <m:t>0</m:t>
                        </m:r>
                        <m:r>
                          <a:rPr lang="en-US" sz="2800" b="0" i="1" smtClean="0">
                            <a:latin typeface="Cambria Math" panose="02040503050406030204" pitchFamily="18" charset="0"/>
                            <a:cs typeface="Times New Roman" panose="02020603050405020304" pitchFamily="18" charset="0"/>
                          </a:rPr>
                          <m:t>)</m:t>
                        </m:r>
                      </m:den>
                    </m:f>
                    <m:r>
                      <a:rPr lang="en-US" sz="2800" b="0" i="1" smtClean="0">
                        <a:latin typeface="Cambria Math" panose="02040503050406030204" pitchFamily="18" charset="0"/>
                        <a:cs typeface="Times New Roman" panose="02020603050405020304" pitchFamily="18" charset="0"/>
                      </a:rPr>
                      <m:t> </m:t>
                    </m:r>
                  </m:oMath>
                </a14:m>
                <a:r>
                  <a:rPr lang="ro-RO"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10</a:t>
                </a:r>
                <a:r>
                  <a:rPr lang="en-US" sz="2400" i="1" baseline="30000" dirty="0">
                    <a:latin typeface="Times New Roman" panose="02020603050405020304" pitchFamily="18" charset="0"/>
                    <a:cs typeface="Times New Roman" panose="02020603050405020304" pitchFamily="18" charset="0"/>
                  </a:rPr>
                  <a:t>-2</a:t>
                </a:r>
                <a:endParaRPr lang="ro-RO" sz="2400" i="1"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20FBF49-7C0B-4AF0-ADB5-4F829A490501}"/>
                  </a:ext>
                </a:extLst>
              </p:cNvPr>
              <p:cNvSpPr txBox="1">
                <a:spLocks noRot="1" noChangeAspect="1" noMove="1" noResize="1" noEditPoints="1" noAdjustHandles="1" noChangeArrowheads="1" noChangeShapeType="1" noTextEdit="1"/>
              </p:cNvSpPr>
              <p:nvPr/>
            </p:nvSpPr>
            <p:spPr>
              <a:xfrm>
                <a:off x="2149567" y="4520016"/>
                <a:ext cx="4813562" cy="781368"/>
              </a:xfrm>
              <a:prstGeom prst="rect">
                <a:avLst/>
              </a:prstGeom>
              <a:blipFill>
                <a:blip r:embed="rId2"/>
                <a:stretch>
                  <a:fillRect l="-1896"/>
                </a:stretch>
              </a:blipFill>
              <a:ln>
                <a:solidFill>
                  <a:schemeClr val="bg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14BE96-E424-4801-86EB-CDC61C73342A}"/>
                  </a:ext>
                </a:extLst>
              </p:cNvPr>
              <p:cNvSpPr txBox="1"/>
              <p:nvPr/>
            </p:nvSpPr>
            <p:spPr>
              <a:xfrm>
                <a:off x="2135653" y="5529984"/>
                <a:ext cx="4841390" cy="789640"/>
              </a:xfrm>
              <a:prstGeom prst="rect">
                <a:avLst/>
              </a:prstGeom>
              <a:solidFill>
                <a:schemeClr val="bg1"/>
              </a:solidFill>
              <a:ln>
                <a:solidFill>
                  <a:schemeClr val="bg1"/>
                </a:solidFill>
              </a:ln>
            </p:spPr>
            <p:txBody>
              <a:bodyPr wrap="none" rtlCol="0">
                <a:spAutoFit/>
              </a:bodyPr>
              <a:lstStyle/>
              <a:p>
                <a:r>
                  <a:rPr lang="en-US" sz="2400" i="1" dirty="0">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A</a:t>
                </a:r>
                <a:r>
                  <a:rPr lang="en-US" sz="2400" i="1" dirty="0">
                    <a:latin typeface="Times New Roman" panose="02020603050405020304" pitchFamily="18" charset="0"/>
                    <a:cs typeface="Times New Roman" panose="02020603050405020304" pitchFamily="18" charset="0"/>
                  </a:rPr>
                  <a:t> – atomic pairs number,     </a:t>
                </a:r>
                <a:r>
                  <a:rPr lang="en-US" sz="2800" i="1" dirty="0" err="1">
                    <a:latin typeface="Times New Roman" panose="02020603050405020304" pitchFamily="18" charset="0"/>
                    <a:cs typeface="Times New Roman" panose="02020603050405020304" pitchFamily="18" charset="0"/>
                  </a:rPr>
                  <a:t>P</a:t>
                </a:r>
                <a:r>
                  <a:rPr lang="en-US" sz="2800" i="1" baseline="-25000" dirty="0" err="1">
                    <a:latin typeface="Times New Roman" panose="02020603050405020304" pitchFamily="18" charset="0"/>
                    <a:cs typeface="Times New Roman" panose="02020603050405020304" pitchFamily="18" charset="0"/>
                  </a:rPr>
                  <a:t>br</a:t>
                </a:r>
                <a:r>
                  <a:rPr lang="en-US" sz="28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en-GB"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baseline="-25000" smtClean="0">
                            <a:latin typeface="Cambria Math" panose="02040503050406030204" pitchFamily="18" charset="0"/>
                          </a:rPr>
                          <m:t>𝐴</m:t>
                        </m:r>
                      </m:num>
                      <m:den>
                        <m:r>
                          <a:rPr lang="en-US" sz="2800" b="0" i="1" smtClean="0">
                            <a:latin typeface="Cambria Math" panose="02040503050406030204" pitchFamily="18" charset="0"/>
                          </a:rPr>
                          <m:t>𝑁</m:t>
                        </m:r>
                        <m:r>
                          <a:rPr lang="en-US" sz="2800" b="0" i="1" baseline="-25000" smtClean="0">
                            <a:latin typeface="Cambria Math" panose="02040503050406030204" pitchFamily="18" charset="0"/>
                          </a:rPr>
                          <m:t>𝐴</m:t>
                        </m:r>
                      </m:den>
                    </m:f>
                  </m:oMath>
                </a14:m>
                <a:endParaRPr lang="en-US" sz="2800" i="1" dirty="0">
                  <a:latin typeface="Times New Roman" panose="02020603050405020304" pitchFamily="18" charset="0"/>
                </a:endParaRPr>
              </a:p>
              <a:p>
                <a:endParaRPr lang="ro-RO" sz="800" i="1"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E14BE96-E424-4801-86EB-CDC61C73342A}"/>
                  </a:ext>
                </a:extLst>
              </p:cNvPr>
              <p:cNvSpPr txBox="1">
                <a:spLocks noRot="1" noChangeAspect="1" noMove="1" noResize="1" noEditPoints="1" noAdjustHandles="1" noChangeArrowheads="1" noChangeShapeType="1" noTextEdit="1"/>
              </p:cNvSpPr>
              <p:nvPr/>
            </p:nvSpPr>
            <p:spPr>
              <a:xfrm>
                <a:off x="2135653" y="5529984"/>
                <a:ext cx="4841390" cy="789640"/>
              </a:xfrm>
              <a:prstGeom prst="rect">
                <a:avLst/>
              </a:prstGeom>
              <a:blipFill>
                <a:blip r:embed="rId3"/>
                <a:stretch>
                  <a:fillRect l="-1757" t="-758"/>
                </a:stretch>
              </a:blipFill>
              <a:ln>
                <a:solidFill>
                  <a:schemeClr val="bg1"/>
                </a:solidFill>
              </a:ln>
            </p:spPr>
            <p:txBody>
              <a:bodyPr/>
              <a:lstStyle/>
              <a:p>
                <a:r>
                  <a:rPr lang="ro-RO">
                    <a:noFill/>
                  </a:rPr>
                  <a:t> </a:t>
                </a:r>
              </a:p>
            </p:txBody>
          </p:sp>
        </mc:Fallback>
      </mc:AlternateContent>
    </p:spTree>
    <p:extLst>
      <p:ext uri="{BB962C8B-B14F-4D97-AF65-F5344CB8AC3E}">
        <p14:creationId xmlns:p14="http://schemas.microsoft.com/office/powerpoint/2010/main" val="230012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GB" sz="3000" b="1"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The atom yields for DIRAC at 24 GeV/c and 450 GeV/c</a:t>
            </a:r>
            <a:endParaRPr lang="en-US" sz="3000" b="1" dirty="0">
              <a:effectLst>
                <a:outerShdw blurRad="38100" dist="38100" dir="2700000" algn="tl">
                  <a:srgbClr val="000000"/>
                </a:outerShdw>
              </a:effectLst>
              <a:latin typeface="Times New Roman" pitchFamily="18" charset="0"/>
            </a:endParaRPr>
          </a:p>
        </p:txBody>
      </p:sp>
      <p:graphicFrame>
        <p:nvGraphicFramePr>
          <p:cNvPr id="4" name="Table 3"/>
          <p:cNvGraphicFramePr>
            <a:graphicFrameLocks noGrp="1"/>
          </p:cNvGraphicFramePr>
          <p:nvPr/>
        </p:nvGraphicFramePr>
        <p:xfrm>
          <a:off x="304800" y="838200"/>
          <a:ext cx="8610601" cy="5105406"/>
        </p:xfrm>
        <a:graphic>
          <a:graphicData uri="http://schemas.openxmlformats.org/drawingml/2006/table">
            <a:tbl>
              <a:tblPr firstRow="1" firstCol="1" bandRow="1">
                <a:tableStyleId>{00A15C55-8517-42AA-B614-E9B94910E393}</a:tableStyleId>
              </a:tblPr>
              <a:tblGrid>
                <a:gridCol w="3657887">
                  <a:extLst>
                    <a:ext uri="{9D8B030D-6E8A-4147-A177-3AD203B41FA5}">
                      <a16:colId xmlns:a16="http://schemas.microsoft.com/office/drawing/2014/main" val="20000"/>
                    </a:ext>
                  </a:extLst>
                </a:gridCol>
                <a:gridCol w="1618534">
                  <a:extLst>
                    <a:ext uri="{9D8B030D-6E8A-4147-A177-3AD203B41FA5}">
                      <a16:colId xmlns:a16="http://schemas.microsoft.com/office/drawing/2014/main" val="20001"/>
                    </a:ext>
                  </a:extLst>
                </a:gridCol>
                <a:gridCol w="1699461">
                  <a:extLst>
                    <a:ext uri="{9D8B030D-6E8A-4147-A177-3AD203B41FA5}">
                      <a16:colId xmlns:a16="http://schemas.microsoft.com/office/drawing/2014/main" val="20002"/>
                    </a:ext>
                  </a:extLst>
                </a:gridCol>
                <a:gridCol w="1634719">
                  <a:extLst>
                    <a:ext uri="{9D8B030D-6E8A-4147-A177-3AD203B41FA5}">
                      <a16:colId xmlns:a16="http://schemas.microsoft.com/office/drawing/2014/main" val="20003"/>
                    </a:ext>
                  </a:extLst>
                </a:gridCol>
              </a:tblGrid>
              <a:tr h="850901">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p</a:t>
                      </a:r>
                      <a:r>
                        <a:rPr lang="en-US" sz="2200" baseline="-25000" dirty="0">
                          <a:effectLst/>
                          <a:latin typeface="Times New Roman" panose="02020603050405020304" pitchFamily="18" charset="0"/>
                          <a:cs typeface="Times New Roman" panose="02020603050405020304" pitchFamily="18" charset="0"/>
                        </a:rPr>
                        <a:t>p</a:t>
                      </a:r>
                      <a:r>
                        <a:rPr lang="en-US" sz="2200" dirty="0">
                          <a:effectLst/>
                          <a:latin typeface="Times New Roman" panose="02020603050405020304" pitchFamily="18" charset="0"/>
                          <a:cs typeface="Times New Roman" panose="02020603050405020304" pitchFamily="18" charset="0"/>
                        </a:rPr>
                        <a:t> </a:t>
                      </a:r>
                      <a:r>
                        <a:rPr lang="en-US" sz="2200" baseline="0" dirty="0">
                          <a:effectLst/>
                          <a:latin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cs typeface="Times New Roman" panose="02020603050405020304" pitchFamily="18" charset="0"/>
                        </a:rPr>
                        <a:t>at  </a:t>
                      </a:r>
                      <a:r>
                        <a:rPr lang="en-US" sz="2200" dirty="0" err="1">
                          <a:effectLst/>
                          <a:latin typeface="Times New Roman" panose="02020603050405020304" pitchFamily="18" charset="0"/>
                          <a:cs typeface="Times New Roman" panose="02020603050405020304" pitchFamily="18" charset="0"/>
                        </a:rPr>
                        <a:t>θ</a:t>
                      </a:r>
                      <a:r>
                        <a:rPr lang="en-US" sz="2200" baseline="-25000" dirty="0" err="1">
                          <a:effectLst/>
                          <a:latin typeface="Times New Roman" panose="02020603050405020304" pitchFamily="18" charset="0"/>
                          <a:cs typeface="Times New Roman" panose="02020603050405020304" pitchFamily="18" charset="0"/>
                        </a:rPr>
                        <a:t>lab</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π</a:t>
                      </a:r>
                      <a:r>
                        <a:rPr lang="en-US" sz="2200" baseline="300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π</a:t>
                      </a:r>
                      <a:r>
                        <a:rPr lang="en-US" sz="2200" baseline="30000">
                          <a:effectLst/>
                          <a:latin typeface="Times New Roman" panose="02020603050405020304" pitchFamily="18" charset="0"/>
                          <a:cs typeface="Times New Roman" panose="02020603050405020304" pitchFamily="18" charset="0"/>
                        </a:rPr>
                        <a:t>-  </a:t>
                      </a:r>
                      <a:r>
                        <a:rPr lang="en-US" sz="2200">
                          <a:effectLst/>
                          <a:latin typeface="Times New Roman" panose="02020603050405020304" pitchFamily="18" charset="0"/>
                          <a:cs typeface="Times New Roman" panose="02020603050405020304" pitchFamily="18" charset="0"/>
                        </a:rPr>
                        <a:t>atom</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K</a:t>
                      </a:r>
                      <a:r>
                        <a:rPr lang="en-US" sz="2200" baseline="300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π</a:t>
                      </a:r>
                      <a:r>
                        <a:rPr lang="en-US" sz="2200" baseline="300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 atom</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K</a:t>
                      </a:r>
                      <a:r>
                        <a:rPr lang="en-US" sz="2200" baseline="300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π</a:t>
                      </a:r>
                      <a:r>
                        <a:rPr lang="en-US" sz="2200" baseline="30000">
                          <a:effectLst/>
                          <a:latin typeface="Times New Roman" panose="02020603050405020304" pitchFamily="18" charset="0"/>
                          <a:cs typeface="Times New Roman" panose="02020603050405020304" pitchFamily="18" charset="0"/>
                        </a:rPr>
                        <a:t>-</a:t>
                      </a:r>
                      <a:r>
                        <a:rPr lang="en-US" sz="2200">
                          <a:effectLst/>
                          <a:latin typeface="Times New Roman" panose="02020603050405020304" pitchFamily="18" charset="0"/>
                          <a:cs typeface="Times New Roman" panose="02020603050405020304" pitchFamily="18" charset="0"/>
                        </a:rPr>
                        <a:t> atom</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50901">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p</a:t>
                      </a:r>
                      <a:r>
                        <a:rPr lang="en-US" sz="2200" baseline="-25000" dirty="0">
                          <a:effectLst/>
                          <a:latin typeface="Times New Roman" panose="02020603050405020304" pitchFamily="18" charset="0"/>
                          <a:cs typeface="Times New Roman" panose="02020603050405020304" pitchFamily="18" charset="0"/>
                        </a:rPr>
                        <a:t>p</a:t>
                      </a:r>
                      <a:r>
                        <a:rPr lang="en-US" sz="2200" dirty="0">
                          <a:effectLst/>
                          <a:latin typeface="Times New Roman" panose="02020603050405020304" pitchFamily="18" charset="0"/>
                          <a:cs typeface="Times New Roman" panose="02020603050405020304" pitchFamily="18" charset="0"/>
                        </a:rPr>
                        <a:t>=24 </a:t>
                      </a:r>
                      <a:r>
                        <a:rPr lang="en-US" sz="2200" dirty="0" err="1">
                          <a:effectLst/>
                          <a:latin typeface="Times New Roman" panose="02020603050405020304" pitchFamily="18" charset="0"/>
                          <a:cs typeface="Times New Roman" panose="02020603050405020304" pitchFamily="18" charset="0"/>
                        </a:rPr>
                        <a:t>GeV</a:t>
                      </a:r>
                      <a:r>
                        <a:rPr lang="en-US" sz="2200" dirty="0">
                          <a:effectLst/>
                          <a:latin typeface="Times New Roman" panose="02020603050405020304" pitchFamily="18" charset="0"/>
                          <a:cs typeface="Times New Roman" panose="02020603050405020304" pitchFamily="18" charset="0"/>
                        </a:rPr>
                        <a:t>/c   at  </a:t>
                      </a:r>
                      <a:r>
                        <a:rPr lang="en-US" sz="2200" dirty="0" err="1">
                          <a:effectLst/>
                          <a:latin typeface="Times New Roman" panose="02020603050405020304" pitchFamily="18" charset="0"/>
                          <a:cs typeface="Times New Roman" panose="02020603050405020304" pitchFamily="18" charset="0"/>
                        </a:rPr>
                        <a:t>θ</a:t>
                      </a:r>
                      <a:r>
                        <a:rPr lang="en-US" sz="2200" baseline="-25000" dirty="0" err="1">
                          <a:effectLst/>
                          <a:latin typeface="Times New Roman" panose="02020603050405020304" pitchFamily="18" charset="0"/>
                          <a:cs typeface="Times New Roman" panose="02020603050405020304" pitchFamily="18" charset="0"/>
                        </a:rPr>
                        <a:t>lab</a:t>
                      </a:r>
                      <a:r>
                        <a:rPr lang="en-US" sz="2200" dirty="0">
                          <a:effectLst/>
                          <a:latin typeface="Times New Roman" panose="02020603050405020304" pitchFamily="18" charset="0"/>
                          <a:cs typeface="Times New Roman" panose="02020603050405020304" pitchFamily="18" charset="0"/>
                        </a:rPr>
                        <a:t>=5.7</a:t>
                      </a:r>
                      <a:r>
                        <a:rPr lang="en-US" sz="2200" baseline="30000" dirty="0">
                          <a:effectLst/>
                          <a:latin typeface="Times New Roman" panose="02020603050405020304" pitchFamily="18" charset="0"/>
                          <a:cs typeface="Times New Roman" panose="02020603050405020304" pitchFamily="18" charset="0"/>
                        </a:rPr>
                        <a:t>o</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190∙10</a:t>
                      </a:r>
                      <a:r>
                        <a:rPr lang="en-US" sz="2200" baseline="30000" dirty="0">
                          <a:effectLst/>
                          <a:latin typeface="Times New Roman" panose="02020603050405020304" pitchFamily="18" charset="0"/>
                          <a:cs typeface="Times New Roman" panose="02020603050405020304" pitchFamily="18" charset="0"/>
                        </a:rPr>
                        <a:t>-11</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22∙10</a:t>
                      </a:r>
                      <a:r>
                        <a:rPr lang="en-US" sz="2200" baseline="30000">
                          <a:effectLst/>
                          <a:latin typeface="Times New Roman" panose="02020603050405020304" pitchFamily="18" charset="0"/>
                          <a:cs typeface="Times New Roman" panose="02020603050405020304" pitchFamily="18" charset="0"/>
                        </a:rPr>
                        <a:t>-11</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52∙10</a:t>
                      </a:r>
                      <a:r>
                        <a:rPr lang="en-US" sz="2200" baseline="30000">
                          <a:effectLst/>
                          <a:latin typeface="Times New Roman" panose="02020603050405020304" pitchFamily="18" charset="0"/>
                          <a:cs typeface="Times New Roman" panose="02020603050405020304" pitchFamily="18" charset="0"/>
                        </a:rPr>
                        <a:t>-11</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50901">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p</a:t>
                      </a:r>
                      <a:r>
                        <a:rPr lang="en-US" sz="2200" baseline="-25000" dirty="0">
                          <a:effectLst/>
                          <a:latin typeface="Times New Roman" panose="02020603050405020304" pitchFamily="18" charset="0"/>
                          <a:cs typeface="Times New Roman" panose="02020603050405020304" pitchFamily="18" charset="0"/>
                        </a:rPr>
                        <a:t>p</a:t>
                      </a:r>
                      <a:r>
                        <a:rPr lang="en-US" sz="2200" dirty="0">
                          <a:effectLst/>
                          <a:latin typeface="Times New Roman" panose="02020603050405020304" pitchFamily="18" charset="0"/>
                          <a:cs typeface="Times New Roman" panose="02020603050405020304" pitchFamily="18" charset="0"/>
                        </a:rPr>
                        <a:t>=450 </a:t>
                      </a:r>
                      <a:r>
                        <a:rPr lang="en-US" sz="2200" dirty="0" err="1">
                          <a:effectLst/>
                          <a:latin typeface="Times New Roman" panose="02020603050405020304" pitchFamily="18" charset="0"/>
                          <a:cs typeface="Times New Roman" panose="02020603050405020304" pitchFamily="18" charset="0"/>
                        </a:rPr>
                        <a:t>GeV</a:t>
                      </a:r>
                      <a:r>
                        <a:rPr lang="en-US" sz="2200" dirty="0">
                          <a:effectLst/>
                          <a:latin typeface="Times New Roman" panose="02020603050405020304" pitchFamily="18" charset="0"/>
                          <a:cs typeface="Times New Roman" panose="02020603050405020304" pitchFamily="18" charset="0"/>
                        </a:rPr>
                        <a:t>/c   at  </a:t>
                      </a:r>
                      <a:r>
                        <a:rPr lang="en-US" sz="2200" dirty="0" err="1">
                          <a:effectLst/>
                          <a:latin typeface="Times New Roman" panose="02020603050405020304" pitchFamily="18" charset="0"/>
                          <a:cs typeface="Times New Roman" panose="02020603050405020304" pitchFamily="18" charset="0"/>
                        </a:rPr>
                        <a:t>θ</a:t>
                      </a:r>
                      <a:r>
                        <a:rPr lang="en-US" sz="2200" baseline="-25000" dirty="0" err="1">
                          <a:effectLst/>
                          <a:latin typeface="Times New Roman" panose="02020603050405020304" pitchFamily="18" charset="0"/>
                          <a:cs typeface="Times New Roman" panose="02020603050405020304" pitchFamily="18" charset="0"/>
                        </a:rPr>
                        <a:t>lab</a:t>
                      </a:r>
                      <a:r>
                        <a:rPr lang="en-US" sz="2200" dirty="0">
                          <a:effectLst/>
                          <a:latin typeface="Times New Roman" panose="02020603050405020304" pitchFamily="18" charset="0"/>
                          <a:cs typeface="Times New Roman" panose="02020603050405020304" pitchFamily="18" charset="0"/>
                        </a:rPr>
                        <a:t>=4.0</a:t>
                      </a:r>
                      <a:r>
                        <a:rPr lang="en-US" sz="2200" baseline="30000" dirty="0">
                          <a:effectLst/>
                          <a:latin typeface="Times New Roman" panose="02020603050405020304" pitchFamily="18" charset="0"/>
                          <a:cs typeface="Times New Roman" panose="02020603050405020304" pitchFamily="18" charset="0"/>
                        </a:rPr>
                        <a:t>o</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3400∙10</a:t>
                      </a:r>
                      <a:r>
                        <a:rPr lang="en-US" sz="2200" baseline="30000" dirty="0">
                          <a:effectLst/>
                          <a:latin typeface="Times New Roman" panose="02020603050405020304" pitchFamily="18" charset="0"/>
                          <a:cs typeface="Times New Roman" panose="02020603050405020304" pitchFamily="18" charset="0"/>
                        </a:rPr>
                        <a:t>-11</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810∙10</a:t>
                      </a:r>
                      <a:r>
                        <a:rPr lang="en-US" sz="2200" baseline="30000">
                          <a:effectLst/>
                          <a:latin typeface="Times New Roman" panose="02020603050405020304" pitchFamily="18" charset="0"/>
                          <a:cs typeface="Times New Roman" panose="02020603050405020304" pitchFamily="18" charset="0"/>
                        </a:rPr>
                        <a:t>-11</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850∙10</a:t>
                      </a:r>
                      <a:r>
                        <a:rPr lang="en-US" sz="2200" baseline="30000">
                          <a:effectLst/>
                          <a:latin typeface="Times New Roman" panose="02020603050405020304" pitchFamily="18" charset="0"/>
                          <a:cs typeface="Times New Roman" panose="02020603050405020304" pitchFamily="18" charset="0"/>
                        </a:rPr>
                        <a:t>-11</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50901">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p</a:t>
                      </a:r>
                      <a:r>
                        <a:rPr lang="en-US" sz="2200" baseline="-25000" dirty="0">
                          <a:effectLst/>
                          <a:latin typeface="Times New Roman" panose="02020603050405020304" pitchFamily="18" charset="0"/>
                          <a:cs typeface="Times New Roman" panose="02020603050405020304" pitchFamily="18" charset="0"/>
                        </a:rPr>
                        <a:t>p</a:t>
                      </a:r>
                      <a:r>
                        <a:rPr lang="en-US" sz="2200" dirty="0">
                          <a:effectLst/>
                          <a:latin typeface="Times New Roman" panose="02020603050405020304" pitchFamily="18" charset="0"/>
                          <a:cs typeface="Times New Roman" panose="02020603050405020304" pitchFamily="18" charset="0"/>
                        </a:rPr>
                        <a:t>=24 </a:t>
                      </a:r>
                      <a:r>
                        <a:rPr lang="en-US" sz="2200" dirty="0" err="1">
                          <a:effectLst/>
                          <a:latin typeface="Times New Roman" panose="02020603050405020304" pitchFamily="18" charset="0"/>
                          <a:cs typeface="Times New Roman" panose="02020603050405020304" pitchFamily="18" charset="0"/>
                        </a:rPr>
                        <a:t>GeV</a:t>
                      </a:r>
                      <a:r>
                        <a:rPr lang="en-US" sz="2200" dirty="0">
                          <a:effectLst/>
                          <a:latin typeface="Times New Roman" panose="02020603050405020304" pitchFamily="18" charset="0"/>
                          <a:cs typeface="Times New Roman" panose="02020603050405020304" pitchFamily="18" charset="0"/>
                        </a:rPr>
                        <a:t>/c   at  </a:t>
                      </a:r>
                      <a:r>
                        <a:rPr lang="en-US" sz="2200" dirty="0" err="1">
                          <a:effectLst/>
                          <a:latin typeface="Times New Roman" panose="02020603050405020304" pitchFamily="18" charset="0"/>
                          <a:cs typeface="Times New Roman" panose="02020603050405020304" pitchFamily="18" charset="0"/>
                        </a:rPr>
                        <a:t>θ</a:t>
                      </a:r>
                      <a:r>
                        <a:rPr lang="en-US" sz="2200" baseline="-25000" dirty="0" err="1">
                          <a:effectLst/>
                          <a:latin typeface="Times New Roman" panose="02020603050405020304" pitchFamily="18" charset="0"/>
                          <a:cs typeface="Times New Roman" panose="02020603050405020304" pitchFamily="18" charset="0"/>
                        </a:rPr>
                        <a:t>lab</a:t>
                      </a:r>
                      <a:r>
                        <a:rPr lang="en-US" sz="2200" dirty="0">
                          <a:effectLst/>
                          <a:latin typeface="Times New Roman" panose="02020603050405020304" pitchFamily="18" charset="0"/>
                          <a:cs typeface="Times New Roman" panose="02020603050405020304" pitchFamily="18" charset="0"/>
                        </a:rPr>
                        <a:t>=5.7</a:t>
                      </a:r>
                      <a:r>
                        <a:rPr lang="en-US" sz="2200" baseline="30000" dirty="0">
                          <a:effectLst/>
                          <a:latin typeface="Times New Roman" panose="02020603050405020304" pitchFamily="18" charset="0"/>
                          <a:cs typeface="Times New Roman" panose="02020603050405020304" pitchFamily="18" charset="0"/>
                        </a:rPr>
                        <a:t>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(DIRAC acceptance)</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120∙10</a:t>
                      </a:r>
                      <a:r>
                        <a:rPr lang="en-US" sz="2200" baseline="30000" dirty="0">
                          <a:effectLst/>
                          <a:latin typeface="Times New Roman" panose="02020603050405020304" pitchFamily="18" charset="0"/>
                          <a:cs typeface="Times New Roman" panose="02020603050405020304" pitchFamily="18" charset="0"/>
                        </a:rPr>
                        <a:t>-11</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1.3∙10</a:t>
                      </a:r>
                      <a:r>
                        <a:rPr lang="en-US" sz="2200" baseline="30000">
                          <a:effectLst/>
                          <a:latin typeface="Times New Roman" panose="02020603050405020304" pitchFamily="18" charset="0"/>
                          <a:cs typeface="Times New Roman" panose="02020603050405020304" pitchFamily="18" charset="0"/>
                        </a:rPr>
                        <a:t>-11</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a:effectLst/>
                          <a:latin typeface="Times New Roman" panose="02020603050405020304" pitchFamily="18" charset="0"/>
                          <a:cs typeface="Times New Roman" panose="02020603050405020304" pitchFamily="18" charset="0"/>
                        </a:rPr>
                        <a:t>3.1∙10</a:t>
                      </a:r>
                      <a:r>
                        <a:rPr lang="en-US" sz="2200" baseline="30000">
                          <a:effectLst/>
                          <a:latin typeface="Times New Roman" panose="02020603050405020304" pitchFamily="18" charset="0"/>
                          <a:cs typeface="Times New Roman" panose="02020603050405020304" pitchFamily="18" charset="0"/>
                        </a:rPr>
                        <a:t>-11</a:t>
                      </a:r>
                      <a:endParaRPr lang="en-US" sz="220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50901">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p</a:t>
                      </a:r>
                      <a:r>
                        <a:rPr lang="en-US" sz="2200" baseline="-25000" dirty="0">
                          <a:effectLst/>
                          <a:latin typeface="Times New Roman" panose="02020603050405020304" pitchFamily="18" charset="0"/>
                          <a:cs typeface="Times New Roman" panose="02020603050405020304" pitchFamily="18" charset="0"/>
                        </a:rPr>
                        <a:t>p</a:t>
                      </a:r>
                      <a:r>
                        <a:rPr lang="en-US" sz="2200" dirty="0">
                          <a:effectLst/>
                          <a:latin typeface="Times New Roman" panose="02020603050405020304" pitchFamily="18" charset="0"/>
                          <a:cs typeface="Times New Roman" panose="02020603050405020304" pitchFamily="18" charset="0"/>
                        </a:rPr>
                        <a:t>=450 </a:t>
                      </a:r>
                      <a:r>
                        <a:rPr lang="en-US" sz="2200" dirty="0" err="1">
                          <a:effectLst/>
                          <a:latin typeface="Times New Roman" panose="02020603050405020304" pitchFamily="18" charset="0"/>
                          <a:cs typeface="Times New Roman" panose="02020603050405020304" pitchFamily="18" charset="0"/>
                        </a:rPr>
                        <a:t>GeV</a:t>
                      </a:r>
                      <a:r>
                        <a:rPr lang="en-US" sz="2200" dirty="0">
                          <a:effectLst/>
                          <a:latin typeface="Times New Roman" panose="02020603050405020304" pitchFamily="18" charset="0"/>
                          <a:cs typeface="Times New Roman" panose="02020603050405020304" pitchFamily="18" charset="0"/>
                        </a:rPr>
                        <a:t>/c   at  </a:t>
                      </a:r>
                      <a:r>
                        <a:rPr lang="en-US" sz="2200" dirty="0" err="1">
                          <a:effectLst/>
                          <a:latin typeface="Times New Roman" panose="02020603050405020304" pitchFamily="18" charset="0"/>
                          <a:cs typeface="Times New Roman" panose="02020603050405020304" pitchFamily="18" charset="0"/>
                        </a:rPr>
                        <a:t>θ</a:t>
                      </a:r>
                      <a:r>
                        <a:rPr lang="en-US" sz="2200" baseline="-25000" dirty="0" err="1">
                          <a:effectLst/>
                          <a:latin typeface="Times New Roman" panose="02020603050405020304" pitchFamily="18" charset="0"/>
                          <a:cs typeface="Times New Roman" panose="02020603050405020304" pitchFamily="18" charset="0"/>
                        </a:rPr>
                        <a:t>lab</a:t>
                      </a:r>
                      <a:r>
                        <a:rPr lang="en-US" sz="2200" dirty="0">
                          <a:effectLst/>
                          <a:latin typeface="Times New Roman" panose="02020603050405020304" pitchFamily="18" charset="0"/>
                          <a:cs typeface="Times New Roman" panose="02020603050405020304" pitchFamily="18" charset="0"/>
                        </a:rPr>
                        <a:t>=4.0</a:t>
                      </a:r>
                      <a:r>
                        <a:rPr lang="en-US" sz="2200" baseline="30000" dirty="0">
                          <a:effectLst/>
                          <a:latin typeface="Times New Roman" panose="02020603050405020304" pitchFamily="18" charset="0"/>
                          <a:cs typeface="Times New Roman" panose="02020603050405020304" pitchFamily="18" charset="0"/>
                        </a:rPr>
                        <a:t>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(DIRAC acceptance)</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1900∙10</a:t>
                      </a:r>
                      <a:r>
                        <a:rPr lang="en-US" sz="2200" baseline="30000" dirty="0">
                          <a:effectLst/>
                          <a:latin typeface="Times New Roman" panose="02020603050405020304" pitchFamily="18" charset="0"/>
                          <a:cs typeface="Times New Roman" panose="02020603050405020304" pitchFamily="18" charset="0"/>
                        </a:rPr>
                        <a:t>-11</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88∙10</a:t>
                      </a:r>
                      <a:r>
                        <a:rPr lang="en-US" sz="2200" baseline="30000" dirty="0">
                          <a:effectLst/>
                          <a:latin typeface="Times New Roman" panose="02020603050405020304" pitchFamily="18" charset="0"/>
                          <a:cs typeface="Times New Roman" panose="02020603050405020304" pitchFamily="18" charset="0"/>
                        </a:rPr>
                        <a:t>-11</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97∙10</a:t>
                      </a:r>
                      <a:r>
                        <a:rPr lang="en-US" sz="2200" baseline="30000" dirty="0">
                          <a:effectLst/>
                          <a:latin typeface="Times New Roman" panose="02020603050405020304" pitchFamily="18" charset="0"/>
                          <a:cs typeface="Times New Roman" panose="02020603050405020304" pitchFamily="18" charset="0"/>
                        </a:rPr>
                        <a:t>-11</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50901">
                <a:tc>
                  <a:txBody>
                    <a:bodyPr/>
                    <a:lstStyle/>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yield ratio</a:t>
                      </a:r>
                    </a:p>
                    <a:p>
                      <a:pPr marL="0" marR="0" algn="ctr">
                        <a:lnSpc>
                          <a:spcPct val="11500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(DIRAC acceptance)</a:t>
                      </a:r>
                      <a:endParaRPr lang="en-US" sz="22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16</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68</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31</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Date Placeholder 1">
            <a:extLst>
              <a:ext uri="{FF2B5EF4-FFF2-40B4-BE49-F238E27FC236}">
                <a16:creationId xmlns:a16="http://schemas.microsoft.com/office/drawing/2014/main" id="{724076A0-5DE5-4B05-9F38-363021C2D946}"/>
              </a:ext>
            </a:extLst>
          </p:cNvPr>
          <p:cNvSpPr>
            <a:spLocks noGrp="1"/>
          </p:cNvSpPr>
          <p:nvPr>
            <p:ph type="dt" sz="half" idx="10"/>
          </p:nvPr>
        </p:nvSpPr>
        <p:spPr>
          <a:xfrm>
            <a:off x="457200" y="6356350"/>
            <a:ext cx="2133600" cy="365125"/>
          </a:xfrm>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8" name="Footer Placeholder 2">
            <a:extLst>
              <a:ext uri="{FF2B5EF4-FFF2-40B4-BE49-F238E27FC236}">
                <a16:creationId xmlns:a16="http://schemas.microsoft.com/office/drawing/2014/main" id="{BB11B8A0-8829-41F8-B25A-A6A7E2064BA6}"/>
              </a:ext>
            </a:extLst>
          </p:cNvPr>
          <p:cNvSpPr>
            <a:spLocks noGrp="1"/>
          </p:cNvSpPr>
          <p:nvPr>
            <p:ph type="ftr" sz="quarter" idx="11"/>
          </p:nvPr>
        </p:nvSpPr>
        <p:spPr>
          <a:xfrm>
            <a:off x="3124200" y="6356350"/>
            <a:ext cx="2895600" cy="365125"/>
          </a:xfrm>
        </p:spPr>
        <p:txBody>
          <a:bodyPr/>
          <a:lstStyle/>
          <a:p>
            <a:pPr>
              <a:defRPr/>
            </a:pPr>
            <a:r>
              <a:rPr lang="en-US">
                <a:solidFill>
                  <a:srgbClr val="000000">
                    <a:tint val="75000"/>
                  </a:srgbClr>
                </a:solidFill>
              </a:rPr>
              <a:t>L. Nemenov SPSC Oct. 2021</a:t>
            </a:r>
          </a:p>
        </p:txBody>
      </p:sp>
      <p:sp>
        <p:nvSpPr>
          <p:cNvPr id="9" name="Slide Number Placeholder 3">
            <a:extLst>
              <a:ext uri="{FF2B5EF4-FFF2-40B4-BE49-F238E27FC236}">
                <a16:creationId xmlns:a16="http://schemas.microsoft.com/office/drawing/2014/main" id="{2219913D-0852-4D64-9A1E-0C331F408173}"/>
              </a:ext>
            </a:extLst>
          </p:cNvPr>
          <p:cNvSpPr>
            <a:spLocks noGrp="1"/>
          </p:cNvSpPr>
          <p:nvPr>
            <p:ph type="sldNum" sz="quarter" idx="12"/>
          </p:nvPr>
        </p:nvSpPr>
        <p:spPr>
          <a:xfrm>
            <a:off x="6553200" y="6356350"/>
            <a:ext cx="2133600" cy="365125"/>
          </a:xfrm>
        </p:spPr>
        <p:txBody>
          <a:bodyPr/>
          <a:lstStyle/>
          <a:p>
            <a:pPr>
              <a:defRPr/>
            </a:pPr>
            <a:fld id="{A4610DAB-9A61-4DCE-A989-69A05741FE0D}" type="slidenum">
              <a:rPr lang="en-US" smtClean="0">
                <a:solidFill>
                  <a:srgbClr val="000000">
                    <a:tint val="75000"/>
                  </a:srgbClr>
                </a:solidFill>
              </a:rPr>
              <a:pPr>
                <a:defRPr/>
              </a:pPr>
              <a:t>13</a:t>
            </a:fld>
            <a:endParaRPr lang="en-US">
              <a:solidFill>
                <a:srgbClr val="000000">
                  <a:tint val="75000"/>
                </a:srgbClr>
              </a:solidFill>
            </a:endParaRPr>
          </a:p>
        </p:txBody>
      </p:sp>
    </p:spTree>
    <p:extLst>
      <p:ext uri="{BB962C8B-B14F-4D97-AF65-F5344CB8AC3E}">
        <p14:creationId xmlns:p14="http://schemas.microsoft.com/office/powerpoint/2010/main" val="414595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ChangeArrowheads="1"/>
          </p:cNvSpPr>
          <p:nvPr/>
        </p:nvSpPr>
        <p:spPr bwMode="auto">
          <a:xfrm>
            <a:off x="3175" y="-20638"/>
            <a:ext cx="9140825" cy="64207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200" b="1" i="1" dirty="0">
                <a:solidFill>
                  <a:srgbClr val="C00000"/>
                </a:solidFill>
                <a:latin typeface="Times New Roman" panose="02020603050405020304" pitchFamily="18" charset="0"/>
                <a:cs typeface="Times New Roman" panose="02020603050405020304" pitchFamily="18" charset="0"/>
              </a:rPr>
              <a:t>K</a:t>
            </a:r>
            <a:r>
              <a:rPr lang="en-US" sz="3200" b="1" i="1" baseline="30000" dirty="0">
                <a:solidFill>
                  <a:srgbClr val="C00000"/>
                </a:solidFill>
                <a:latin typeface="Times New Roman" panose="02020603050405020304" pitchFamily="18" charset="0"/>
                <a:cs typeface="Times New Roman" panose="02020603050405020304" pitchFamily="18" charset="0"/>
              </a:rPr>
              <a:t>+</a:t>
            </a:r>
            <a:r>
              <a:rPr lang="en-US" sz="3200" b="1" i="1" dirty="0">
                <a:solidFill>
                  <a:srgbClr val="C00000"/>
                </a:solidFill>
                <a:latin typeface="Times New Roman" panose="02020603050405020304" pitchFamily="18" charset="0"/>
                <a:cs typeface="Times New Roman" panose="02020603050405020304" pitchFamily="18" charset="0"/>
              </a:rPr>
              <a:t>K</a:t>
            </a:r>
            <a:r>
              <a:rPr lang="en-US" sz="3200" b="1" i="1" baseline="30000" dirty="0">
                <a:solidFill>
                  <a:srgbClr val="C00000"/>
                </a:solidFill>
                <a:latin typeface="Times New Roman" panose="02020603050405020304" pitchFamily="18" charset="0"/>
                <a:cs typeface="Times New Roman" panose="02020603050405020304" pitchFamily="18" charset="0"/>
              </a:rPr>
              <a:t>- </a:t>
            </a:r>
            <a:r>
              <a:rPr lang="en-US" sz="3200" b="1" i="1" dirty="0">
                <a:solidFill>
                  <a:srgbClr val="C00000"/>
                </a:solidFill>
                <a:latin typeface="Times New Roman" panose="02020603050405020304" pitchFamily="18" charset="0"/>
                <a:cs typeface="Times New Roman" panose="02020603050405020304" pitchFamily="18" charset="0"/>
              </a:rPr>
              <a:t>atom and its lifetime</a:t>
            </a:r>
            <a:endParaRPr lang="en-US" sz="3200" b="1" dirty="0">
              <a:solidFill>
                <a:srgbClr val="41A3DF"/>
              </a:solidFill>
              <a:effectLst>
                <a:outerShdw blurRad="38100" dist="38100" dir="2700000" algn="tl">
                  <a:srgbClr val="000000"/>
                </a:outerShdw>
              </a:effectLst>
              <a:latin typeface="Times New Roman" pitchFamily="18" charset="0"/>
              <a:cs typeface="+mn-cs"/>
            </a:endParaRPr>
          </a:p>
        </p:txBody>
      </p:sp>
      <p:pic>
        <p:nvPicPr>
          <p:cNvPr id="2" name="Bild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458" y="703810"/>
            <a:ext cx="7403084" cy="5688000"/>
          </a:xfrm>
          <a:prstGeom prst="rect">
            <a:avLst/>
          </a:prstGeom>
        </p:spPr>
      </p:pic>
      <p:sp>
        <p:nvSpPr>
          <p:cNvPr id="7" name="Date Placeholder 1">
            <a:extLst>
              <a:ext uri="{FF2B5EF4-FFF2-40B4-BE49-F238E27FC236}">
                <a16:creationId xmlns:a16="http://schemas.microsoft.com/office/drawing/2014/main" id="{4CE6DFA1-A3E7-47F7-871F-11D36B8CB261}"/>
              </a:ext>
            </a:extLst>
          </p:cNvPr>
          <p:cNvSpPr>
            <a:spLocks noGrp="1"/>
          </p:cNvSpPr>
          <p:nvPr>
            <p:ph type="dt" sz="half" idx="10"/>
          </p:nvPr>
        </p:nvSpPr>
        <p:spPr>
          <a:xfrm>
            <a:off x="457200" y="6356350"/>
            <a:ext cx="2133600" cy="365125"/>
          </a:xfrm>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8" name="Footer Placeholder 2">
            <a:extLst>
              <a:ext uri="{FF2B5EF4-FFF2-40B4-BE49-F238E27FC236}">
                <a16:creationId xmlns:a16="http://schemas.microsoft.com/office/drawing/2014/main" id="{4E1134AC-C592-494B-B431-C332F21B5491}"/>
              </a:ext>
            </a:extLst>
          </p:cNvPr>
          <p:cNvSpPr>
            <a:spLocks noGrp="1"/>
          </p:cNvSpPr>
          <p:nvPr>
            <p:ph type="ftr" sz="quarter" idx="11"/>
          </p:nvPr>
        </p:nvSpPr>
        <p:spPr>
          <a:xfrm>
            <a:off x="3124200" y="6356350"/>
            <a:ext cx="2895600" cy="365125"/>
          </a:xfrm>
        </p:spPr>
        <p:txBody>
          <a:bodyPr/>
          <a:lstStyle/>
          <a:p>
            <a:pPr>
              <a:defRPr/>
            </a:pPr>
            <a:r>
              <a:rPr lang="en-US">
                <a:solidFill>
                  <a:srgbClr val="000000">
                    <a:tint val="75000"/>
                  </a:srgbClr>
                </a:solidFill>
              </a:rPr>
              <a:t>L. Nemenov SPSC Oct. 2021</a:t>
            </a:r>
          </a:p>
        </p:txBody>
      </p:sp>
      <p:sp>
        <p:nvSpPr>
          <p:cNvPr id="9" name="Slide Number Placeholder 3">
            <a:extLst>
              <a:ext uri="{FF2B5EF4-FFF2-40B4-BE49-F238E27FC236}">
                <a16:creationId xmlns:a16="http://schemas.microsoft.com/office/drawing/2014/main" id="{8F42579F-D4E4-4150-ABDF-86B5D72B6A7E}"/>
              </a:ext>
            </a:extLst>
          </p:cNvPr>
          <p:cNvSpPr>
            <a:spLocks noGrp="1"/>
          </p:cNvSpPr>
          <p:nvPr>
            <p:ph type="sldNum" sz="quarter" idx="12"/>
          </p:nvPr>
        </p:nvSpPr>
        <p:spPr>
          <a:xfrm>
            <a:off x="6553200" y="6356350"/>
            <a:ext cx="2133600" cy="365125"/>
          </a:xfrm>
        </p:spPr>
        <p:txBody>
          <a:bodyPr/>
          <a:lstStyle/>
          <a:p>
            <a:pPr>
              <a:defRPr/>
            </a:pPr>
            <a:fld id="{A4610DAB-9A61-4DCE-A989-69A05741FE0D}" type="slidenum">
              <a:rPr lang="en-US" smtClean="0">
                <a:solidFill>
                  <a:srgbClr val="000000">
                    <a:tint val="75000"/>
                  </a:srgbClr>
                </a:solidFill>
              </a:rPr>
              <a:pPr>
                <a:defRPr/>
              </a:pPr>
              <a:t>14</a:t>
            </a:fld>
            <a:endParaRPr lang="en-US">
              <a:solidFill>
                <a:srgbClr val="000000">
                  <a:tint val="75000"/>
                </a:srgbClr>
              </a:solidFill>
            </a:endParaRPr>
          </a:p>
        </p:txBody>
      </p:sp>
    </p:spTree>
    <p:extLst>
      <p:ext uri="{BB962C8B-B14F-4D97-AF65-F5344CB8AC3E}">
        <p14:creationId xmlns:p14="http://schemas.microsoft.com/office/powerpoint/2010/main" val="171448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1FDDE-2E79-470E-9E2C-A9E9A16F4589}"/>
              </a:ext>
            </a:extLst>
          </p:cNvPr>
          <p:cNvSpPr>
            <a:spLocks noGrp="1"/>
          </p:cNvSpPr>
          <p:nvPr>
            <p:ph type="dt" sz="half" idx="10"/>
          </p:nvPr>
        </p:nvSpPr>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48835D04-B9A4-4332-9C3F-62C8397CECF2}"/>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a:extLst>
              <a:ext uri="{FF2B5EF4-FFF2-40B4-BE49-F238E27FC236}">
                <a16:creationId xmlns:a16="http://schemas.microsoft.com/office/drawing/2014/main" id="{33EC92BA-7BB0-4FAB-AFAD-3120CBBAB779}"/>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15</a:t>
            </a:fld>
            <a:endParaRPr lang="en-US">
              <a:solidFill>
                <a:srgbClr val="000000">
                  <a:tint val="75000"/>
                </a:srgbClr>
              </a:solidFill>
            </a:endParaRPr>
          </a:p>
        </p:txBody>
      </p:sp>
      <p:sp>
        <p:nvSpPr>
          <p:cNvPr id="5" name="Rectangle 13">
            <a:extLst>
              <a:ext uri="{FF2B5EF4-FFF2-40B4-BE49-F238E27FC236}">
                <a16:creationId xmlns:a16="http://schemas.microsoft.com/office/drawing/2014/main" id="{7CC52CC4-134A-4728-980E-91A22070710F}"/>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a:extLst>
              <a:ext uri="{FF2B5EF4-FFF2-40B4-BE49-F238E27FC236}">
                <a16:creationId xmlns:a16="http://schemas.microsoft.com/office/drawing/2014/main" id="{1A1CEFCE-7C62-4BA0-8DF8-C969F5144E9D}"/>
              </a:ext>
            </a:extLst>
          </p:cNvPr>
          <p:cNvSpPr>
            <a:spLocks noChangeArrowheads="1" noChangeShapeType="1" noTextEdit="1"/>
          </p:cNvSpPr>
          <p:nvPr/>
        </p:nvSpPr>
        <p:spPr bwMode="auto">
          <a:xfrm>
            <a:off x="330093" y="61118"/>
            <a:ext cx="8562387"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Proton-antiproton pairs analysis</a:t>
            </a:r>
          </a:p>
        </p:txBody>
      </p:sp>
      <p:pic>
        <p:nvPicPr>
          <p:cNvPr id="8" name="Picture 7">
            <a:extLst>
              <a:ext uri="{FF2B5EF4-FFF2-40B4-BE49-F238E27FC236}">
                <a16:creationId xmlns:a16="http://schemas.microsoft.com/office/drawing/2014/main" id="{D19294AD-8F2E-4892-BD8E-C37EF64D0487}"/>
              </a:ext>
            </a:extLst>
          </p:cNvPr>
          <p:cNvPicPr/>
          <p:nvPr/>
        </p:nvPicPr>
        <p:blipFill>
          <a:blip r:embed="rId2"/>
          <a:srcRect l="9092" t="24793" r="6537" b="18507"/>
          <a:stretch>
            <a:fillRect/>
          </a:stretch>
        </p:blipFill>
        <p:spPr bwMode="auto">
          <a:xfrm>
            <a:off x="1295029" y="590323"/>
            <a:ext cx="6553942" cy="4114318"/>
          </a:xfrm>
          <a:prstGeom prst="rect">
            <a:avLst/>
          </a:prstGeom>
        </p:spPr>
      </p:pic>
      <p:sp>
        <p:nvSpPr>
          <p:cNvPr id="10" name="TextBox 9">
            <a:extLst>
              <a:ext uri="{FF2B5EF4-FFF2-40B4-BE49-F238E27FC236}">
                <a16:creationId xmlns:a16="http://schemas.microsoft.com/office/drawing/2014/main" id="{51C23695-030B-4057-9EBD-45A55C05B9ED}"/>
              </a:ext>
            </a:extLst>
          </p:cNvPr>
          <p:cNvSpPr txBox="1"/>
          <p:nvPr/>
        </p:nvSpPr>
        <p:spPr>
          <a:xfrm>
            <a:off x="329474" y="4817594"/>
            <a:ext cx="8130339" cy="1477328"/>
          </a:xfrm>
          <a:prstGeom prst="rect">
            <a:avLst/>
          </a:prstGeom>
          <a:noFill/>
        </p:spPr>
        <p:txBody>
          <a:bodyPr wrap="square" rtlCol="0">
            <a:sp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Fig. 6</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Q</a:t>
            </a:r>
            <a:r>
              <a:rPr lang="en-US" sz="1800" i="1" baseline="-25000"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 distribution of pp‾ pairs (black points). The blue histogram shows the K</a:t>
            </a:r>
            <a:r>
              <a:rPr lang="en-US" sz="1800" baseline="300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K</a:t>
            </a:r>
            <a:r>
              <a:rPr lang="en-US" sz="1800" baseline="300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pairs simulated spectrum calculated in the Coulomb parametrization and fitting experimental K</a:t>
            </a:r>
            <a:r>
              <a:rPr lang="en-US" sz="1800" baseline="300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K</a:t>
            </a:r>
            <a:r>
              <a:rPr lang="en-US" sz="1800" baseline="300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pairs distribution. This histogram fits the pp‾ pairs distribution in </a:t>
            </a:r>
            <a:r>
              <a:rPr lang="en-US" sz="1800" i="1" dirty="0">
                <a:solidFill>
                  <a:srgbClr val="000000"/>
                </a:solidFill>
                <a:effectLst/>
                <a:latin typeface="Times New Roman" panose="02020603050405020304" pitchFamily="18" charset="0"/>
                <a:ea typeface="Times New Roman" panose="02020603050405020304" pitchFamily="18" charset="0"/>
              </a:rPr>
              <a:t>Q</a:t>
            </a:r>
            <a:r>
              <a:rPr lang="en-US" sz="1800" i="1" baseline="-25000"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 interval 50MeV/c-100MeV/c. It is seen that for low </a:t>
            </a:r>
            <a:r>
              <a:rPr lang="en-US" sz="1800" i="1" dirty="0">
                <a:solidFill>
                  <a:srgbClr val="000000"/>
                </a:solidFill>
                <a:effectLst/>
                <a:latin typeface="Times New Roman" panose="02020603050405020304" pitchFamily="18" charset="0"/>
                <a:ea typeface="Times New Roman" panose="02020603050405020304" pitchFamily="18" charset="0"/>
              </a:rPr>
              <a:t>Q</a:t>
            </a:r>
            <a:r>
              <a:rPr lang="en-US" sz="1800" i="1" baseline="-25000"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 values the Coulomb final state interaction enlarges the pp‾ pairs yield significantly more than K</a:t>
            </a:r>
            <a:r>
              <a:rPr lang="en-US" sz="1800" baseline="300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K</a:t>
            </a:r>
            <a:r>
              <a:rPr lang="en-US" sz="1800" baseline="30000"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pairs.</a:t>
            </a:r>
            <a:endParaRPr lang="en-US" dirty="0"/>
          </a:p>
        </p:txBody>
      </p:sp>
    </p:spTree>
    <p:extLst>
      <p:ext uri="{BB962C8B-B14F-4D97-AF65-F5344CB8AC3E}">
        <p14:creationId xmlns:p14="http://schemas.microsoft.com/office/powerpoint/2010/main" val="239387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Rectangle 1"/>
          <p:cNvSpPr/>
          <p:nvPr/>
        </p:nvSpPr>
        <p:spPr>
          <a:xfrm>
            <a:off x="2342295" y="4509120"/>
            <a:ext cx="4467890" cy="1200329"/>
          </a:xfrm>
          <a:prstGeom prst="rect">
            <a:avLst/>
          </a:prstGeom>
        </p:spPr>
        <p:txBody>
          <a:bodyPr wrap="none">
            <a:spAutoFit/>
          </a:bodyPr>
          <a:lstStyle/>
          <a:p>
            <a:pPr algn="ctr" fontAlgn="base">
              <a:spcBef>
                <a:spcPct val="30000"/>
              </a:spcBef>
              <a:spcAft>
                <a:spcPct val="0"/>
              </a:spcAft>
            </a:pPr>
            <a:r>
              <a:rPr lang="en-US" altLang="en-US" sz="7200" b="1" kern="10" dirty="0">
                <a:ln w="10541">
                  <a:solidFill>
                    <a:srgbClr val="7D7D7D"/>
                  </a:solidFill>
                  <a:round/>
                  <a:headEnd/>
                  <a:tailEnd/>
                </a:ln>
                <a:solidFill>
                  <a:srgbClr val="F96A1B">
                    <a:lumMod val="75000"/>
                  </a:srgbClr>
                </a:solidFill>
                <a:latin typeface="Times New Roman" pitchFamily="18" charset="0"/>
                <a:ea typeface="Gungsuh"/>
                <a:cs typeface="Times New Roman" pitchFamily="18" charset="0"/>
                <a:sym typeface="Symbol" pitchFamily="18" charset="2"/>
              </a:rPr>
              <a:t>Thank you</a:t>
            </a:r>
          </a:p>
        </p:txBody>
      </p:sp>
      <p:sp>
        <p:nvSpPr>
          <p:cNvPr id="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solidFill>
                  <a:srgbClr val="000000">
                    <a:tint val="75000"/>
                  </a:srgbClr>
                </a:solidFill>
              </a:rPr>
              <a:pPr>
                <a:defRPr/>
              </a:pPr>
              <a:t>10/10/2021</a:t>
            </a:fld>
            <a:endParaRPr lang="en-US" dirty="0">
              <a:solidFill>
                <a:srgbClr val="000000">
                  <a:tint val="75000"/>
                </a:srgbClr>
              </a:solidFill>
            </a:endParaRPr>
          </a:p>
        </p:txBody>
      </p:sp>
      <p:sp>
        <p:nvSpPr>
          <p:cNvPr id="5" name="Date Placeholder 4">
            <a:extLst>
              <a:ext uri="{FF2B5EF4-FFF2-40B4-BE49-F238E27FC236}">
                <a16:creationId xmlns:a16="http://schemas.microsoft.com/office/drawing/2014/main" id="{1009C2D4-139D-48BB-879F-68AF5A2F6728}"/>
              </a:ext>
            </a:extLst>
          </p:cNvPr>
          <p:cNvSpPr>
            <a:spLocks noGrp="1"/>
          </p:cNvSpPr>
          <p:nvPr>
            <p:ph type="dt" sz="half" idx="10"/>
          </p:nvPr>
        </p:nvSpPr>
        <p:spPr/>
        <p:txBody>
          <a:bodyPr/>
          <a:lstStyle/>
          <a:p>
            <a:pPr>
              <a:defRPr/>
            </a:pPr>
            <a:fld id="{B6F9B6CE-606C-4F6A-ADB0-327CC65EBB05}" type="datetime1">
              <a:rPr lang="en-US" smtClean="0">
                <a:solidFill>
                  <a:srgbClr val="000000">
                    <a:tint val="75000"/>
                  </a:srgbClr>
                </a:solidFill>
              </a:rPr>
              <a:t>10/10/2021</a:t>
            </a:fld>
            <a:endParaRPr lang="en-US">
              <a:solidFill>
                <a:srgbClr val="000000">
                  <a:tint val="75000"/>
                </a:srgbClr>
              </a:solidFill>
            </a:endParaRPr>
          </a:p>
        </p:txBody>
      </p:sp>
      <p:sp>
        <p:nvSpPr>
          <p:cNvPr id="6" name="Footer Placeholder 5">
            <a:extLst>
              <a:ext uri="{FF2B5EF4-FFF2-40B4-BE49-F238E27FC236}">
                <a16:creationId xmlns:a16="http://schemas.microsoft.com/office/drawing/2014/main" id="{604E7973-B20C-43D3-85FE-81C6C349EA45}"/>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7" name="Slide Number Placeholder 6">
            <a:extLst>
              <a:ext uri="{FF2B5EF4-FFF2-40B4-BE49-F238E27FC236}">
                <a16:creationId xmlns:a16="http://schemas.microsoft.com/office/drawing/2014/main" id="{A82E1AFD-D7BC-4884-99BE-D68BC021E536}"/>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16</a:t>
            </a:fld>
            <a:endParaRPr lang="en-US">
              <a:solidFill>
                <a:srgbClr val="000000">
                  <a:tint val="75000"/>
                </a:srgbClr>
              </a:solidFill>
            </a:endParaRPr>
          </a:p>
        </p:txBody>
      </p:sp>
    </p:spTree>
    <p:extLst>
      <p:ext uri="{BB962C8B-B14F-4D97-AF65-F5344CB8AC3E}">
        <p14:creationId xmlns:p14="http://schemas.microsoft.com/office/powerpoint/2010/main" val="380159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23"/>
          <p:cNvSpPr txBox="1">
            <a:spLocks noChangeArrowheads="1"/>
          </p:cNvSpPr>
          <p:nvPr/>
        </p:nvSpPr>
        <p:spPr bwMode="auto">
          <a:xfrm>
            <a:off x="2296530" y="5885068"/>
            <a:ext cx="4724400" cy="466725"/>
          </a:xfrm>
          <a:prstGeom prst="rect">
            <a:avLst/>
          </a:prstGeom>
          <a:solidFill>
            <a:srgbClr val="E7FFC3"/>
          </a:solidFill>
          <a:ln w="9525">
            <a:solidFill>
              <a:srgbClr val="62E10B"/>
            </a:solidFill>
            <a:miter lim="800000"/>
            <a:headEnd/>
            <a:tailEnd/>
          </a:ln>
        </p:spPr>
        <p:txBody>
          <a:bodyPr>
            <a:spAutoFit/>
          </a:bodyPr>
          <a:lstStyle>
            <a:lvl1pPr defTabSz="912813" eaLnBrk="0" hangingPunct="0">
              <a:defRPr sz="2400" b="1">
                <a:solidFill>
                  <a:schemeClr val="tx1"/>
                </a:solidFill>
                <a:latin typeface="Times New Roman" pitchFamily="18" charset="0"/>
                <a:ea typeface="ＭＳ Ｐゴシック" pitchFamily="-84" charset="-128"/>
              </a:defRPr>
            </a:lvl1pPr>
            <a:lvl2pPr marL="742950" indent="-285750" defTabSz="912813" eaLnBrk="0" hangingPunct="0">
              <a:defRPr sz="2400" b="1">
                <a:solidFill>
                  <a:schemeClr val="tx1"/>
                </a:solidFill>
                <a:latin typeface="Times New Roman" pitchFamily="18" charset="0"/>
                <a:ea typeface="ＭＳ Ｐゴシック" pitchFamily="-84" charset="-128"/>
              </a:defRPr>
            </a:lvl2pPr>
            <a:lvl3pPr marL="1143000" indent="-228600" defTabSz="912813" eaLnBrk="0" hangingPunct="0">
              <a:defRPr sz="2400" b="1">
                <a:solidFill>
                  <a:schemeClr val="tx1"/>
                </a:solidFill>
                <a:latin typeface="Times New Roman" pitchFamily="18" charset="0"/>
                <a:ea typeface="ＭＳ Ｐゴシック" pitchFamily="-84" charset="-128"/>
              </a:defRPr>
            </a:lvl3pPr>
            <a:lvl4pPr marL="1600200" indent="-228600" defTabSz="912813" eaLnBrk="0" hangingPunct="0">
              <a:defRPr sz="2400" b="1">
                <a:solidFill>
                  <a:schemeClr val="tx1"/>
                </a:solidFill>
                <a:latin typeface="Times New Roman" pitchFamily="18" charset="0"/>
                <a:ea typeface="ＭＳ Ｐゴシック" pitchFamily="-84" charset="-128"/>
              </a:defRPr>
            </a:lvl4pPr>
            <a:lvl5pPr marL="2057400" indent="-228600" defTabSz="912813" eaLnBrk="0" hangingPunct="0">
              <a:defRPr sz="2400" b="1">
                <a:solidFill>
                  <a:schemeClr val="tx1"/>
                </a:solidFill>
                <a:latin typeface="Times New Roman" pitchFamily="18" charset="0"/>
                <a:ea typeface="ＭＳ Ｐゴシック" pitchFamily="-84" charset="-128"/>
              </a:defRPr>
            </a:lvl5pPr>
            <a:lvl6pPr marL="2514600" indent="-228600" defTabSz="912813"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defTabSz="912813"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defTabSz="912813"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defTabSz="912813"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eaLnBrk="1" hangingPunct="1"/>
            <a:r>
              <a:rPr lang="en-US" altLang="en-US" b="0" dirty="0">
                <a:latin typeface="Symbol" pitchFamily="18" charset="2"/>
              </a:rPr>
              <a:t>K</a:t>
            </a:r>
            <a:r>
              <a:rPr lang="en-US" altLang="en-US" b="0" baseline="46000" dirty="0">
                <a:latin typeface="Sylfaen" pitchFamily="18" charset="0"/>
              </a:rPr>
              <a:t>+</a:t>
            </a:r>
            <a:r>
              <a:rPr lang="en-US" altLang="en-US" b="0" dirty="0">
                <a:latin typeface="Symbol" pitchFamily="18" charset="2"/>
              </a:rPr>
              <a:t>K</a:t>
            </a:r>
            <a:r>
              <a:rPr lang="en-US" altLang="en-US" b="0" baseline="46000" dirty="0">
                <a:latin typeface="Sylfaen" pitchFamily="18" charset="0"/>
              </a:rPr>
              <a:t>-</a:t>
            </a:r>
            <a:r>
              <a:rPr lang="en-US" altLang="en-US" b="0" dirty="0">
                <a:latin typeface="Sylfaen" pitchFamily="18" charset="0"/>
              </a:rPr>
              <a:t> atoms Lorentz factor is </a:t>
            </a:r>
            <a:r>
              <a:rPr lang="en-US" altLang="en-US" b="0" dirty="0">
                <a:latin typeface="Symbol" pitchFamily="18" charset="2"/>
              </a:rPr>
              <a:t>g</a:t>
            </a:r>
            <a:r>
              <a:rPr lang="en-US" altLang="en-US" b="0" dirty="0">
                <a:latin typeface="Sylfaen" pitchFamily="18" charset="0"/>
              </a:rPr>
              <a:t> = 18</a:t>
            </a:r>
            <a:endParaRPr lang="en-US" altLang="en-US" b="0" baseline="-25000" dirty="0">
              <a:latin typeface="Sylfaen" pitchFamily="18" charset="0"/>
            </a:endParaRPr>
          </a:p>
        </p:txBody>
      </p:sp>
      <p:sp>
        <p:nvSpPr>
          <p:cNvPr id="55301" name="タイトル 1"/>
          <p:cNvSpPr>
            <a:spLocks/>
          </p:cNvSpPr>
          <p:nvPr/>
        </p:nvSpPr>
        <p:spPr bwMode="auto">
          <a:xfrm>
            <a:off x="4011030" y="674681"/>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b="1">
                <a:solidFill>
                  <a:schemeClr val="tx1"/>
                </a:solidFill>
                <a:latin typeface="Times New Roman" pitchFamily="18" charset="0"/>
                <a:ea typeface="ＭＳ Ｐゴシック" pitchFamily="-84" charset="-128"/>
              </a:defRPr>
            </a:lvl1pPr>
            <a:lvl2pPr marL="742950" indent="-285750" defTabSz="457200" eaLnBrk="0" hangingPunct="0">
              <a:defRPr sz="2400" b="1">
                <a:solidFill>
                  <a:schemeClr val="tx1"/>
                </a:solidFill>
                <a:latin typeface="Times New Roman" pitchFamily="18" charset="0"/>
                <a:ea typeface="ＭＳ Ｐゴシック" pitchFamily="-84" charset="-128"/>
              </a:defRPr>
            </a:lvl2pPr>
            <a:lvl3pPr marL="1143000" indent="-228600" defTabSz="457200" eaLnBrk="0" hangingPunct="0">
              <a:defRPr sz="2400" b="1">
                <a:solidFill>
                  <a:schemeClr val="tx1"/>
                </a:solidFill>
                <a:latin typeface="Times New Roman" pitchFamily="18" charset="0"/>
                <a:ea typeface="ＭＳ Ｐゴシック" pitchFamily="-84" charset="-128"/>
              </a:defRPr>
            </a:lvl3pPr>
            <a:lvl4pPr marL="1600200" indent="-228600" defTabSz="457200" eaLnBrk="0" hangingPunct="0">
              <a:defRPr sz="2400" b="1">
                <a:solidFill>
                  <a:schemeClr val="tx1"/>
                </a:solidFill>
                <a:latin typeface="Times New Roman" pitchFamily="18" charset="0"/>
                <a:ea typeface="ＭＳ Ｐゴシック" pitchFamily="-84" charset="-128"/>
              </a:defRPr>
            </a:lvl4pPr>
            <a:lvl5pPr marL="2057400" indent="-228600" defTabSz="457200" eaLnBrk="0" hangingPunct="0">
              <a:defRPr sz="2400" b="1">
                <a:solidFill>
                  <a:schemeClr val="tx1"/>
                </a:solidFill>
                <a:latin typeface="Times New Roman" pitchFamily="18" charset="0"/>
                <a:ea typeface="ＭＳ Ｐゴシック" pitchFamily="-84" charset="-128"/>
              </a:defRPr>
            </a:lvl5pPr>
            <a:lvl6pPr marL="2514600" indent="-228600" defTabSz="4572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defTabSz="4572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defTabSz="4572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defTabSz="4572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eaLnBrk="1" hangingPunct="1"/>
            <a:r>
              <a:rPr kumimoji="1" lang="en-US" altLang="ja-JP" sz="2100" dirty="0">
                <a:solidFill>
                  <a:srgbClr val="1D0260"/>
                </a:solidFill>
                <a:latin typeface="Sylfaen" pitchFamily="18" charset="0"/>
              </a:rPr>
              <a:t>28 </a:t>
            </a:r>
            <a:r>
              <a:rPr kumimoji="1" lang="en-US" altLang="ja-JP" sz="2100" dirty="0">
                <a:solidFill>
                  <a:srgbClr val="1D0260"/>
                </a:solidFill>
                <a:latin typeface="Symbol" pitchFamily="18" charset="2"/>
              </a:rPr>
              <a:t>m</a:t>
            </a:r>
            <a:r>
              <a:rPr kumimoji="1" lang="en-US" altLang="ja-JP" sz="2100" dirty="0">
                <a:solidFill>
                  <a:srgbClr val="1D0260"/>
                </a:solidFill>
                <a:latin typeface="Sylfaen" pitchFamily="18" charset="0"/>
              </a:rPr>
              <a:t>m Pt</a:t>
            </a:r>
          </a:p>
        </p:txBody>
      </p:sp>
      <p:grpSp>
        <p:nvGrpSpPr>
          <p:cNvPr id="2" name="Group 1">
            <a:extLst>
              <a:ext uri="{FF2B5EF4-FFF2-40B4-BE49-F238E27FC236}">
                <a16:creationId xmlns:a16="http://schemas.microsoft.com/office/drawing/2014/main" id="{D31D8DB8-837E-447F-BFF4-3D0E6E1CC63F}"/>
              </a:ext>
            </a:extLst>
          </p:cNvPr>
          <p:cNvGrpSpPr/>
          <p:nvPr/>
        </p:nvGrpSpPr>
        <p:grpSpPr>
          <a:xfrm>
            <a:off x="1619672" y="718446"/>
            <a:ext cx="5562600" cy="5133975"/>
            <a:chOff x="1600200" y="990600"/>
            <a:chExt cx="5562600" cy="5133975"/>
          </a:xfrm>
        </p:grpSpPr>
        <p:sp>
          <p:nvSpPr>
            <p:cNvPr id="55297" name="CasetăText 6"/>
            <p:cNvSpPr txBox="1">
              <a:spLocks noChangeArrowheads="1"/>
            </p:cNvSpPr>
            <p:nvPr/>
          </p:nvSpPr>
          <p:spPr bwMode="auto">
            <a:xfrm>
              <a:off x="3829050" y="5816600"/>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ea typeface="ＭＳ Ｐゴシック" pitchFamily="-84" charset="-128"/>
                </a:defRPr>
              </a:lvl1pPr>
              <a:lvl2pPr marL="742950" indent="-285750" eaLnBrk="0" hangingPunct="0">
                <a:defRPr sz="2400" b="1">
                  <a:solidFill>
                    <a:schemeClr val="tx1"/>
                  </a:solidFill>
                  <a:latin typeface="Times New Roman" pitchFamily="18" charset="0"/>
                  <a:ea typeface="ＭＳ Ｐゴシック" pitchFamily="-84" charset="-128"/>
                </a:defRPr>
              </a:lvl2pPr>
              <a:lvl3pPr marL="1143000" indent="-228600" eaLnBrk="0" hangingPunct="0">
                <a:defRPr sz="2400" b="1">
                  <a:solidFill>
                    <a:schemeClr val="tx1"/>
                  </a:solidFill>
                  <a:latin typeface="Times New Roman" pitchFamily="18" charset="0"/>
                  <a:ea typeface="ＭＳ Ｐゴシック" pitchFamily="-84" charset="-128"/>
                </a:defRPr>
              </a:lvl3pPr>
              <a:lvl4pPr marL="1600200" indent="-228600" eaLnBrk="0" hangingPunct="0">
                <a:defRPr sz="2400" b="1">
                  <a:solidFill>
                    <a:schemeClr val="tx1"/>
                  </a:solidFill>
                  <a:latin typeface="Times New Roman" pitchFamily="18" charset="0"/>
                  <a:ea typeface="ＭＳ Ｐゴシック" pitchFamily="-84" charset="-128"/>
                </a:defRPr>
              </a:lvl4pPr>
              <a:lvl5pPr marL="2057400" indent="-228600" eaLnBrk="0" hangingPunct="0">
                <a:defRPr sz="2400" b="1">
                  <a:solidFill>
                    <a:schemeClr val="tx1"/>
                  </a:solidFill>
                  <a:latin typeface="Times New Roman" pitchFamily="18" charset="0"/>
                  <a:ea typeface="ＭＳ Ｐゴシック" pitchFamily="-8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eaLnBrk="1" hangingPunct="1"/>
              <a:r>
                <a:rPr lang="en-US" altLang="en-US" sz="1400">
                  <a:cs typeface="Times New Roman" pitchFamily="18" charset="0"/>
                </a:rPr>
                <a:t>Life time τ in 10</a:t>
              </a:r>
              <a:r>
                <a:rPr lang="en-US" altLang="en-US" sz="1400" baseline="30000">
                  <a:cs typeface="Times New Roman" pitchFamily="18" charset="0"/>
                </a:rPr>
                <a:t>–18</a:t>
              </a:r>
              <a:r>
                <a:rPr lang="en-US" altLang="en-US" sz="1400">
                  <a:cs typeface="Times New Roman" pitchFamily="18" charset="0"/>
                </a:rPr>
                <a:t> s</a:t>
              </a:r>
            </a:p>
          </p:txBody>
        </p:sp>
        <p:sp>
          <p:nvSpPr>
            <p:cNvPr id="55298" name="Dreptunghi 9"/>
            <p:cNvSpPr>
              <a:spLocks noChangeArrowheads="1"/>
            </p:cNvSpPr>
            <p:nvPr/>
          </p:nvSpPr>
          <p:spPr bwMode="auto">
            <a:xfrm rot="-5400000">
              <a:off x="824706" y="3442494"/>
              <a:ext cx="1855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ea typeface="ＭＳ Ｐゴシック" pitchFamily="-84" charset="-128"/>
                </a:defRPr>
              </a:lvl1pPr>
              <a:lvl2pPr marL="742950" indent="-285750" eaLnBrk="0" hangingPunct="0">
                <a:defRPr sz="2400" b="1">
                  <a:solidFill>
                    <a:schemeClr val="tx1"/>
                  </a:solidFill>
                  <a:latin typeface="Times New Roman" pitchFamily="18" charset="0"/>
                  <a:ea typeface="ＭＳ Ｐゴシック" pitchFamily="-84" charset="-128"/>
                </a:defRPr>
              </a:lvl2pPr>
              <a:lvl3pPr marL="1143000" indent="-228600" eaLnBrk="0" hangingPunct="0">
                <a:defRPr sz="2400" b="1">
                  <a:solidFill>
                    <a:schemeClr val="tx1"/>
                  </a:solidFill>
                  <a:latin typeface="Times New Roman" pitchFamily="18" charset="0"/>
                  <a:ea typeface="ＭＳ Ｐゴシック" pitchFamily="-84" charset="-128"/>
                </a:defRPr>
              </a:lvl3pPr>
              <a:lvl4pPr marL="1600200" indent="-228600" eaLnBrk="0" hangingPunct="0">
                <a:defRPr sz="2400" b="1">
                  <a:solidFill>
                    <a:schemeClr val="tx1"/>
                  </a:solidFill>
                  <a:latin typeface="Times New Roman" pitchFamily="18" charset="0"/>
                  <a:ea typeface="ＭＳ Ｐゴシック" pitchFamily="-84" charset="-128"/>
                </a:defRPr>
              </a:lvl4pPr>
              <a:lvl5pPr marL="2057400" indent="-228600" eaLnBrk="0" hangingPunct="0">
                <a:defRPr sz="2400" b="1">
                  <a:solidFill>
                    <a:schemeClr val="tx1"/>
                  </a:solidFill>
                  <a:latin typeface="Times New Roman" pitchFamily="18" charset="0"/>
                  <a:ea typeface="ＭＳ Ｐゴシック" pitchFamily="-8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eaLnBrk="1" hangingPunct="1"/>
              <a:r>
                <a:rPr lang="en-US" altLang="en-US" sz="1400">
                  <a:cs typeface="Times New Roman" pitchFamily="18" charset="0"/>
                </a:rPr>
                <a:t>Ionization Probability</a:t>
              </a:r>
              <a:endParaRPr lang="en-US" altLang="en-US" sz="1400" b="0">
                <a:cs typeface="Times New Roman" pitchFamily="18" charset="0"/>
              </a:endParaRPr>
            </a:p>
          </p:txBody>
        </p:sp>
        <p:pic>
          <p:nvPicPr>
            <p:cNvPr id="55302" name="I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3788" y="1306064"/>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CasetăText 2"/>
            <p:cNvSpPr txBox="1">
              <a:spLocks noChangeArrowheads="1"/>
            </p:cNvSpPr>
            <p:nvPr/>
          </p:nvSpPr>
          <p:spPr bwMode="auto">
            <a:xfrm>
              <a:off x="2286000" y="5554663"/>
              <a:ext cx="487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ＭＳ Ｐゴシック" pitchFamily="-84" charset="-128"/>
                </a:defRPr>
              </a:lvl1pPr>
              <a:lvl2pPr marL="742950" indent="-285750" eaLnBrk="0" hangingPunct="0">
                <a:defRPr sz="2400" b="1">
                  <a:solidFill>
                    <a:schemeClr val="tx1"/>
                  </a:solidFill>
                  <a:latin typeface="Times New Roman" pitchFamily="18" charset="0"/>
                  <a:ea typeface="ＭＳ Ｐゴシック" pitchFamily="-84" charset="-128"/>
                </a:defRPr>
              </a:lvl2pPr>
              <a:lvl3pPr marL="1143000" indent="-228600" eaLnBrk="0" hangingPunct="0">
                <a:defRPr sz="2400" b="1">
                  <a:solidFill>
                    <a:schemeClr val="tx1"/>
                  </a:solidFill>
                  <a:latin typeface="Times New Roman" pitchFamily="18" charset="0"/>
                  <a:ea typeface="ＭＳ Ｐゴシック" pitchFamily="-84" charset="-128"/>
                </a:defRPr>
              </a:lvl3pPr>
              <a:lvl4pPr marL="1600200" indent="-228600" eaLnBrk="0" hangingPunct="0">
                <a:defRPr sz="2400" b="1">
                  <a:solidFill>
                    <a:schemeClr val="tx1"/>
                  </a:solidFill>
                  <a:latin typeface="Times New Roman" pitchFamily="18" charset="0"/>
                  <a:ea typeface="ＭＳ Ｐゴシック" pitchFamily="-84" charset="-128"/>
                </a:defRPr>
              </a:lvl4pPr>
              <a:lvl5pPr marL="2057400" indent="-228600" eaLnBrk="0" hangingPunct="0">
                <a:defRPr sz="2400" b="1">
                  <a:solidFill>
                    <a:schemeClr val="tx1"/>
                  </a:solidFill>
                  <a:latin typeface="Times New Roman" pitchFamily="18" charset="0"/>
                  <a:ea typeface="ＭＳ Ｐゴシック" pitchFamily="-8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eaLnBrk="1" hangingPunct="1"/>
              <a:r>
                <a:rPr lang="en-US" altLang="en-US" sz="1600" b="0">
                  <a:cs typeface="Times New Roman" pitchFamily="18" charset="0"/>
                </a:rPr>
                <a:t>0                    1                    2                     3                    4               </a:t>
              </a:r>
            </a:p>
          </p:txBody>
        </p:sp>
        <p:sp>
          <p:nvSpPr>
            <p:cNvPr id="55304" name="CasetăText 3"/>
            <p:cNvSpPr txBox="1">
              <a:spLocks noChangeArrowheads="1"/>
            </p:cNvSpPr>
            <p:nvPr/>
          </p:nvSpPr>
          <p:spPr bwMode="auto">
            <a:xfrm>
              <a:off x="1982788" y="990600"/>
              <a:ext cx="76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ＭＳ Ｐゴシック" pitchFamily="-84" charset="-128"/>
                </a:defRPr>
              </a:lvl1pPr>
              <a:lvl2pPr marL="742950" indent="-285750" eaLnBrk="0" hangingPunct="0">
                <a:defRPr sz="2400" b="1">
                  <a:solidFill>
                    <a:schemeClr val="tx1"/>
                  </a:solidFill>
                  <a:latin typeface="Times New Roman" pitchFamily="18" charset="0"/>
                  <a:ea typeface="ＭＳ Ｐゴシック" pitchFamily="-84" charset="-128"/>
                </a:defRPr>
              </a:lvl2pPr>
              <a:lvl3pPr marL="1143000" indent="-228600" eaLnBrk="0" hangingPunct="0">
                <a:defRPr sz="2400" b="1">
                  <a:solidFill>
                    <a:schemeClr val="tx1"/>
                  </a:solidFill>
                  <a:latin typeface="Times New Roman" pitchFamily="18" charset="0"/>
                  <a:ea typeface="ＭＳ Ｐゴシック" pitchFamily="-84" charset="-128"/>
                </a:defRPr>
              </a:lvl3pPr>
              <a:lvl4pPr marL="1600200" indent="-228600" eaLnBrk="0" hangingPunct="0">
                <a:defRPr sz="2400" b="1">
                  <a:solidFill>
                    <a:schemeClr val="tx1"/>
                  </a:solidFill>
                  <a:latin typeface="Times New Roman" pitchFamily="18" charset="0"/>
                  <a:ea typeface="ＭＳ Ｐゴシック" pitchFamily="-84" charset="-128"/>
                </a:defRPr>
              </a:lvl4pPr>
              <a:lvl5pPr marL="2057400" indent="-228600" eaLnBrk="0" hangingPunct="0">
                <a:defRPr sz="2400" b="1">
                  <a:solidFill>
                    <a:schemeClr val="tx1"/>
                  </a:solidFill>
                  <a:latin typeface="Times New Roman" pitchFamily="18" charset="0"/>
                  <a:ea typeface="ＭＳ Ｐゴシック" pitchFamily="-8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84" charset="-128"/>
                </a:defRPr>
              </a:lvl9pPr>
            </a:lstStyle>
            <a:p>
              <a:pPr eaLnBrk="1" hangingPunct="1"/>
              <a:r>
                <a:rPr lang="en-US" altLang="en-US" sz="1600" b="0">
                  <a:cs typeface="Times New Roman" pitchFamily="18" charset="0"/>
                </a:rPr>
                <a:t>x 10</a:t>
              </a:r>
              <a:r>
                <a:rPr lang="en-US" altLang="en-US" sz="1600" b="0" baseline="30000">
                  <a:cs typeface="Times New Roman" pitchFamily="18" charset="0"/>
                </a:rPr>
                <a:t>-2</a:t>
              </a:r>
              <a:endParaRPr lang="en-US" altLang="en-US" sz="1600" b="0">
                <a:cs typeface="Times New Roman" pitchFamily="18" charset="0"/>
              </a:endParaRPr>
            </a:p>
            <a:p>
              <a:pPr eaLnBrk="1" hangingPunct="1"/>
              <a:r>
                <a:rPr lang="en-US" altLang="en-US" sz="1600" b="0">
                  <a:cs typeface="Times New Roman" pitchFamily="18" charset="0"/>
                </a:rPr>
                <a:t>3.9</a:t>
              </a:r>
            </a:p>
            <a:p>
              <a:pPr eaLnBrk="1" hangingPunct="1"/>
              <a:endParaRPr lang="en-US" altLang="en-US" sz="1400" b="0">
                <a:cs typeface="Times New Roman" pitchFamily="18" charset="0"/>
              </a:endParaRPr>
            </a:p>
            <a:p>
              <a:pPr eaLnBrk="1" hangingPunct="1"/>
              <a:endParaRPr lang="en-US" altLang="en-US" sz="1400" b="0">
                <a:cs typeface="Times New Roman" pitchFamily="18" charset="0"/>
              </a:endParaRPr>
            </a:p>
            <a:p>
              <a:pPr eaLnBrk="1" hangingPunct="1"/>
              <a:r>
                <a:rPr lang="en-US" altLang="en-US" sz="1600" b="0">
                  <a:cs typeface="Times New Roman" pitchFamily="18" charset="0"/>
                </a:rPr>
                <a:t>3.5</a:t>
              </a:r>
            </a:p>
            <a:p>
              <a:pPr eaLnBrk="1" hangingPunct="1"/>
              <a:endParaRPr lang="en-US" altLang="en-US" sz="1400" b="0">
                <a:cs typeface="Times New Roman" pitchFamily="18" charset="0"/>
              </a:endParaRPr>
            </a:p>
            <a:p>
              <a:pPr eaLnBrk="1" hangingPunct="1"/>
              <a:endParaRPr lang="en-US" altLang="en-US" sz="1600" b="0">
                <a:cs typeface="Times New Roman" pitchFamily="18" charset="0"/>
              </a:endParaRPr>
            </a:p>
            <a:p>
              <a:pPr eaLnBrk="1" hangingPunct="1"/>
              <a:r>
                <a:rPr lang="en-US" altLang="en-US" sz="1600" b="0">
                  <a:cs typeface="Times New Roman" pitchFamily="18" charset="0"/>
                </a:rPr>
                <a:t>3.1</a:t>
              </a:r>
            </a:p>
            <a:p>
              <a:pPr eaLnBrk="1" hangingPunct="1"/>
              <a:endParaRPr lang="en-US" altLang="en-US" sz="1400" b="0">
                <a:cs typeface="Times New Roman" pitchFamily="18" charset="0"/>
              </a:endParaRPr>
            </a:p>
            <a:p>
              <a:pPr eaLnBrk="1" hangingPunct="1"/>
              <a:endParaRPr lang="en-US" altLang="en-US" sz="1400" b="0">
                <a:cs typeface="Times New Roman" pitchFamily="18" charset="0"/>
              </a:endParaRPr>
            </a:p>
            <a:p>
              <a:pPr eaLnBrk="1" hangingPunct="1"/>
              <a:r>
                <a:rPr lang="en-US" altLang="en-US" sz="1600" b="0">
                  <a:cs typeface="Times New Roman" pitchFamily="18" charset="0"/>
                </a:rPr>
                <a:t>2.7</a:t>
              </a:r>
            </a:p>
            <a:p>
              <a:pPr eaLnBrk="1" hangingPunct="1"/>
              <a:endParaRPr lang="en-US" altLang="en-US" sz="1600" b="0">
                <a:cs typeface="Times New Roman" pitchFamily="18" charset="0"/>
              </a:endParaRPr>
            </a:p>
            <a:p>
              <a:pPr eaLnBrk="1" hangingPunct="1"/>
              <a:endParaRPr lang="en-US" altLang="en-US" sz="1600" b="0">
                <a:cs typeface="Times New Roman" pitchFamily="18" charset="0"/>
              </a:endParaRPr>
            </a:p>
            <a:p>
              <a:pPr eaLnBrk="1" hangingPunct="1"/>
              <a:r>
                <a:rPr lang="en-US" altLang="en-US" sz="1600" b="0">
                  <a:cs typeface="Times New Roman" pitchFamily="18" charset="0"/>
                </a:rPr>
                <a:t>2.3</a:t>
              </a:r>
            </a:p>
            <a:p>
              <a:pPr eaLnBrk="1" hangingPunct="1"/>
              <a:endParaRPr lang="en-US" altLang="en-US" sz="1600" b="0">
                <a:cs typeface="Times New Roman" pitchFamily="18" charset="0"/>
              </a:endParaRPr>
            </a:p>
            <a:p>
              <a:pPr eaLnBrk="1" hangingPunct="1"/>
              <a:endParaRPr lang="en-US" altLang="en-US" sz="1400" b="0">
                <a:cs typeface="Times New Roman" pitchFamily="18" charset="0"/>
              </a:endParaRPr>
            </a:p>
            <a:p>
              <a:pPr eaLnBrk="1" hangingPunct="1"/>
              <a:r>
                <a:rPr lang="en-US" altLang="en-US" sz="1600" b="0">
                  <a:cs typeface="Times New Roman" pitchFamily="18" charset="0"/>
                </a:rPr>
                <a:t>1.9</a:t>
              </a:r>
            </a:p>
            <a:p>
              <a:pPr eaLnBrk="1" hangingPunct="1"/>
              <a:endParaRPr lang="en-US" altLang="en-US" sz="1600" b="0">
                <a:cs typeface="Times New Roman" pitchFamily="18" charset="0"/>
              </a:endParaRPr>
            </a:p>
            <a:p>
              <a:pPr eaLnBrk="1" hangingPunct="1"/>
              <a:endParaRPr lang="en-US" altLang="en-US" sz="1400" b="0">
                <a:cs typeface="Times New Roman" pitchFamily="18" charset="0"/>
              </a:endParaRPr>
            </a:p>
            <a:p>
              <a:pPr eaLnBrk="1" hangingPunct="1"/>
              <a:r>
                <a:rPr lang="en-US" altLang="en-US" sz="1600" b="0">
                  <a:cs typeface="Times New Roman" pitchFamily="18" charset="0"/>
                </a:rPr>
                <a:t>1.5</a:t>
              </a:r>
            </a:p>
          </p:txBody>
        </p:sp>
      </p:grpSp>
      <p:sp>
        <p:nvSpPr>
          <p:cNvPr id="11" name="Rectangle 13">
            <a:extLst>
              <a:ext uri="{FF2B5EF4-FFF2-40B4-BE49-F238E27FC236}">
                <a16:creationId xmlns:a16="http://schemas.microsoft.com/office/drawing/2014/main" id="{62068ADB-2A22-4B2D-B20F-007CDB2C66BF}"/>
              </a:ext>
            </a:extLst>
          </p:cNvPr>
          <p:cNvSpPr>
            <a:spLocks noChangeArrowheads="1"/>
          </p:cNvSpPr>
          <p:nvPr/>
        </p:nvSpPr>
        <p:spPr bwMode="auto">
          <a:xfrm>
            <a:off x="3175" y="-20638"/>
            <a:ext cx="9140825" cy="64207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200" b="1" i="1" dirty="0">
                <a:solidFill>
                  <a:srgbClr val="C00000"/>
                </a:solidFill>
                <a:latin typeface="Times New Roman" panose="02020603050405020304" pitchFamily="18" charset="0"/>
                <a:cs typeface="Times New Roman" panose="02020603050405020304" pitchFamily="18" charset="0"/>
              </a:rPr>
              <a:t>K</a:t>
            </a:r>
            <a:r>
              <a:rPr lang="en-US" sz="3200" b="1" i="1" baseline="30000" dirty="0">
                <a:solidFill>
                  <a:srgbClr val="C00000"/>
                </a:solidFill>
                <a:latin typeface="Times New Roman" panose="02020603050405020304" pitchFamily="18" charset="0"/>
                <a:cs typeface="Times New Roman" panose="02020603050405020304" pitchFamily="18" charset="0"/>
              </a:rPr>
              <a:t>+</a:t>
            </a:r>
            <a:r>
              <a:rPr lang="en-US" sz="3200" b="1" i="1" dirty="0">
                <a:solidFill>
                  <a:srgbClr val="C00000"/>
                </a:solidFill>
                <a:latin typeface="Times New Roman" panose="02020603050405020304" pitchFamily="18" charset="0"/>
                <a:cs typeface="Times New Roman" panose="02020603050405020304" pitchFamily="18" charset="0"/>
              </a:rPr>
              <a:t>K</a:t>
            </a:r>
            <a:r>
              <a:rPr lang="en-US" sz="3200" b="1" i="1" baseline="30000" dirty="0">
                <a:solidFill>
                  <a:srgbClr val="C00000"/>
                </a:solidFill>
                <a:latin typeface="Times New Roman" panose="02020603050405020304" pitchFamily="18" charset="0"/>
                <a:cs typeface="Times New Roman" panose="02020603050405020304" pitchFamily="18" charset="0"/>
              </a:rPr>
              <a:t>- </a:t>
            </a:r>
            <a:r>
              <a:rPr lang="en-US" sz="3200" b="1" i="1" dirty="0">
                <a:solidFill>
                  <a:srgbClr val="C00000"/>
                </a:solidFill>
                <a:latin typeface="Times New Roman" panose="02020603050405020304" pitchFamily="18" charset="0"/>
                <a:cs typeface="Times New Roman" panose="02020603050405020304" pitchFamily="18" charset="0"/>
              </a:rPr>
              <a:t>atoms ionization probability</a:t>
            </a:r>
            <a:endParaRPr lang="en-US" sz="3200" b="1" dirty="0">
              <a:solidFill>
                <a:srgbClr val="41A3DF"/>
              </a:solidFill>
              <a:effectLst>
                <a:outerShdw blurRad="38100" dist="38100" dir="2700000" algn="tl">
                  <a:srgbClr val="000000"/>
                </a:outerShdw>
              </a:effectLst>
              <a:latin typeface="Times New Roman" pitchFamily="18" charset="0"/>
              <a:cs typeface="+mn-cs"/>
            </a:endParaRPr>
          </a:p>
        </p:txBody>
      </p:sp>
      <p:sp>
        <p:nvSpPr>
          <p:cNvPr id="13" name="Date Placeholder 1">
            <a:extLst>
              <a:ext uri="{FF2B5EF4-FFF2-40B4-BE49-F238E27FC236}">
                <a16:creationId xmlns:a16="http://schemas.microsoft.com/office/drawing/2014/main" id="{A61A1028-52BC-49C2-91D9-C80FEFCAAB63}"/>
              </a:ext>
            </a:extLst>
          </p:cNvPr>
          <p:cNvSpPr>
            <a:spLocks noGrp="1"/>
          </p:cNvSpPr>
          <p:nvPr>
            <p:ph type="dt" sz="half" idx="10"/>
          </p:nvPr>
        </p:nvSpPr>
        <p:spPr>
          <a:xfrm>
            <a:off x="457200" y="6356350"/>
            <a:ext cx="2133600" cy="365125"/>
          </a:xfrm>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14" name="Footer Placeholder 2">
            <a:extLst>
              <a:ext uri="{FF2B5EF4-FFF2-40B4-BE49-F238E27FC236}">
                <a16:creationId xmlns:a16="http://schemas.microsoft.com/office/drawing/2014/main" id="{82737DB6-E8A1-4D43-9A01-E76F0E40DDCA}"/>
              </a:ext>
            </a:extLst>
          </p:cNvPr>
          <p:cNvSpPr>
            <a:spLocks noGrp="1"/>
          </p:cNvSpPr>
          <p:nvPr>
            <p:ph type="ftr" sz="quarter" idx="11"/>
          </p:nvPr>
        </p:nvSpPr>
        <p:spPr>
          <a:xfrm>
            <a:off x="3124200" y="6356350"/>
            <a:ext cx="2895600" cy="365125"/>
          </a:xfrm>
        </p:spPr>
        <p:txBody>
          <a:bodyPr/>
          <a:lstStyle/>
          <a:p>
            <a:pPr>
              <a:defRPr/>
            </a:pPr>
            <a:r>
              <a:rPr lang="en-US">
                <a:solidFill>
                  <a:srgbClr val="000000">
                    <a:tint val="75000"/>
                  </a:srgbClr>
                </a:solidFill>
              </a:rPr>
              <a:t>L. Nemenov SPSC Oct. 2021</a:t>
            </a:r>
          </a:p>
        </p:txBody>
      </p:sp>
      <p:sp>
        <p:nvSpPr>
          <p:cNvPr id="15" name="Slide Number Placeholder 3">
            <a:extLst>
              <a:ext uri="{FF2B5EF4-FFF2-40B4-BE49-F238E27FC236}">
                <a16:creationId xmlns:a16="http://schemas.microsoft.com/office/drawing/2014/main" id="{685714B4-0631-4E79-80E6-647BE143C5F0}"/>
              </a:ext>
            </a:extLst>
          </p:cNvPr>
          <p:cNvSpPr>
            <a:spLocks noGrp="1"/>
          </p:cNvSpPr>
          <p:nvPr>
            <p:ph type="sldNum" sz="quarter" idx="12"/>
          </p:nvPr>
        </p:nvSpPr>
        <p:spPr>
          <a:xfrm>
            <a:off x="6553200" y="6356350"/>
            <a:ext cx="2133600" cy="365125"/>
          </a:xfrm>
        </p:spPr>
        <p:txBody>
          <a:bodyPr/>
          <a:lstStyle/>
          <a:p>
            <a:pPr>
              <a:defRPr/>
            </a:pPr>
            <a:fld id="{A4610DAB-9A61-4DCE-A989-69A05741FE0D}" type="slidenum">
              <a:rPr lang="en-US" smtClean="0">
                <a:solidFill>
                  <a:srgbClr val="000000">
                    <a:tint val="75000"/>
                  </a:srgbClr>
                </a:solidFill>
              </a:rPr>
              <a:pPr>
                <a:defRPr/>
              </a:pPr>
              <a:t>17</a:t>
            </a:fld>
            <a:endParaRPr lang="en-US">
              <a:solidFill>
                <a:srgbClr val="000000">
                  <a:tint val="75000"/>
                </a:srgbClr>
              </a:solidFill>
            </a:endParaRPr>
          </a:p>
        </p:txBody>
      </p:sp>
    </p:spTree>
    <p:extLst>
      <p:ext uri="{BB962C8B-B14F-4D97-AF65-F5344CB8AC3E}">
        <p14:creationId xmlns:p14="http://schemas.microsoft.com/office/powerpoint/2010/main" val="356498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D73C1B1F-CA56-4EE4-9F39-EF0424F2F02D}"/>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4" name="WordArt 98">
            <a:extLst>
              <a:ext uri="{FF2B5EF4-FFF2-40B4-BE49-F238E27FC236}">
                <a16:creationId xmlns:a16="http://schemas.microsoft.com/office/drawing/2014/main" id="{9FA5F5F1-0EEE-4686-BF35-40AB28F7DECA}"/>
              </a:ext>
            </a:extLst>
          </p:cNvPr>
          <p:cNvSpPr>
            <a:spLocks noChangeArrowheads="1" noChangeShapeType="1" noTextEdit="1"/>
          </p:cNvSpPr>
          <p:nvPr/>
        </p:nvSpPr>
        <p:spPr bwMode="auto">
          <a:xfrm>
            <a:off x="3124200" y="25115"/>
            <a:ext cx="2239888"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Outline</a:t>
            </a:r>
          </a:p>
        </p:txBody>
      </p:sp>
      <p:sp>
        <p:nvSpPr>
          <p:cNvPr id="3" name="Date Placeholder 2">
            <a:extLst>
              <a:ext uri="{FF2B5EF4-FFF2-40B4-BE49-F238E27FC236}">
                <a16:creationId xmlns:a16="http://schemas.microsoft.com/office/drawing/2014/main" id="{B9277AE0-94E3-4930-922B-EBEF2ADCB817}"/>
              </a:ext>
            </a:extLst>
          </p:cNvPr>
          <p:cNvSpPr>
            <a:spLocks noGrp="1"/>
          </p:cNvSpPr>
          <p:nvPr>
            <p:ph type="dt" sz="half" idx="10"/>
          </p:nvPr>
        </p:nvSpPr>
        <p:spPr/>
        <p:txBody>
          <a:bodyPr/>
          <a:lstStyle/>
          <a:p>
            <a:pPr>
              <a:defRPr/>
            </a:pPr>
            <a:fld id="{040FC764-2379-4171-B3B4-0121D702E263}"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3">
            <a:extLst>
              <a:ext uri="{FF2B5EF4-FFF2-40B4-BE49-F238E27FC236}">
                <a16:creationId xmlns:a16="http://schemas.microsoft.com/office/drawing/2014/main" id="{8987D31A-5A7D-4018-B321-D6C0D79556C7}"/>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5" name="Slide Number Placeholder 4">
            <a:extLst>
              <a:ext uri="{FF2B5EF4-FFF2-40B4-BE49-F238E27FC236}">
                <a16:creationId xmlns:a16="http://schemas.microsoft.com/office/drawing/2014/main" id="{35915B12-8602-4D98-B6A0-914C0D0EB6EC}"/>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2</a:t>
            </a:fld>
            <a:endParaRPr lang="en-US">
              <a:solidFill>
                <a:srgbClr val="000000">
                  <a:tint val="75000"/>
                </a:srgbClr>
              </a:solidFill>
            </a:endParaRPr>
          </a:p>
        </p:txBody>
      </p:sp>
      <p:sp>
        <p:nvSpPr>
          <p:cNvPr id="2" name="TextBox 1">
            <a:extLst>
              <a:ext uri="{FF2B5EF4-FFF2-40B4-BE49-F238E27FC236}">
                <a16:creationId xmlns:a16="http://schemas.microsoft.com/office/drawing/2014/main" id="{6AF1031C-CA47-4623-AB08-C1A7B209A9FD}"/>
              </a:ext>
            </a:extLst>
          </p:cNvPr>
          <p:cNvSpPr txBox="1"/>
          <p:nvPr/>
        </p:nvSpPr>
        <p:spPr>
          <a:xfrm>
            <a:off x="107504" y="764704"/>
            <a:ext cx="8856984" cy="4247317"/>
          </a:xfrm>
          <a:prstGeom prst="rect">
            <a:avLst/>
          </a:prstGeom>
          <a:noFill/>
        </p:spPr>
        <p:txBody>
          <a:bodyPr wrap="square" rtlCol="0">
            <a:spAutoFit/>
          </a:bodyPr>
          <a:lstStyle/>
          <a:p>
            <a:pPr marL="514350" indent="-514350">
              <a:buAutoNum type="arabicPeriod"/>
            </a:pPr>
            <a:endParaRPr lang="en-US" sz="2700" i="0" dirty="0">
              <a:solidFill>
                <a:srgbClr val="0070C0"/>
              </a:solidFill>
              <a:effectLst/>
              <a:latin typeface="Times New Roman" panose="02020603050405020304" pitchFamily="18" charset="0"/>
              <a:cs typeface="Times New Roman" panose="02020603050405020304" pitchFamily="18" charset="0"/>
            </a:endParaRPr>
          </a:p>
          <a:p>
            <a:pPr marL="514350" indent="-514350">
              <a:buAutoNum type="arabicPeriod"/>
            </a:pPr>
            <a:r>
              <a:rPr lang="en-GB" sz="2700" dirty="0">
                <a:solidFill>
                  <a:srgbClr val="0070C0"/>
                </a:solidFill>
                <a:latin typeface="Times New Roman" panose="02020603050405020304" pitchFamily="18" charset="0"/>
                <a:cs typeface="Times New Roman" panose="02020603050405020304" pitchFamily="18" charset="0"/>
              </a:rPr>
              <a:t>Investigation of </a:t>
            </a:r>
            <a:r>
              <a:rPr lang="en-GB" sz="27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en-GB" sz="2700" dirty="0">
                <a:solidFill>
                  <a:srgbClr val="0070C0"/>
                </a:solidFill>
                <a:latin typeface="Times New Roman" panose="02020603050405020304" pitchFamily="18" charset="0"/>
                <a:cs typeface="Times New Roman" panose="02020603050405020304" pitchFamily="18" charset="0"/>
              </a:rPr>
              <a:t>, K</a:t>
            </a:r>
            <a:r>
              <a:rPr lang="en-GB" sz="2700" baseline="30000" dirty="0">
                <a:solidFill>
                  <a:srgbClr val="0070C0"/>
                </a:solidFill>
                <a:latin typeface="Times New Roman" panose="02020603050405020304" pitchFamily="18" charset="0"/>
                <a:cs typeface="Times New Roman" panose="02020603050405020304" pitchFamily="18" charset="0"/>
              </a:rPr>
              <a:t>+</a:t>
            </a:r>
            <a:r>
              <a:rPr lang="en-GB" sz="27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dirty="0">
                <a:solidFill>
                  <a:srgbClr val="0070C0"/>
                </a:solidFill>
                <a:latin typeface="Times New Roman" panose="02020603050405020304" pitchFamily="18" charset="0"/>
                <a:cs typeface="Times New Roman" panose="02020603050405020304" pitchFamily="18" charset="0"/>
              </a:rPr>
              <a:t> and K</a:t>
            </a:r>
            <a:r>
              <a:rPr lang="en-GB" sz="2700" baseline="30000" dirty="0">
                <a:solidFill>
                  <a:srgbClr val="0070C0"/>
                </a:solidFill>
                <a:latin typeface="Times New Roman" panose="02020603050405020304" pitchFamily="18" charset="0"/>
                <a:cs typeface="Times New Roman" panose="02020603050405020304" pitchFamily="18" charset="0"/>
              </a:rPr>
              <a:t>-</a:t>
            </a:r>
            <a:r>
              <a:rPr lang="en-GB" sz="27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700" dirty="0">
                <a:solidFill>
                  <a:srgbClr val="0070C0"/>
                </a:solidFill>
                <a:latin typeface="Times New Roman" panose="02020603050405020304" pitchFamily="18" charset="0"/>
                <a:cs typeface="Times New Roman" panose="02020603050405020304" pitchFamily="18" charset="0"/>
              </a:rPr>
              <a:t> atoms.</a:t>
            </a:r>
          </a:p>
          <a:p>
            <a:pPr marL="514350" indent="-514350">
              <a:buAutoNum type="arabicPeriod"/>
            </a:pPr>
            <a:endParaRPr lang="en-US" sz="2700" i="0" dirty="0">
              <a:solidFill>
                <a:srgbClr val="0070C0"/>
              </a:solidFill>
              <a:effectLst/>
              <a:latin typeface="Times New Roman" panose="02020603050405020304" pitchFamily="18" charset="0"/>
              <a:cs typeface="Times New Roman" panose="02020603050405020304" pitchFamily="18" charset="0"/>
            </a:endParaRPr>
          </a:p>
          <a:p>
            <a:pPr marL="514350" indent="-514350">
              <a:buAutoNum type="arabicPeriod"/>
            </a:pPr>
            <a:r>
              <a:rPr lang="en-US" sz="2700" i="0" dirty="0">
                <a:solidFill>
                  <a:srgbClr val="0070C0"/>
                </a:solidFill>
                <a:effectLst/>
                <a:latin typeface="Times New Roman" panose="02020603050405020304" pitchFamily="18" charset="0"/>
                <a:cs typeface="Times New Roman" panose="02020603050405020304" pitchFamily="18" charset="0"/>
              </a:rPr>
              <a:t>K</a:t>
            </a:r>
            <a:r>
              <a:rPr lang="en-US" sz="2700" i="0" baseline="30000" dirty="0">
                <a:solidFill>
                  <a:srgbClr val="0070C0"/>
                </a:solidFill>
                <a:effectLst/>
                <a:latin typeface="Times New Roman" panose="02020603050405020304" pitchFamily="18" charset="0"/>
                <a:cs typeface="Times New Roman" panose="02020603050405020304" pitchFamily="18" charset="0"/>
              </a:rPr>
              <a:t>+</a:t>
            </a:r>
            <a:r>
              <a:rPr lang="en-US" sz="2700" i="0" dirty="0">
                <a:solidFill>
                  <a:srgbClr val="0070C0"/>
                </a:solidFill>
                <a:effectLst/>
                <a:latin typeface="Times New Roman" panose="02020603050405020304" pitchFamily="18" charset="0"/>
                <a:cs typeface="Times New Roman" panose="02020603050405020304" pitchFamily="18" charset="0"/>
              </a:rPr>
              <a:t>K</a:t>
            </a:r>
            <a:r>
              <a:rPr lang="en-US" sz="2700" i="0" baseline="30000" dirty="0">
                <a:solidFill>
                  <a:srgbClr val="0070C0"/>
                </a:solidFill>
                <a:effectLst/>
                <a:latin typeface="Times New Roman" panose="02020603050405020304" pitchFamily="18" charset="0"/>
                <a:cs typeface="Times New Roman" panose="02020603050405020304" pitchFamily="18" charset="0"/>
              </a:rPr>
              <a:t>-</a:t>
            </a:r>
            <a:r>
              <a:rPr lang="en-US" sz="2700" i="0" dirty="0">
                <a:solidFill>
                  <a:srgbClr val="0070C0"/>
                </a:solidFill>
                <a:effectLst/>
                <a:latin typeface="Times New Roman" panose="02020603050405020304" pitchFamily="18" charset="0"/>
                <a:cs typeface="Times New Roman" panose="02020603050405020304" pitchFamily="18" charset="0"/>
              </a:rPr>
              <a:t> pairs analysis in the effective mass region near 2</a:t>
            </a:r>
            <a:r>
              <a:rPr lang="en-US" sz="2700" i="1" dirty="0">
                <a:solidFill>
                  <a:srgbClr val="0070C0"/>
                </a:solidFill>
                <a:effectLst/>
                <a:latin typeface="Times New Roman" panose="02020603050405020304" pitchFamily="18" charset="0"/>
                <a:cs typeface="Times New Roman" panose="02020603050405020304" pitchFamily="18" charset="0"/>
              </a:rPr>
              <a:t>m</a:t>
            </a:r>
            <a:r>
              <a:rPr lang="en-US" sz="2700" i="1" baseline="-25000" dirty="0">
                <a:solidFill>
                  <a:srgbClr val="0070C0"/>
                </a:solidFill>
                <a:effectLst/>
                <a:latin typeface="Times New Roman" panose="02020603050405020304" pitchFamily="18" charset="0"/>
                <a:cs typeface="Times New Roman" panose="02020603050405020304" pitchFamily="18" charset="0"/>
              </a:rPr>
              <a:t>K.</a:t>
            </a:r>
          </a:p>
          <a:p>
            <a:pPr marL="514350" indent="-514350">
              <a:buAutoNum type="arabicPeriod"/>
            </a:pPr>
            <a:endParaRPr lang="en-US" sz="2700" i="0" dirty="0">
              <a:solidFill>
                <a:srgbClr val="0070C0"/>
              </a:solidFill>
              <a:effectLst/>
              <a:latin typeface="Times New Roman" panose="02020603050405020304" pitchFamily="18" charset="0"/>
              <a:cs typeface="Times New Roman" panose="02020603050405020304" pitchFamily="18" charset="0"/>
            </a:endParaRPr>
          </a:p>
          <a:p>
            <a:pPr marL="514350" indent="-514350">
              <a:buAutoNum type="arabicPeriod"/>
            </a:pPr>
            <a:r>
              <a:rPr lang="en-US" sz="2700" i="0" dirty="0">
                <a:solidFill>
                  <a:srgbClr val="0070C0"/>
                </a:solidFill>
                <a:effectLst/>
                <a:latin typeface="Times New Roman" panose="02020603050405020304" pitchFamily="18" charset="0"/>
                <a:cs typeface="Times New Roman" panose="02020603050405020304" pitchFamily="18" charset="0"/>
              </a:rPr>
              <a:t>Proton-antiproton pairs analysis preliminary results.</a:t>
            </a:r>
          </a:p>
          <a:p>
            <a:pPr marL="514350" indent="-514350">
              <a:buAutoNum type="arabicPeriod"/>
            </a:pPr>
            <a:endParaRPr lang="en-US" sz="2700" i="0" spc="-10" dirty="0">
              <a:solidFill>
                <a:srgbClr val="0070C0"/>
              </a:solidFill>
              <a:effectLst/>
              <a:latin typeface="Times New Roman" panose="02020603050405020304" pitchFamily="18" charset="0"/>
              <a:cs typeface="Times New Roman" panose="02020603050405020304" pitchFamily="18" charset="0"/>
            </a:endParaRPr>
          </a:p>
          <a:p>
            <a:pPr marL="514350" indent="-514350">
              <a:buAutoNum type="arabicPeriod"/>
            </a:pPr>
            <a:r>
              <a:rPr lang="en-US" sz="2700" i="0" spc="-10" dirty="0">
                <a:solidFill>
                  <a:srgbClr val="0070C0"/>
                </a:solidFill>
                <a:effectLst/>
                <a:latin typeface="Times New Roman" panose="02020603050405020304" pitchFamily="18" charset="0"/>
                <a:cs typeface="Times New Roman" panose="02020603050405020304" pitchFamily="18" charset="0"/>
              </a:rPr>
              <a:t>The</a:t>
            </a:r>
            <a:r>
              <a:rPr lang="en-US" sz="2700" i="0" spc="42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first</a:t>
            </a:r>
            <a:r>
              <a:rPr lang="en-US" sz="2700" i="0" spc="42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evaluation</a:t>
            </a:r>
            <a:r>
              <a:rPr lang="en-US" sz="2700" i="0" spc="42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of</a:t>
            </a:r>
            <a:r>
              <a:rPr lang="en-US" sz="2700" i="0" spc="42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the</a:t>
            </a:r>
            <a:r>
              <a:rPr lang="en-US" sz="2700" i="0" spc="42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K</a:t>
            </a:r>
            <a:r>
              <a:rPr lang="en-US" sz="2700" i="0" spc="-10" baseline="30000" dirty="0">
                <a:solidFill>
                  <a:srgbClr val="0070C0"/>
                </a:solidFill>
                <a:effectLst/>
                <a:latin typeface="Times New Roman" panose="02020603050405020304" pitchFamily="18" charset="0"/>
                <a:cs typeface="Times New Roman" panose="02020603050405020304" pitchFamily="18" charset="0"/>
              </a:rPr>
              <a:t>+</a:t>
            </a:r>
            <a:r>
              <a:rPr lang="en-US" sz="2700" i="0" spc="-10" dirty="0">
                <a:solidFill>
                  <a:srgbClr val="0070C0"/>
                </a:solidFill>
                <a:effectLst/>
                <a:latin typeface="Times New Roman" panose="02020603050405020304" pitchFamily="18" charset="0"/>
                <a:cs typeface="Times New Roman" panose="02020603050405020304" pitchFamily="18" charset="0"/>
              </a:rPr>
              <a:t>K</a:t>
            </a:r>
            <a:r>
              <a:rPr lang="en-US" sz="2700" i="0" spc="-10" baseline="30000" dirty="0">
                <a:solidFill>
                  <a:srgbClr val="0070C0"/>
                </a:solidFill>
                <a:effectLst/>
                <a:latin typeface="Times New Roman" panose="02020603050405020304" pitchFamily="18" charset="0"/>
                <a:cs typeface="Times New Roman" panose="02020603050405020304" pitchFamily="18" charset="0"/>
              </a:rPr>
              <a:t>-</a:t>
            </a:r>
            <a:r>
              <a:rPr lang="en-US" sz="2700" i="0" spc="42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atom</a:t>
            </a:r>
            <a:r>
              <a:rPr lang="en-US" sz="2700" i="0" spc="130" dirty="0">
                <a:solidFill>
                  <a:srgbClr val="0070C0"/>
                </a:solidFill>
                <a:effectLst/>
                <a:latin typeface="Times New Roman" panose="02020603050405020304" pitchFamily="18" charset="0"/>
                <a:cs typeface="Times New Roman" panose="02020603050405020304" pitchFamily="18" charset="0"/>
              </a:rPr>
              <a:t> </a:t>
            </a:r>
            <a:r>
              <a:rPr lang="en-US" sz="2700" i="0" spc="-10" dirty="0">
                <a:solidFill>
                  <a:srgbClr val="0070C0"/>
                </a:solidFill>
                <a:effectLst/>
                <a:latin typeface="Times New Roman" panose="02020603050405020304" pitchFamily="18" charset="0"/>
                <a:cs typeface="Times New Roman" panose="02020603050405020304" pitchFamily="18" charset="0"/>
              </a:rPr>
              <a:t>numbers.</a:t>
            </a:r>
            <a:endParaRPr lang="en-US" sz="2700" spc="-10" dirty="0">
              <a:solidFill>
                <a:srgbClr val="0070C0"/>
              </a:solidFill>
              <a:latin typeface="Times New Roman" panose="02020603050405020304" pitchFamily="18" charset="0"/>
              <a:cs typeface="Times New Roman" panose="02020603050405020304" pitchFamily="18" charset="0"/>
            </a:endParaRPr>
          </a:p>
          <a:p>
            <a:pPr marL="514350" indent="-514350">
              <a:buAutoNum type="arabicPeriod"/>
            </a:pPr>
            <a:endParaRPr lang="en-US" sz="2700" i="0" spc="-10" dirty="0">
              <a:solidFill>
                <a:srgbClr val="0070C0"/>
              </a:solidFill>
              <a:effectLst/>
              <a:latin typeface="Times New Roman" panose="02020603050405020304" pitchFamily="18" charset="0"/>
              <a:cs typeface="Times New Roman" panose="02020603050405020304" pitchFamily="18" charset="0"/>
            </a:endParaRPr>
          </a:p>
          <a:p>
            <a:pPr marL="514350" indent="-514350">
              <a:buAutoNum type="arabicPeriod"/>
            </a:pPr>
            <a:r>
              <a:rPr lang="en-US" sz="2700" i="0" dirty="0">
                <a:solidFill>
                  <a:srgbClr val="0070C0"/>
                </a:solidFill>
                <a:effectLst/>
                <a:latin typeface="Times New Roman" panose="02020603050405020304" pitchFamily="18" charset="0"/>
                <a:cs typeface="Times New Roman" panose="02020603050405020304" pitchFamily="18" charset="0"/>
              </a:rPr>
              <a:t>The short-lived π</a:t>
            </a:r>
            <a:r>
              <a:rPr lang="en-US" sz="2700" i="0" baseline="30000" dirty="0">
                <a:solidFill>
                  <a:srgbClr val="0070C0"/>
                </a:solidFill>
                <a:effectLst/>
                <a:latin typeface="Times New Roman" panose="02020603050405020304" pitchFamily="18" charset="0"/>
                <a:cs typeface="Times New Roman" panose="02020603050405020304" pitchFamily="18" charset="0"/>
              </a:rPr>
              <a:t>+</a:t>
            </a:r>
            <a:r>
              <a:rPr lang="en-US" sz="2700" i="0" dirty="0">
                <a:solidFill>
                  <a:srgbClr val="0070C0"/>
                </a:solidFill>
                <a:effectLst/>
                <a:latin typeface="Times New Roman" panose="02020603050405020304" pitchFamily="18" charset="0"/>
                <a:cs typeface="Times New Roman" panose="02020603050405020304" pitchFamily="18" charset="0"/>
              </a:rPr>
              <a:t>π</a:t>
            </a:r>
            <a:r>
              <a:rPr lang="en-US" sz="2700" i="0" baseline="30000" dirty="0">
                <a:solidFill>
                  <a:srgbClr val="0070C0"/>
                </a:solidFill>
                <a:effectLst/>
                <a:latin typeface="Times New Roman" panose="02020603050405020304" pitchFamily="18" charset="0"/>
                <a:cs typeface="Times New Roman" panose="02020603050405020304" pitchFamily="18" charset="0"/>
              </a:rPr>
              <a:t>-</a:t>
            </a:r>
            <a:r>
              <a:rPr lang="en-US" sz="2700" i="0" dirty="0">
                <a:solidFill>
                  <a:srgbClr val="0070C0"/>
                </a:solidFill>
                <a:effectLst/>
                <a:latin typeface="Times New Roman" panose="02020603050405020304" pitchFamily="18" charset="0"/>
                <a:cs typeface="Times New Roman" panose="02020603050405020304" pitchFamily="18" charset="0"/>
              </a:rPr>
              <a:t> atom lifetime measurement.</a:t>
            </a:r>
          </a:p>
        </p:txBody>
      </p:sp>
    </p:spTree>
    <p:extLst>
      <p:ext uri="{BB962C8B-B14F-4D97-AF65-F5344CB8AC3E}">
        <p14:creationId xmlns:p14="http://schemas.microsoft.com/office/powerpoint/2010/main" val="350993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09581-8B96-46EA-83A5-99CA1B97C076}"/>
              </a:ext>
            </a:extLst>
          </p:cNvPr>
          <p:cNvSpPr>
            <a:spLocks noGrp="1"/>
          </p:cNvSpPr>
          <p:nvPr>
            <p:ph type="dt" sz="half" idx="10"/>
          </p:nvPr>
        </p:nvSpPr>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CE6C3890-53F0-4EAD-B5FA-16CB4C74D221}"/>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a:extLst>
              <a:ext uri="{FF2B5EF4-FFF2-40B4-BE49-F238E27FC236}">
                <a16:creationId xmlns:a16="http://schemas.microsoft.com/office/drawing/2014/main" id="{689D3B29-8861-49CD-846C-EC9157193435}"/>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3</a:t>
            </a:fld>
            <a:endParaRPr lang="en-US">
              <a:solidFill>
                <a:srgbClr val="000000">
                  <a:tint val="75000"/>
                </a:srgbClr>
              </a:solidFill>
            </a:endParaRPr>
          </a:p>
        </p:txBody>
      </p:sp>
      <p:sp>
        <p:nvSpPr>
          <p:cNvPr id="7" name="TextBox 6">
            <a:extLst>
              <a:ext uri="{FF2B5EF4-FFF2-40B4-BE49-F238E27FC236}">
                <a16:creationId xmlns:a16="http://schemas.microsoft.com/office/drawing/2014/main" id="{709193E3-FEE2-48A3-8541-BD5A6FEE71C6}"/>
              </a:ext>
            </a:extLst>
          </p:cNvPr>
          <p:cNvSpPr txBox="1"/>
          <p:nvPr/>
        </p:nvSpPr>
        <p:spPr>
          <a:xfrm>
            <a:off x="755575" y="554320"/>
            <a:ext cx="7416825" cy="5570756"/>
          </a:xfrm>
          <a:prstGeom prst="rect">
            <a:avLst/>
          </a:prstGeom>
          <a:noFill/>
        </p:spPr>
        <p:txBody>
          <a:bodyPr wrap="square" rtlCol="0">
            <a:spAutoFit/>
          </a:bodyPr>
          <a:lstStyle/>
          <a:p>
            <a:pPr algn="ctr">
              <a:spcAft>
                <a:spcPts val="1200"/>
              </a:spcAft>
            </a:pPr>
            <a:r>
              <a:rPr lang="en-GB" sz="2400" b="1" u="sng" dirty="0">
                <a:solidFill>
                  <a:srgbClr val="0070C0"/>
                </a:solidFill>
                <a:latin typeface="Times New Roman" panose="02020603050405020304" pitchFamily="18" charset="0"/>
                <a:cs typeface="Times New Roman" panose="02020603050405020304" pitchFamily="18" charset="0"/>
              </a:rPr>
              <a:t>Investigation of </a:t>
            </a:r>
            <a:r>
              <a:rPr lang="en-GB" sz="2400" b="1" u="sng"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dirty="0">
                <a:solidFill>
                  <a:srgbClr val="0070C0"/>
                </a:solidFill>
                <a:latin typeface="Times New Roman" panose="02020603050405020304" pitchFamily="18" charset="0"/>
                <a:cs typeface="Times New Roman" panose="02020603050405020304" pitchFamily="18" charset="0"/>
              </a:rPr>
              <a:t>, K</a:t>
            </a:r>
            <a:r>
              <a:rPr lang="en-GB" sz="2400" b="1" u="sng" baseline="30000" dirty="0">
                <a:solidFill>
                  <a:srgbClr val="0070C0"/>
                </a:solidFill>
                <a:latin typeface="Times New Roman" panose="02020603050405020304" pitchFamily="18" charset="0"/>
                <a:cs typeface="Times New Roman" panose="02020603050405020304" pitchFamily="18" charset="0"/>
              </a:rPr>
              <a:t>+</a:t>
            </a:r>
            <a:r>
              <a:rPr lang="en-GB" sz="2400" b="1" u="sng"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dirty="0">
                <a:solidFill>
                  <a:srgbClr val="0070C0"/>
                </a:solidFill>
                <a:latin typeface="Times New Roman" panose="02020603050405020304" pitchFamily="18" charset="0"/>
                <a:cs typeface="Times New Roman" panose="02020603050405020304" pitchFamily="18" charset="0"/>
              </a:rPr>
              <a:t> and K</a:t>
            </a:r>
            <a:r>
              <a:rPr lang="en-GB" sz="2400" b="1" u="sng" baseline="30000" dirty="0">
                <a:solidFill>
                  <a:srgbClr val="0070C0"/>
                </a:solidFill>
                <a:latin typeface="Times New Roman" panose="02020603050405020304" pitchFamily="18" charset="0"/>
                <a:cs typeface="Times New Roman" panose="02020603050405020304" pitchFamily="18" charset="0"/>
              </a:rPr>
              <a:t>-</a:t>
            </a:r>
            <a:r>
              <a:rPr lang="en-GB" sz="2400" b="1" u="sng"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u="sng" dirty="0">
                <a:solidFill>
                  <a:srgbClr val="0070C0"/>
                </a:solidFill>
                <a:latin typeface="Times New Roman" panose="02020603050405020304" pitchFamily="18" charset="0"/>
                <a:cs typeface="Times New Roman" panose="02020603050405020304" pitchFamily="18" charset="0"/>
              </a:rPr>
              <a:t> atoms.</a:t>
            </a:r>
          </a:p>
          <a:p>
            <a:pPr algn="just"/>
            <a:r>
              <a:rPr lang="en-GB" sz="2400" b="0" i="0" dirty="0">
                <a:solidFill>
                  <a:srgbClr val="0070C0"/>
                </a:solidFill>
                <a:effectLst/>
                <a:latin typeface="Times New Roman" panose="02020603050405020304" pitchFamily="18" charset="0"/>
                <a:cs typeface="Times New Roman" panose="02020603050405020304" pitchFamily="18" charset="0"/>
              </a:rPr>
              <a:t>1.The first short-lived </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rPr>
              <a:t> atom lifetime measurement and </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dirty="0">
                <a:solidFill>
                  <a:srgbClr val="0070C0"/>
                </a:solidFill>
                <a:effectLst/>
                <a:latin typeface="Times New Roman" panose="02020603050405020304" pitchFamily="18" charset="0"/>
                <a:cs typeface="Times New Roman" panose="02020603050405020304" pitchFamily="18" charset="0"/>
              </a:rPr>
              <a:t> scattering length evaluation.</a:t>
            </a:r>
          </a:p>
          <a:p>
            <a:pPr algn="just"/>
            <a:r>
              <a:rPr lang="en-GB" sz="2400" b="0" i="0" dirty="0">
                <a:solidFill>
                  <a:srgbClr val="0070C0"/>
                </a:solidFill>
                <a:effectLst/>
                <a:latin typeface="Times New Roman" panose="02020603050405020304" pitchFamily="18" charset="0"/>
                <a:cs typeface="Times New Roman" panose="02020603050405020304" pitchFamily="18" charset="0"/>
              </a:rPr>
              <a:t>2. The first long-lived </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rPr>
              <a:t> atom observation and its lifetime measurement.</a:t>
            </a:r>
          </a:p>
          <a:p>
            <a:pPr algn="just"/>
            <a:r>
              <a:rPr lang="en-GB" sz="2400" b="0" i="0" dirty="0">
                <a:solidFill>
                  <a:srgbClr val="0070C0"/>
                </a:solidFill>
                <a:effectLst/>
                <a:latin typeface="Times New Roman" panose="02020603050405020304" pitchFamily="18" charset="0"/>
                <a:cs typeface="Times New Roman" panose="02020603050405020304" pitchFamily="18" charset="0"/>
              </a:rPr>
              <a:t>3. The first K</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rPr>
              <a:t> and K</a:t>
            </a:r>
            <a:r>
              <a:rPr lang="en-GB" sz="2400" baseline="30000" dirty="0">
                <a:solidFill>
                  <a:srgbClr val="0070C0"/>
                </a:solidFill>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rPr>
              <a:t> </a:t>
            </a:r>
            <a:r>
              <a:rPr lang="en-GB" sz="2400" b="0" i="0" dirty="0">
                <a:solidFill>
                  <a:srgbClr val="0070C0"/>
                </a:solidFill>
                <a:effectLst/>
                <a:latin typeface="Times New Roman" panose="02020603050405020304" pitchFamily="18" charset="0"/>
                <a:cs typeface="Times New Roman" panose="02020603050405020304" pitchFamily="18" charset="0"/>
              </a:rPr>
              <a:t>atom observation, its lifetime measurement and the K</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dirty="0">
                <a:solidFill>
                  <a:srgbClr val="0070C0"/>
                </a:solidFill>
                <a:effectLst/>
                <a:latin typeface="Times New Roman" panose="02020603050405020304" pitchFamily="18" charset="0"/>
                <a:cs typeface="Times New Roman" panose="02020603050405020304" pitchFamily="18" charset="0"/>
              </a:rPr>
              <a:t> scattering length evaluation.</a:t>
            </a:r>
          </a:p>
          <a:p>
            <a:pPr algn="just"/>
            <a:r>
              <a:rPr lang="en-GB" sz="2400" b="0" i="0" dirty="0">
                <a:solidFill>
                  <a:srgbClr val="0070C0"/>
                </a:solidFill>
                <a:effectLst/>
                <a:latin typeface="Times New Roman" panose="02020603050405020304" pitchFamily="18" charset="0"/>
                <a:cs typeface="Times New Roman" panose="02020603050405020304" pitchFamily="18" charset="0"/>
              </a:rPr>
              <a:t>4. The investigation of Coulomb final state interaction in </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rPr>
              <a:t> </a:t>
            </a:r>
            <a:r>
              <a:rPr lang="en-GB" sz="2400" b="0" i="0" dirty="0">
                <a:solidFill>
                  <a:srgbClr val="0070C0"/>
                </a:solidFill>
                <a:effectLst/>
                <a:latin typeface="Times New Roman" panose="02020603050405020304" pitchFamily="18" charset="0"/>
                <a:cs typeface="Times New Roman" panose="02020603050405020304" pitchFamily="18" charset="0"/>
              </a:rPr>
              <a:t>and </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dirty="0">
                <a:solidFill>
                  <a:srgbClr val="0070C0"/>
                </a:solidFill>
                <a:effectLst/>
                <a:latin typeface="Times New Roman" panose="02020603050405020304" pitchFamily="18" charset="0"/>
                <a:cs typeface="Times New Roman" panose="02020603050405020304" pitchFamily="18" charset="0"/>
              </a:rPr>
              <a:t>K pairs.</a:t>
            </a:r>
          </a:p>
          <a:p>
            <a:pPr algn="just"/>
            <a:r>
              <a:rPr lang="en-GB" sz="2400" b="0" i="0" dirty="0">
                <a:solidFill>
                  <a:srgbClr val="0070C0"/>
                </a:solidFill>
                <a:effectLst/>
                <a:latin typeface="Times New Roman" panose="02020603050405020304" pitchFamily="18" charset="0"/>
                <a:cs typeface="Times New Roman" panose="02020603050405020304" pitchFamily="18" charset="0"/>
              </a:rPr>
              <a:t>The </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rPr>
              <a:t> and</a:t>
            </a:r>
            <a:r>
              <a:rPr lang="en-GB" sz="2400" b="0" i="0" dirty="0">
                <a:solidFill>
                  <a:srgbClr val="0070C0"/>
                </a:solidFill>
                <a:effectLst/>
                <a:latin typeface="Times New Roman" panose="02020603050405020304" pitchFamily="18" charset="0"/>
                <a:cs typeface="Times New Roman" panose="02020603050405020304" pitchFamily="18" charset="0"/>
                <a:sym typeface="Symbol" panose="05050102010706020507" pitchFamily="18" charset="2"/>
              </a:rPr>
              <a:t> K</a:t>
            </a:r>
            <a:r>
              <a:rPr lang="en-GB" sz="2400" b="0" i="0" dirty="0">
                <a:solidFill>
                  <a:srgbClr val="0070C0"/>
                </a:solidFill>
                <a:effectLst/>
                <a:latin typeface="Times New Roman" panose="02020603050405020304" pitchFamily="18" charset="0"/>
                <a:cs typeface="Times New Roman" panose="02020603050405020304" pitchFamily="18" charset="0"/>
              </a:rPr>
              <a:t> scattering length are calculating in QCD. </a:t>
            </a:r>
            <a:br>
              <a:rPr lang="en-GB" sz="2400" b="0" i="0" dirty="0">
                <a:solidFill>
                  <a:srgbClr val="0070C0"/>
                </a:solidFill>
                <a:effectLst/>
                <a:latin typeface="Times New Roman" panose="02020603050405020304" pitchFamily="18" charset="0"/>
                <a:cs typeface="Times New Roman" panose="02020603050405020304" pitchFamily="18" charset="0"/>
              </a:rPr>
            </a:br>
            <a:endParaRPr lang="en-GB" sz="2400" b="0" i="0" dirty="0">
              <a:solidFill>
                <a:srgbClr val="0070C0"/>
              </a:solidFill>
              <a:effectLst/>
              <a:latin typeface="Times New Roman" panose="02020603050405020304" pitchFamily="18" charset="0"/>
              <a:cs typeface="Times New Roman" panose="02020603050405020304" pitchFamily="18" charset="0"/>
            </a:endParaRPr>
          </a:p>
          <a:p>
            <a:pPr algn="just">
              <a:spcAft>
                <a:spcPts val="1200"/>
              </a:spcAft>
            </a:pPr>
            <a:r>
              <a:rPr lang="en-GB" sz="2400" b="0" i="0" dirty="0">
                <a:solidFill>
                  <a:srgbClr val="0070C0"/>
                </a:solidFill>
                <a:effectLst/>
                <a:latin typeface="Times New Roman" panose="02020603050405020304" pitchFamily="18" charset="0"/>
                <a:cs typeface="Times New Roman" panose="02020603050405020304" pitchFamily="18" charset="0"/>
              </a:rPr>
              <a:t>                                         </a:t>
            </a:r>
            <a:r>
              <a:rPr lang="en-US" sz="2400" b="1" i="0" u="sng" dirty="0">
                <a:solidFill>
                  <a:srgbClr val="0070C0"/>
                </a:solidFill>
                <a:effectLst/>
                <a:latin typeface="Times New Roman" panose="02020603050405020304" pitchFamily="18" charset="0"/>
                <a:cs typeface="Times New Roman" panose="02020603050405020304" pitchFamily="18" charset="0"/>
              </a:rPr>
              <a:t>K</a:t>
            </a:r>
            <a:r>
              <a:rPr lang="en-US" sz="2400" b="1" i="0" u="sng" baseline="30000" dirty="0">
                <a:solidFill>
                  <a:srgbClr val="0070C0"/>
                </a:solidFill>
                <a:effectLst/>
                <a:latin typeface="Times New Roman" panose="02020603050405020304" pitchFamily="18" charset="0"/>
                <a:cs typeface="Times New Roman" panose="02020603050405020304" pitchFamily="18" charset="0"/>
              </a:rPr>
              <a:t>+</a:t>
            </a:r>
            <a:r>
              <a:rPr lang="en-US" sz="2400" b="1" i="0" u="sng" dirty="0">
                <a:solidFill>
                  <a:srgbClr val="0070C0"/>
                </a:solidFill>
                <a:effectLst/>
                <a:latin typeface="Times New Roman" panose="02020603050405020304" pitchFamily="18" charset="0"/>
                <a:cs typeface="Times New Roman" panose="02020603050405020304" pitchFamily="18" charset="0"/>
              </a:rPr>
              <a:t>K</a:t>
            </a:r>
            <a:r>
              <a:rPr lang="en-US" sz="2400" b="1" i="0" u="sng" baseline="30000" dirty="0">
                <a:solidFill>
                  <a:srgbClr val="0070C0"/>
                </a:solidFill>
                <a:effectLst/>
                <a:latin typeface="Times New Roman" panose="02020603050405020304" pitchFamily="18" charset="0"/>
                <a:cs typeface="Times New Roman" panose="02020603050405020304" pitchFamily="18" charset="0"/>
              </a:rPr>
              <a:t>-</a:t>
            </a:r>
            <a:r>
              <a:rPr lang="en-US" sz="2400" b="1" i="0" u="sng" dirty="0">
                <a:solidFill>
                  <a:srgbClr val="0070C0"/>
                </a:solidFill>
                <a:effectLst/>
                <a:latin typeface="Times New Roman" panose="02020603050405020304" pitchFamily="18" charset="0"/>
                <a:cs typeface="Times New Roman" panose="02020603050405020304" pitchFamily="18" charset="0"/>
              </a:rPr>
              <a:t>  atom.</a:t>
            </a:r>
            <a:endParaRPr lang="en-GB" sz="2400" b="1" i="0" u="sng" dirty="0">
              <a:solidFill>
                <a:srgbClr val="0070C0"/>
              </a:solidFill>
              <a:effectLst/>
              <a:latin typeface="Times New Roman" panose="02020603050405020304" pitchFamily="18" charset="0"/>
              <a:cs typeface="Times New Roman" panose="02020603050405020304" pitchFamily="18" charset="0"/>
            </a:endParaRPr>
          </a:p>
          <a:p>
            <a:pPr algn="just"/>
            <a:r>
              <a:rPr lang="en-GB" sz="2400" b="0" i="0" dirty="0">
                <a:solidFill>
                  <a:srgbClr val="0070C0"/>
                </a:solidFill>
                <a:effectLst/>
                <a:latin typeface="Times New Roman" panose="02020603050405020304" pitchFamily="18" charset="0"/>
                <a:cs typeface="Times New Roman" panose="02020603050405020304" pitchFamily="18" charset="0"/>
              </a:rPr>
              <a:t>The first step is investigation of K</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rPr>
              <a:t>K</a:t>
            </a:r>
            <a:r>
              <a:rPr lang="en-GB" sz="2400" b="0" i="0" baseline="30000" dirty="0">
                <a:solidFill>
                  <a:srgbClr val="0070C0"/>
                </a:solidFill>
                <a:effectLst/>
                <a:latin typeface="Times New Roman" panose="02020603050405020304" pitchFamily="18" charset="0"/>
                <a:cs typeface="Times New Roman" panose="02020603050405020304" pitchFamily="18" charset="0"/>
              </a:rPr>
              <a:t>-</a:t>
            </a:r>
            <a:r>
              <a:rPr lang="en-GB" sz="2400" b="0" i="0" dirty="0">
                <a:solidFill>
                  <a:srgbClr val="0070C0"/>
                </a:solidFill>
                <a:effectLst/>
                <a:latin typeface="Times New Roman" panose="02020603050405020304" pitchFamily="18" charset="0"/>
                <a:cs typeface="Times New Roman" panose="02020603050405020304" pitchFamily="18" charset="0"/>
              </a:rPr>
              <a:t> pairs production in the effective mass region near 2</a:t>
            </a:r>
            <a:r>
              <a:rPr lang="en-GB" sz="2400" b="0" i="1" dirty="0">
                <a:solidFill>
                  <a:srgbClr val="0070C0"/>
                </a:solidFill>
                <a:effectLst/>
                <a:latin typeface="Times New Roman" panose="02020603050405020304" pitchFamily="18" charset="0"/>
                <a:cs typeface="Times New Roman" panose="02020603050405020304" pitchFamily="18" charset="0"/>
              </a:rPr>
              <a:t>m</a:t>
            </a:r>
            <a:r>
              <a:rPr lang="en-GB" sz="2400" b="0" i="1" baseline="-25000" dirty="0">
                <a:solidFill>
                  <a:srgbClr val="0070C0"/>
                </a:solidFill>
                <a:effectLst/>
                <a:latin typeface="Times New Roman" panose="02020603050405020304" pitchFamily="18" charset="0"/>
                <a:cs typeface="Times New Roman" panose="02020603050405020304" pitchFamily="18" charset="0"/>
              </a:rPr>
              <a:t>K</a:t>
            </a:r>
            <a:endParaRPr lang="ro-RO" sz="2400" dirty="0">
              <a:solidFill>
                <a:srgbClr val="0070C0"/>
              </a:solidFill>
              <a:latin typeface="Times New Roman" panose="02020603050405020304" pitchFamily="18" charset="0"/>
              <a:cs typeface="Times New Roman" panose="02020603050405020304" pitchFamily="18" charset="0"/>
            </a:endParaRPr>
          </a:p>
        </p:txBody>
      </p:sp>
      <p:sp>
        <p:nvSpPr>
          <p:cNvPr id="8" name="Rectangle 13">
            <a:extLst>
              <a:ext uri="{FF2B5EF4-FFF2-40B4-BE49-F238E27FC236}">
                <a16:creationId xmlns:a16="http://schemas.microsoft.com/office/drawing/2014/main" id="{F96E4C88-F3C2-42C9-BD61-2711CC46BAA6}"/>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9" name="WordArt 98">
            <a:extLst>
              <a:ext uri="{FF2B5EF4-FFF2-40B4-BE49-F238E27FC236}">
                <a16:creationId xmlns:a16="http://schemas.microsoft.com/office/drawing/2014/main" id="{6A8075A3-2969-41A7-A478-FD4B632F0AD5}"/>
              </a:ext>
            </a:extLst>
          </p:cNvPr>
          <p:cNvSpPr>
            <a:spLocks noChangeArrowheads="1" noChangeShapeType="1" noTextEdit="1"/>
          </p:cNvSpPr>
          <p:nvPr/>
        </p:nvSpPr>
        <p:spPr bwMode="auto">
          <a:xfrm>
            <a:off x="3124200" y="25115"/>
            <a:ext cx="2239888"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Outline</a:t>
            </a:r>
          </a:p>
        </p:txBody>
      </p:sp>
    </p:spTree>
    <p:extLst>
      <p:ext uri="{BB962C8B-B14F-4D97-AF65-F5344CB8AC3E}">
        <p14:creationId xmlns:p14="http://schemas.microsoft.com/office/powerpoint/2010/main" val="79123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6" descr="setup2009">
            <a:extLst>
              <a:ext uri="{FF2B5EF4-FFF2-40B4-BE49-F238E27FC236}">
                <a16:creationId xmlns:a16="http://schemas.microsoft.com/office/drawing/2014/main" id="{7DEA6813-22B4-492A-B80C-01714CB52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13">
            <a:extLst>
              <a:ext uri="{FF2B5EF4-FFF2-40B4-BE49-F238E27FC236}">
                <a16:creationId xmlns:a16="http://schemas.microsoft.com/office/drawing/2014/main" id="{DC43824F-1777-44DA-9055-79C3C5EF295D}"/>
              </a:ext>
            </a:extLst>
          </p:cNvPr>
          <p:cNvSpPr>
            <a:spLocks noChangeArrowheads="1"/>
          </p:cNvSpPr>
          <p:nvPr/>
        </p:nvSpPr>
        <p:spPr bwMode="auto">
          <a:xfrm>
            <a:off x="3175" y="-1"/>
            <a:ext cx="9140825" cy="518319"/>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anose="02020603050405020304" pitchFamily="18" charset="0"/>
              <a:cs typeface="+mn-cs"/>
            </a:endParaRPr>
          </a:p>
        </p:txBody>
      </p:sp>
      <p:sp>
        <p:nvSpPr>
          <p:cNvPr id="7" name="WordArt 98">
            <a:extLst>
              <a:ext uri="{FF2B5EF4-FFF2-40B4-BE49-F238E27FC236}">
                <a16:creationId xmlns:a16="http://schemas.microsoft.com/office/drawing/2014/main" id="{4B927BD8-5975-43C8-B39A-AD090D0C129E}"/>
              </a:ext>
            </a:extLst>
          </p:cNvPr>
          <p:cNvSpPr>
            <a:spLocks noChangeArrowheads="1" noChangeShapeType="1" noTextEdit="1"/>
          </p:cNvSpPr>
          <p:nvPr/>
        </p:nvSpPr>
        <p:spPr bwMode="auto">
          <a:xfrm>
            <a:off x="2958782" y="61118"/>
            <a:ext cx="3229610"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DIRAC set-up</a:t>
            </a:r>
            <a:endParaRPr lang="en-US" sz="3600" b="1" i="1" kern="10" dirty="0">
              <a:ln w="9525">
                <a:solidFill>
                  <a:srgbClr val="000000"/>
                </a:solidFill>
                <a:round/>
              </a:ln>
              <a:solidFill>
                <a:srgbClr val="C00000"/>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endParaRPr>
          </a:p>
        </p:txBody>
      </p:sp>
      <p:sp>
        <p:nvSpPr>
          <p:cNvPr id="11" name="Date Placeholder 2">
            <a:extLst>
              <a:ext uri="{FF2B5EF4-FFF2-40B4-BE49-F238E27FC236}">
                <a16:creationId xmlns:a16="http://schemas.microsoft.com/office/drawing/2014/main" id="{B616C409-0F00-4E40-B19C-3F2D9F30A4E0}"/>
              </a:ext>
            </a:extLst>
          </p:cNvPr>
          <p:cNvSpPr>
            <a:spLocks noGrp="1"/>
          </p:cNvSpPr>
          <p:nvPr>
            <p:ph type="dt" sz="half" idx="10"/>
          </p:nvPr>
        </p:nvSpPr>
        <p:spPr>
          <a:xfrm>
            <a:off x="457200" y="6356350"/>
            <a:ext cx="2133600" cy="365125"/>
          </a:xfrm>
        </p:spPr>
        <p:txBody>
          <a:bodyPr/>
          <a:lstStyle/>
          <a:p>
            <a:pPr>
              <a:defRPr/>
            </a:pPr>
            <a:fld id="{E6A76B88-B7FC-4294-9C29-958B0D363DA4}" type="datetime1">
              <a:rPr lang="en-US" smtClean="0">
                <a:solidFill>
                  <a:srgbClr val="000000">
                    <a:tint val="75000"/>
                  </a:srgbClr>
                </a:solidFill>
              </a:rPr>
              <a:t>10/10/2021</a:t>
            </a:fld>
            <a:endParaRPr lang="en-US">
              <a:solidFill>
                <a:srgbClr val="000000">
                  <a:tint val="75000"/>
                </a:srgbClr>
              </a:solidFill>
            </a:endParaRPr>
          </a:p>
        </p:txBody>
      </p:sp>
      <p:sp>
        <p:nvSpPr>
          <p:cNvPr id="12" name="Footer Placeholder 3">
            <a:extLst>
              <a:ext uri="{FF2B5EF4-FFF2-40B4-BE49-F238E27FC236}">
                <a16:creationId xmlns:a16="http://schemas.microsoft.com/office/drawing/2014/main" id="{ADCFDD83-23BD-432C-AE0B-FAF1D3E9DCA6}"/>
              </a:ext>
            </a:extLst>
          </p:cNvPr>
          <p:cNvSpPr>
            <a:spLocks noGrp="1"/>
          </p:cNvSpPr>
          <p:nvPr>
            <p:ph type="ftr" sz="quarter" idx="11"/>
          </p:nvPr>
        </p:nvSpPr>
        <p:spPr>
          <a:xfrm>
            <a:off x="3124200" y="6356350"/>
            <a:ext cx="2895600" cy="365125"/>
          </a:xfrm>
        </p:spPr>
        <p:txBody>
          <a:bodyPr/>
          <a:lstStyle/>
          <a:p>
            <a:pPr>
              <a:defRPr/>
            </a:pPr>
            <a:r>
              <a:rPr lang="en-US">
                <a:solidFill>
                  <a:srgbClr val="000000">
                    <a:tint val="75000"/>
                  </a:srgbClr>
                </a:solidFill>
              </a:rPr>
              <a:t>L. Nemenov SPSC Oct. 2021</a:t>
            </a:r>
          </a:p>
        </p:txBody>
      </p:sp>
      <p:sp>
        <p:nvSpPr>
          <p:cNvPr id="13" name="Slide Number Placeholder 4">
            <a:extLst>
              <a:ext uri="{FF2B5EF4-FFF2-40B4-BE49-F238E27FC236}">
                <a16:creationId xmlns:a16="http://schemas.microsoft.com/office/drawing/2014/main" id="{B03CBA19-CB74-4D02-9B25-1AB8699472AB}"/>
              </a:ext>
            </a:extLst>
          </p:cNvPr>
          <p:cNvSpPr>
            <a:spLocks noGrp="1"/>
          </p:cNvSpPr>
          <p:nvPr>
            <p:ph type="sldNum" sz="quarter" idx="12"/>
          </p:nvPr>
        </p:nvSpPr>
        <p:spPr>
          <a:xfrm>
            <a:off x="6553200" y="6356350"/>
            <a:ext cx="2133600" cy="365125"/>
          </a:xfrm>
        </p:spPr>
        <p:txBody>
          <a:bodyPr/>
          <a:lstStyle/>
          <a:p>
            <a:pPr>
              <a:defRPr/>
            </a:pPr>
            <a:fld id="{A4610DAB-9A61-4DCE-A989-69A05741FE0D}" type="slidenum">
              <a:rPr lang="en-US" smtClean="0">
                <a:solidFill>
                  <a:srgbClr val="000000">
                    <a:tint val="75000"/>
                  </a:srgbClr>
                </a:solidFill>
              </a:rPr>
              <a:pPr>
                <a:defRPr/>
              </a:pPr>
              <a:t>4</a:t>
            </a:fld>
            <a:endParaRPr lang="en-US">
              <a:solidFill>
                <a:srgbClr val="000000">
                  <a:tint val="75000"/>
                </a:srgbClr>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2"/>
          <p:cNvPicPr>
            <a:picLocks noChangeAspect="1"/>
          </p:cNvPicPr>
          <p:nvPr/>
        </p:nvPicPr>
        <p:blipFill>
          <a:blip r:embed="rId2"/>
          <a:stretch>
            <a:fillRect/>
          </a:stretch>
        </p:blipFill>
        <p:spPr>
          <a:xfrm>
            <a:off x="180355" y="560864"/>
            <a:ext cx="8640117" cy="4231488"/>
          </a:xfrm>
          <a:prstGeom prst="rect">
            <a:avLst/>
          </a:prstGeom>
        </p:spPr>
      </p:pic>
      <p:sp>
        <p:nvSpPr>
          <p:cNvPr id="3" name="Text Box 2"/>
          <p:cNvSpPr txBox="1"/>
          <p:nvPr/>
        </p:nvSpPr>
        <p:spPr>
          <a:xfrm>
            <a:off x="388946" y="4780890"/>
            <a:ext cx="8647550" cy="1600438"/>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 2. General view of the DIRAC setup:  </a:t>
            </a:r>
          </a:p>
          <a:p>
            <a:r>
              <a:rPr lang="en-US" sz="1400" dirty="0">
                <a:latin typeface="Times New Roman" panose="02020603050405020304" pitchFamily="18" charset="0"/>
                <a:cs typeface="Times New Roman" panose="02020603050405020304" pitchFamily="18" charset="0"/>
              </a:rPr>
              <a:t>1 -- target station with insertion, showing the </a:t>
            </a:r>
            <a:r>
              <a:rPr lang="en-US" sz="1400" i="1" dirty="0">
                <a:latin typeface="Times New Roman" panose="02020603050405020304" pitchFamily="18" charset="0"/>
                <a:cs typeface="Times New Roman" panose="02020603050405020304" pitchFamily="18" charset="0"/>
              </a:rPr>
              <a:t>Be</a:t>
            </a:r>
            <a:r>
              <a:rPr lang="en-US" sz="1400" dirty="0">
                <a:latin typeface="Times New Roman" panose="02020603050405020304" pitchFamily="18" charset="0"/>
                <a:cs typeface="Times New Roman" panose="02020603050405020304" pitchFamily="18" charset="0"/>
              </a:rPr>
              <a:t> target, magnetic field and </a:t>
            </a:r>
            <a:r>
              <a:rPr lang="en-US" sz="1400" i="1" dirty="0">
                <a:latin typeface="Times New Roman" panose="02020603050405020304" pitchFamily="18" charset="0"/>
                <a:cs typeface="Times New Roman" panose="02020603050405020304" pitchFamily="18" charset="0"/>
              </a:rPr>
              <a:t>Pt</a:t>
            </a:r>
            <a:r>
              <a:rPr lang="en-US" sz="1400" dirty="0">
                <a:latin typeface="Times New Roman" panose="02020603050405020304" pitchFamily="18" charset="0"/>
                <a:cs typeface="Times New Roman" panose="02020603050405020304" pitchFamily="18" charset="0"/>
              </a:rPr>
              <a:t> breakup foil; 2 -- first shielding; </a:t>
            </a:r>
          </a:p>
          <a:p>
            <a:r>
              <a:rPr lang="en-US" sz="1400" dirty="0">
                <a:latin typeface="Times New Roman" panose="02020603050405020304" pitchFamily="18" charset="0"/>
                <a:cs typeface="Times New Roman" panose="02020603050405020304" pitchFamily="18" charset="0"/>
              </a:rPr>
              <a:t>3 -- </a:t>
            </a:r>
            <a:r>
              <a:rPr lang="en-US" sz="1400" dirty="0" err="1">
                <a:latin typeface="Times New Roman" panose="02020603050405020304" pitchFamily="18" charset="0"/>
                <a:cs typeface="Times New Roman" panose="02020603050405020304" pitchFamily="18" charset="0"/>
              </a:rPr>
              <a:t>microdrift</a:t>
            </a:r>
            <a:r>
              <a:rPr lang="en-US" sz="1400" dirty="0">
                <a:latin typeface="Times New Roman" panose="02020603050405020304" pitchFamily="18" charset="0"/>
                <a:cs typeface="Times New Roman" panose="02020603050405020304" pitchFamily="18" charset="0"/>
              </a:rPr>
              <a:t> chambers (MDC); 4 -- scintillating fiber detector (SFD); 5 -- </a:t>
            </a:r>
            <a:r>
              <a:rPr lang="en-US" sz="1400" dirty="0" err="1">
                <a:latin typeface="Times New Roman" panose="02020603050405020304" pitchFamily="18" charset="0"/>
                <a:cs typeface="Times New Roman" panose="02020603050405020304" pitchFamily="18" charset="0"/>
              </a:rPr>
              <a:t>ionisation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hodoscope</a:t>
            </a:r>
            <a:r>
              <a:rPr lang="en-US" sz="1400" dirty="0">
                <a:latin typeface="Times New Roman" panose="02020603050405020304" pitchFamily="18" charset="0"/>
                <a:cs typeface="Times New Roman" panose="02020603050405020304" pitchFamily="18" charset="0"/>
              </a:rPr>
              <a:t> (IH); </a:t>
            </a:r>
          </a:p>
          <a:p>
            <a:r>
              <a:rPr lang="en-US" sz="1400" dirty="0">
                <a:latin typeface="Times New Roman" panose="02020603050405020304" pitchFamily="18" charset="0"/>
                <a:cs typeface="Times New Roman" panose="02020603050405020304" pitchFamily="18" charset="0"/>
              </a:rPr>
              <a:t>6 -- second shielding; 7 -- vacuum tube; 8 -- spectrometer magnet; 9 -- vacuum chamber; 10 -- drift chambers (DC); </a:t>
            </a:r>
          </a:p>
          <a:p>
            <a:r>
              <a:rPr lang="en-US" sz="1400" dirty="0">
                <a:latin typeface="Times New Roman" panose="02020603050405020304" pitchFamily="18" charset="0"/>
                <a:cs typeface="Times New Roman" panose="02020603050405020304" pitchFamily="18" charset="0"/>
              </a:rPr>
              <a:t>11 -- vertical </a:t>
            </a:r>
            <a:r>
              <a:rPr lang="en-US" sz="1400" dirty="0" err="1">
                <a:latin typeface="Times New Roman" panose="02020603050405020304" pitchFamily="18" charset="0"/>
                <a:cs typeface="Times New Roman" panose="02020603050405020304" pitchFamily="18" charset="0"/>
              </a:rPr>
              <a:t>hodoscope</a:t>
            </a:r>
            <a:r>
              <a:rPr lang="en-US" sz="1400" dirty="0">
                <a:latin typeface="Times New Roman" panose="02020603050405020304" pitchFamily="18" charset="0"/>
                <a:cs typeface="Times New Roman" panose="02020603050405020304" pitchFamily="18" charset="0"/>
              </a:rPr>
              <a:t> (VH); 12 -- horizontal </a:t>
            </a:r>
            <a:r>
              <a:rPr lang="en-US" sz="1400" dirty="0" err="1">
                <a:latin typeface="Times New Roman" panose="02020603050405020304" pitchFamily="18" charset="0"/>
                <a:cs typeface="Times New Roman" panose="02020603050405020304" pitchFamily="18" charset="0"/>
              </a:rPr>
              <a:t>hodoscope</a:t>
            </a:r>
            <a:r>
              <a:rPr lang="en-US" sz="1400" dirty="0">
                <a:latin typeface="Times New Roman" panose="02020603050405020304" pitchFamily="18" charset="0"/>
                <a:cs typeface="Times New Roman" panose="02020603050405020304" pitchFamily="18" charset="0"/>
              </a:rPr>
              <a:t> (HH); 13 -- aerogel Cherenkov; 14 -- heavy gas Cherenkov; </a:t>
            </a:r>
          </a:p>
          <a:p>
            <a:r>
              <a:rPr lang="en-US" sz="1400" dirty="0">
                <a:latin typeface="Times New Roman" panose="02020603050405020304" pitchFamily="18" charset="0"/>
                <a:cs typeface="Times New Roman" panose="02020603050405020304" pitchFamily="18" charset="0"/>
              </a:rPr>
              <a:t>15 -- nitrogen Cherenkov; 16 -- </a:t>
            </a:r>
            <a:r>
              <a:rPr lang="en-US" sz="1400" dirty="0" err="1">
                <a:latin typeface="Times New Roman" panose="02020603050405020304" pitchFamily="18" charset="0"/>
                <a:cs typeface="Times New Roman" panose="02020603050405020304" pitchFamily="18" charset="0"/>
              </a:rPr>
              <a:t>preshower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PSh</a:t>
            </a:r>
            <a:r>
              <a:rPr lang="en-US" sz="1400" dirty="0">
                <a:latin typeface="Times New Roman" panose="02020603050405020304" pitchFamily="18" charset="0"/>
                <a:cs typeface="Times New Roman" panose="02020603050405020304" pitchFamily="18" charset="0"/>
              </a:rPr>
              <a:t>); 17 -- muon detector. </a:t>
            </a:r>
          </a:p>
          <a:p>
            <a:r>
              <a:rPr lang="en-US" sz="1400" dirty="0">
                <a:latin typeface="Times New Roman" panose="02020603050405020304" pitchFamily="18" charset="0"/>
                <a:cs typeface="Times New Roman" panose="02020603050405020304" pitchFamily="18" charset="0"/>
              </a:rPr>
              <a:t>(The plotted symmetric and asymmetric events are a </a:t>
            </a:r>
            <a:r>
              <a:rPr lang="el-GR" sz="1400" i="1" dirty="0">
                <a:latin typeface="Times New Roman" panose="02020603050405020304" pitchFamily="18" charset="0"/>
                <a:cs typeface="Times New Roman" panose="02020603050405020304" pitchFamily="18" charset="0"/>
              </a:rPr>
              <a:t>π</a:t>
            </a:r>
            <a:r>
              <a:rPr lang="en-US" sz="1400" i="1" baseline="30000" dirty="0">
                <a:latin typeface="Times New Roman" panose="02020603050405020304" pitchFamily="18" charset="0"/>
                <a:cs typeface="Times New Roman" panose="02020603050405020304" pitchFamily="18" charset="0"/>
              </a:rPr>
              <a:t>+</a:t>
            </a:r>
            <a:r>
              <a:rPr lang="el-GR" sz="1400" i="1" dirty="0">
                <a:latin typeface="Times New Roman" panose="02020603050405020304" pitchFamily="18" charset="0"/>
                <a:cs typeface="Times New Roman" panose="02020603050405020304" pitchFamily="18" charset="0"/>
              </a:rPr>
              <a:t>π</a:t>
            </a:r>
            <a:r>
              <a:rPr lang="en-US" sz="1400" i="1"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and </a:t>
            </a:r>
            <a:r>
              <a:rPr lang="en-US" sz="1400" i="1" dirty="0">
                <a:latin typeface="Times New Roman" panose="02020603050405020304" pitchFamily="18" charset="0"/>
                <a:cs typeface="Times New Roman" panose="02020603050405020304" pitchFamily="18" charset="0"/>
              </a:rPr>
              <a:t>K</a:t>
            </a:r>
            <a:r>
              <a:rPr lang="en-US" sz="1400" i="1" baseline="30000" dirty="0">
                <a:latin typeface="Times New Roman" panose="02020603050405020304" pitchFamily="18" charset="0"/>
                <a:cs typeface="Times New Roman" panose="02020603050405020304" pitchFamily="18" charset="0"/>
              </a:rPr>
              <a:t>+</a:t>
            </a:r>
            <a:r>
              <a:rPr lang="el-GR" sz="1400" i="1" dirty="0">
                <a:latin typeface="Times New Roman" panose="02020603050405020304" pitchFamily="18" charset="0"/>
                <a:cs typeface="Times New Roman" panose="02020603050405020304" pitchFamily="18" charset="0"/>
              </a:rPr>
              <a:t>π</a:t>
            </a:r>
            <a:r>
              <a:rPr lang="en-US" sz="1400" i="1"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pair, respectively.)</a:t>
            </a:r>
          </a:p>
        </p:txBody>
      </p:sp>
      <p:sp>
        <p:nvSpPr>
          <p:cNvPr id="4" name="Rectangle 13"/>
          <p:cNvSpPr>
            <a:spLocks noChangeArrowheads="1"/>
          </p:cNvSpPr>
          <p:nvPr/>
        </p:nvSpPr>
        <p:spPr bwMode="auto">
          <a:xfrm>
            <a:off x="3175" y="-1"/>
            <a:ext cx="9140825" cy="518319"/>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anose="02020603050405020304" pitchFamily="18" charset="0"/>
              <a:cs typeface="+mn-cs"/>
            </a:endParaRPr>
          </a:p>
        </p:txBody>
      </p:sp>
      <p:sp>
        <p:nvSpPr>
          <p:cNvPr id="5" name="WordArt 98"/>
          <p:cNvSpPr>
            <a:spLocks noChangeArrowheads="1" noChangeShapeType="1" noTextEdit="1"/>
          </p:cNvSpPr>
          <p:nvPr/>
        </p:nvSpPr>
        <p:spPr bwMode="auto">
          <a:xfrm>
            <a:off x="2958782" y="61118"/>
            <a:ext cx="3229610"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DIRAC set-up</a:t>
            </a:r>
            <a:endParaRPr lang="en-US" sz="3600" b="1" i="1" kern="10" dirty="0">
              <a:ln w="9525">
                <a:solidFill>
                  <a:srgbClr val="000000"/>
                </a:solidFill>
                <a:round/>
              </a:ln>
              <a:solidFill>
                <a:srgbClr val="C00000"/>
              </a:solidFill>
              <a:effectLst>
                <a:outerShdw dist="35921" dir="2700000" algn="ctr" rotWithShape="0">
                  <a:srgbClr val="808080">
                    <a:alpha val="80000"/>
                  </a:srgbClr>
                </a:outerShdw>
              </a:effectLst>
              <a:latin typeface="Times New Roman" panose="02020603050405020304" pitchFamily="18" charset="0"/>
              <a:cs typeface="Times New Roman" panose="02020603050405020304" pitchFamily="18" charset="0"/>
            </a:endParaRPr>
          </a:p>
        </p:txBody>
      </p:sp>
      <p:sp>
        <p:nvSpPr>
          <p:cNvPr id="8" name="Date Placeholder 2">
            <a:extLst>
              <a:ext uri="{FF2B5EF4-FFF2-40B4-BE49-F238E27FC236}">
                <a16:creationId xmlns:a16="http://schemas.microsoft.com/office/drawing/2014/main" id="{40001CBE-0B6B-4911-BDB5-073FE8100CF9}"/>
              </a:ext>
            </a:extLst>
          </p:cNvPr>
          <p:cNvSpPr>
            <a:spLocks noGrp="1"/>
          </p:cNvSpPr>
          <p:nvPr>
            <p:ph type="dt" sz="half" idx="10"/>
          </p:nvPr>
        </p:nvSpPr>
        <p:spPr>
          <a:xfrm>
            <a:off x="457200" y="6356350"/>
            <a:ext cx="2133600" cy="365125"/>
          </a:xfrm>
        </p:spPr>
        <p:txBody>
          <a:bodyPr/>
          <a:lstStyle/>
          <a:p>
            <a:pPr>
              <a:defRPr/>
            </a:pPr>
            <a:fld id="{E6A76B88-B7FC-4294-9C29-958B0D363DA4}" type="datetime1">
              <a:rPr lang="en-US" smtClean="0">
                <a:solidFill>
                  <a:srgbClr val="000000">
                    <a:tint val="75000"/>
                  </a:srgbClr>
                </a:solidFill>
              </a:rPr>
              <a:t>10/10/2021</a:t>
            </a:fld>
            <a:endParaRPr lang="en-US">
              <a:solidFill>
                <a:srgbClr val="000000">
                  <a:tint val="75000"/>
                </a:srgbClr>
              </a:solidFill>
            </a:endParaRPr>
          </a:p>
        </p:txBody>
      </p:sp>
      <p:sp>
        <p:nvSpPr>
          <p:cNvPr id="9" name="Footer Placeholder 3">
            <a:extLst>
              <a:ext uri="{FF2B5EF4-FFF2-40B4-BE49-F238E27FC236}">
                <a16:creationId xmlns:a16="http://schemas.microsoft.com/office/drawing/2014/main" id="{0D6C46DA-7B27-4768-A794-348A388DB6D6}"/>
              </a:ext>
            </a:extLst>
          </p:cNvPr>
          <p:cNvSpPr>
            <a:spLocks noGrp="1"/>
          </p:cNvSpPr>
          <p:nvPr>
            <p:ph type="ftr" sz="quarter" idx="11"/>
          </p:nvPr>
        </p:nvSpPr>
        <p:spPr>
          <a:xfrm>
            <a:off x="3124200" y="6356350"/>
            <a:ext cx="2895600" cy="365125"/>
          </a:xfrm>
        </p:spPr>
        <p:txBody>
          <a:bodyPr/>
          <a:lstStyle/>
          <a:p>
            <a:pPr>
              <a:defRPr/>
            </a:pPr>
            <a:r>
              <a:rPr lang="en-US">
                <a:solidFill>
                  <a:srgbClr val="000000">
                    <a:tint val="75000"/>
                  </a:srgbClr>
                </a:solidFill>
              </a:rPr>
              <a:t>L. Nemenov SPSC Oct. 2021</a:t>
            </a:r>
          </a:p>
        </p:txBody>
      </p:sp>
      <p:sp>
        <p:nvSpPr>
          <p:cNvPr id="10" name="Slide Number Placeholder 4">
            <a:extLst>
              <a:ext uri="{FF2B5EF4-FFF2-40B4-BE49-F238E27FC236}">
                <a16:creationId xmlns:a16="http://schemas.microsoft.com/office/drawing/2014/main" id="{50F3EFC9-120B-43A9-B73E-B37600B2354E}"/>
              </a:ext>
            </a:extLst>
          </p:cNvPr>
          <p:cNvSpPr>
            <a:spLocks noGrp="1"/>
          </p:cNvSpPr>
          <p:nvPr>
            <p:ph type="sldNum" sz="quarter" idx="12"/>
          </p:nvPr>
        </p:nvSpPr>
        <p:spPr>
          <a:xfrm>
            <a:off x="6553200" y="6356350"/>
            <a:ext cx="2133600" cy="365125"/>
          </a:xfrm>
        </p:spPr>
        <p:txBody>
          <a:bodyPr/>
          <a:lstStyle/>
          <a:p>
            <a:pPr>
              <a:defRPr/>
            </a:pPr>
            <a:fld id="{A4610DAB-9A61-4DCE-A989-69A05741FE0D}" type="slidenum">
              <a:rPr lang="en-US" smtClean="0">
                <a:solidFill>
                  <a:srgbClr val="000000">
                    <a:tint val="75000"/>
                  </a:srgbClr>
                </a:solidFill>
              </a:rPr>
              <a:pPr>
                <a:defRPr/>
              </a:pPr>
              <a:t>5</a:t>
            </a:fld>
            <a:endParaRPr lang="en-US">
              <a:solidFill>
                <a:srgbClr val="000000">
                  <a:tint val="75000"/>
                </a:srgbClr>
              </a:solidFill>
            </a:endParaRPr>
          </a:p>
        </p:txBody>
      </p:sp>
    </p:spTree>
    <p:extLst>
      <p:ext uri="{BB962C8B-B14F-4D97-AF65-F5344CB8AC3E}">
        <p14:creationId xmlns:p14="http://schemas.microsoft.com/office/powerpoint/2010/main" val="214176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D73C1B1F-CA56-4EE4-9F39-EF0424F2F02D}"/>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4" name="WordArt 98">
            <a:extLst>
              <a:ext uri="{FF2B5EF4-FFF2-40B4-BE49-F238E27FC236}">
                <a16:creationId xmlns:a16="http://schemas.microsoft.com/office/drawing/2014/main" id="{9FA5F5F1-0EEE-4686-BF35-40AB28F7DECA}"/>
              </a:ext>
            </a:extLst>
          </p:cNvPr>
          <p:cNvSpPr>
            <a:spLocks noChangeArrowheads="1" noChangeShapeType="1" noTextEdit="1"/>
          </p:cNvSpPr>
          <p:nvPr/>
        </p:nvSpPr>
        <p:spPr bwMode="auto">
          <a:xfrm>
            <a:off x="330093" y="61118"/>
            <a:ext cx="8483814"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Schematic description of K</a:t>
            </a:r>
            <a:r>
              <a:rPr lang="en-US" sz="3600" b="1" i="1" baseline="30000" dirty="0">
                <a:solidFill>
                  <a:srgbClr val="C00000"/>
                </a:solidFill>
                <a:latin typeface="Times New Roman" panose="02020603050405020304" pitchFamily="18" charset="0"/>
                <a:cs typeface="Times New Roman" panose="02020603050405020304" pitchFamily="18" charset="0"/>
              </a:rPr>
              <a:t>+</a:t>
            </a:r>
            <a:r>
              <a:rPr lang="en-US" sz="3600" b="1" i="1" dirty="0">
                <a:solidFill>
                  <a:srgbClr val="C00000"/>
                </a:solidFill>
                <a:latin typeface="Times New Roman" panose="02020603050405020304" pitchFamily="18" charset="0"/>
                <a:cs typeface="Times New Roman" panose="02020603050405020304" pitchFamily="18" charset="0"/>
              </a:rPr>
              <a:t>K</a:t>
            </a:r>
            <a:r>
              <a:rPr lang="en-US" sz="3600" b="1" i="1" baseline="30000" dirty="0">
                <a:solidFill>
                  <a:srgbClr val="C00000"/>
                </a:solidFill>
                <a:latin typeface="Times New Roman" panose="02020603050405020304" pitchFamily="18" charset="0"/>
                <a:cs typeface="Times New Roman" panose="02020603050405020304" pitchFamily="18" charset="0"/>
              </a:rPr>
              <a:t>- </a:t>
            </a:r>
            <a:r>
              <a:rPr lang="en-US" sz="3600" b="1" i="1" dirty="0">
                <a:solidFill>
                  <a:srgbClr val="C00000"/>
                </a:solidFill>
                <a:latin typeface="Times New Roman" panose="02020603050405020304" pitchFamily="18" charset="0"/>
                <a:cs typeface="Times New Roman" panose="02020603050405020304" pitchFamily="18" charset="0"/>
              </a:rPr>
              <a:t>production processes</a:t>
            </a:r>
            <a:r>
              <a:rPr lang="en-US" sz="3600" b="1" i="1" baseline="30000" dirty="0">
                <a:solidFill>
                  <a:srgbClr val="C00000"/>
                </a:solidFill>
                <a:latin typeface="Times New Roman" panose="02020603050405020304" pitchFamily="18" charset="0"/>
                <a:cs typeface="Times New Roman" panose="02020603050405020304" pitchFamily="18" charset="0"/>
              </a:rPr>
              <a:t>  </a:t>
            </a:r>
            <a:endParaRPr lang="en-US" sz="3600" b="1" i="1" dirty="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D583EE-5242-422D-9513-F186CBEF786B}"/>
              </a:ext>
            </a:extLst>
          </p:cNvPr>
          <p:cNvSpPr txBox="1"/>
          <p:nvPr/>
        </p:nvSpPr>
        <p:spPr>
          <a:xfrm>
            <a:off x="500053" y="3429000"/>
            <a:ext cx="8143894" cy="2677656"/>
          </a:xfrm>
          <a:prstGeom prst="rect">
            <a:avLst/>
          </a:prstGeom>
          <a:noFill/>
        </p:spPr>
        <p:txBody>
          <a:bodyPr wrap="square" rtlCol="0">
            <a:spAutoFit/>
          </a:bodyPr>
          <a:lstStyle/>
          <a:p>
            <a:pPr algn="just"/>
            <a:r>
              <a:rPr lang="en-US" sz="2400" b="1" dirty="0">
                <a:solidFill>
                  <a:srgbClr val="000000"/>
                </a:solidFill>
                <a:effectLst/>
                <a:latin typeface="Times New Roman" panose="02020603050405020304" pitchFamily="18" charset="0"/>
                <a:ea typeface="Times New Roman" panose="02020603050405020304" pitchFamily="18" charset="0"/>
              </a:rPr>
              <a:t>Fig. 1</a:t>
            </a:r>
          </a:p>
          <a:p>
            <a:pPr marL="342900" indent="-342900" algn="just">
              <a:buAutoNum type="alphaLcParenR"/>
            </a:pPr>
            <a:r>
              <a:rPr lang="en-US" sz="2400" dirty="0">
                <a:effectLst/>
                <a:latin typeface="Times New Roman" panose="02020603050405020304" pitchFamily="18" charset="0"/>
                <a:ea typeface="Calibri" panose="020F0502020204030204" pitchFamily="34" charset="0"/>
              </a:rPr>
              <a:t>The black point presents the pair point-like production; the wavy lines describe the Coulomb interaction in the final state. </a:t>
            </a:r>
          </a:p>
          <a:p>
            <a:pPr marL="342900" indent="-342900" algn="just">
              <a:buAutoNum type="alphaLcParenR"/>
            </a:pPr>
            <a:endParaRPr lang="en-US" sz="2400" dirty="0">
              <a:effectLst/>
              <a:latin typeface="Times New Roman" panose="02020603050405020304" pitchFamily="18" charset="0"/>
              <a:ea typeface="Calibri" panose="020F0502020204030204" pitchFamily="34" charset="0"/>
            </a:endParaRPr>
          </a:p>
          <a:p>
            <a:pPr marL="342900" indent="-342900" algn="just">
              <a:buAutoNum type="alphaLcParenR"/>
            </a:pPr>
            <a:r>
              <a:rPr lang="en-US" sz="2400" dirty="0">
                <a:effectLst/>
                <a:latin typeface="Times New Roman" panose="02020603050405020304" pitchFamily="18" charset="0"/>
                <a:ea typeface="Calibri" panose="020F0502020204030204" pitchFamily="34" charset="0"/>
              </a:rPr>
              <a:t>The circle and square present the pair non point-like production and strong interaction in the final state respectively.</a:t>
            </a:r>
            <a:endParaRPr lang="en-US" sz="2400" dirty="0"/>
          </a:p>
        </p:txBody>
      </p:sp>
      <p:sp>
        <p:nvSpPr>
          <p:cNvPr id="3" name="Date Placeholder 2">
            <a:extLst>
              <a:ext uri="{FF2B5EF4-FFF2-40B4-BE49-F238E27FC236}">
                <a16:creationId xmlns:a16="http://schemas.microsoft.com/office/drawing/2014/main" id="{13E89D4F-F5C5-43A6-A8EE-11C2BD09D9E5}"/>
              </a:ext>
            </a:extLst>
          </p:cNvPr>
          <p:cNvSpPr>
            <a:spLocks noGrp="1"/>
          </p:cNvSpPr>
          <p:nvPr>
            <p:ph type="dt" sz="half" idx="10"/>
          </p:nvPr>
        </p:nvSpPr>
        <p:spPr/>
        <p:txBody>
          <a:bodyPr/>
          <a:lstStyle/>
          <a:p>
            <a:pPr>
              <a:defRPr/>
            </a:pPr>
            <a:fld id="{E6A76B88-B7FC-4294-9C29-958B0D363DA4}" type="datetime1">
              <a:rPr lang="en-US" smtClean="0">
                <a:solidFill>
                  <a:srgbClr val="000000">
                    <a:tint val="75000"/>
                  </a:srgbClr>
                </a:solidFill>
              </a:rPr>
              <a:t>10/10/2021</a:t>
            </a:fld>
            <a:endParaRPr lang="en-US">
              <a:solidFill>
                <a:srgbClr val="000000">
                  <a:tint val="75000"/>
                </a:srgbClr>
              </a:solidFill>
            </a:endParaRPr>
          </a:p>
        </p:txBody>
      </p:sp>
      <p:sp>
        <p:nvSpPr>
          <p:cNvPr id="4" name="Footer Placeholder 3">
            <a:extLst>
              <a:ext uri="{FF2B5EF4-FFF2-40B4-BE49-F238E27FC236}">
                <a16:creationId xmlns:a16="http://schemas.microsoft.com/office/drawing/2014/main" id="{DEF67634-60BC-4B73-B118-72742B4E1BFA}"/>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5" name="Slide Number Placeholder 4">
            <a:extLst>
              <a:ext uri="{FF2B5EF4-FFF2-40B4-BE49-F238E27FC236}">
                <a16:creationId xmlns:a16="http://schemas.microsoft.com/office/drawing/2014/main" id="{13F66880-BFD8-470C-9ECE-402A504BA43F}"/>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6</a:t>
            </a:fld>
            <a:endParaRPr lang="en-US">
              <a:solidFill>
                <a:srgbClr val="000000">
                  <a:tint val="75000"/>
                </a:srgbClr>
              </a:solidFill>
            </a:endParaRPr>
          </a:p>
        </p:txBody>
      </p:sp>
      <p:pic>
        <p:nvPicPr>
          <p:cNvPr id="8" name="Picture 7">
            <a:extLst>
              <a:ext uri="{FF2B5EF4-FFF2-40B4-BE49-F238E27FC236}">
                <a16:creationId xmlns:a16="http://schemas.microsoft.com/office/drawing/2014/main" id="{D1E18D56-2261-4399-8E1D-966CB78BA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25" y="798181"/>
            <a:ext cx="922942" cy="1478692"/>
          </a:xfrm>
          <a:prstGeom prst="rect">
            <a:avLst/>
          </a:prstGeom>
        </p:spPr>
      </p:pic>
      <p:pic>
        <p:nvPicPr>
          <p:cNvPr id="15" name="Picture 14">
            <a:extLst>
              <a:ext uri="{FF2B5EF4-FFF2-40B4-BE49-F238E27FC236}">
                <a16:creationId xmlns:a16="http://schemas.microsoft.com/office/drawing/2014/main" id="{6788E74C-0D20-4803-B891-B1A4D4E9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798181"/>
            <a:ext cx="6810942" cy="1760834"/>
          </a:xfrm>
          <a:prstGeom prst="rect">
            <a:avLst/>
          </a:prstGeom>
        </p:spPr>
      </p:pic>
      <p:graphicFrame>
        <p:nvGraphicFramePr>
          <p:cNvPr id="16" name="Table 16">
            <a:extLst>
              <a:ext uri="{FF2B5EF4-FFF2-40B4-BE49-F238E27FC236}">
                <a16:creationId xmlns:a16="http://schemas.microsoft.com/office/drawing/2014/main" id="{2E0FEE39-A921-4871-ABBC-33A3FFAE54C7}"/>
              </a:ext>
            </a:extLst>
          </p:cNvPr>
          <p:cNvGraphicFramePr>
            <a:graphicFrameLocks noGrp="1"/>
          </p:cNvGraphicFramePr>
          <p:nvPr>
            <p:extLst>
              <p:ext uri="{D42A27DB-BD31-4B8C-83A1-F6EECF244321}">
                <p14:modId xmlns:p14="http://schemas.microsoft.com/office/powerpoint/2010/main" val="2822955405"/>
              </p:ext>
            </p:extLst>
          </p:nvPr>
        </p:nvGraphicFramePr>
        <p:xfrm>
          <a:off x="330093" y="2702910"/>
          <a:ext cx="8430582" cy="518160"/>
        </p:xfrm>
        <a:graphic>
          <a:graphicData uri="http://schemas.openxmlformats.org/drawingml/2006/table">
            <a:tbl>
              <a:tblPr firstRow="1" bandRow="1">
                <a:tableStyleId>{2D5ABB26-0587-4C30-8999-92F81FD0307C}</a:tableStyleId>
              </a:tblPr>
              <a:tblGrid>
                <a:gridCol w="1073555">
                  <a:extLst>
                    <a:ext uri="{9D8B030D-6E8A-4147-A177-3AD203B41FA5}">
                      <a16:colId xmlns:a16="http://schemas.microsoft.com/office/drawing/2014/main" val="1379899229"/>
                    </a:ext>
                  </a:extLst>
                </a:gridCol>
                <a:gridCol w="7357027">
                  <a:extLst>
                    <a:ext uri="{9D8B030D-6E8A-4147-A177-3AD203B41FA5}">
                      <a16:colId xmlns:a16="http://schemas.microsoft.com/office/drawing/2014/main" val="1535743407"/>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72740"/>
                  </a:ext>
                </a:extLst>
              </a:tr>
            </a:tbl>
          </a:graphicData>
        </a:graphic>
      </p:graphicFrame>
    </p:spTree>
    <p:extLst>
      <p:ext uri="{BB962C8B-B14F-4D97-AF65-F5344CB8AC3E}">
        <p14:creationId xmlns:p14="http://schemas.microsoft.com/office/powerpoint/2010/main" val="269726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D73C1B1F-CA56-4EE4-9F39-EF0424F2F02D}"/>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4" name="WordArt 98">
            <a:extLst>
              <a:ext uri="{FF2B5EF4-FFF2-40B4-BE49-F238E27FC236}">
                <a16:creationId xmlns:a16="http://schemas.microsoft.com/office/drawing/2014/main" id="{9FA5F5F1-0EEE-4686-BF35-40AB28F7DECA}"/>
              </a:ext>
            </a:extLst>
          </p:cNvPr>
          <p:cNvSpPr>
            <a:spLocks noChangeArrowheads="1" noChangeShapeType="1" noTextEdit="1"/>
          </p:cNvSpPr>
          <p:nvPr/>
        </p:nvSpPr>
        <p:spPr bwMode="auto">
          <a:xfrm>
            <a:off x="330093" y="61118"/>
            <a:ext cx="8562387"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Q</a:t>
            </a:r>
            <a:r>
              <a:rPr lang="en-US" sz="3600" b="1" i="1" baseline="-25000" dirty="0">
                <a:solidFill>
                  <a:srgbClr val="C00000"/>
                </a:solidFill>
                <a:latin typeface="Times New Roman" panose="02020603050405020304" pitchFamily="18" charset="0"/>
                <a:cs typeface="Times New Roman" panose="02020603050405020304" pitchFamily="18" charset="0"/>
              </a:rPr>
              <a:t>L</a:t>
            </a:r>
            <a:r>
              <a:rPr lang="en-US" sz="3600" b="1" i="1" dirty="0">
                <a:solidFill>
                  <a:srgbClr val="C00000"/>
                </a:solidFill>
                <a:latin typeface="Times New Roman" panose="02020603050405020304" pitchFamily="18" charset="0"/>
                <a:cs typeface="Times New Roman" panose="02020603050405020304" pitchFamily="18" charset="0"/>
              </a:rPr>
              <a:t>  distributions of the subsamples 30%, 50% and 70% for DATA3/ DATA2 </a:t>
            </a:r>
          </a:p>
        </p:txBody>
      </p:sp>
      <p:sp>
        <p:nvSpPr>
          <p:cNvPr id="18" name="TextBox 17">
            <a:extLst>
              <a:ext uri="{FF2B5EF4-FFF2-40B4-BE49-F238E27FC236}">
                <a16:creationId xmlns:a16="http://schemas.microsoft.com/office/drawing/2014/main" id="{149999FC-F71D-4A4A-8626-61E8D497168F}"/>
              </a:ext>
            </a:extLst>
          </p:cNvPr>
          <p:cNvSpPr txBox="1"/>
          <p:nvPr/>
        </p:nvSpPr>
        <p:spPr>
          <a:xfrm>
            <a:off x="4855774" y="813090"/>
            <a:ext cx="3976329" cy="5324535"/>
          </a:xfrm>
          <a:prstGeom prst="rect">
            <a:avLst/>
          </a:prstGeom>
          <a:noFill/>
        </p:spPr>
        <p:txBody>
          <a:bodyPr wrap="square" rtlCol="0">
            <a:spAutoFit/>
          </a:bodyPr>
          <a:lstStyle/>
          <a:p>
            <a:pPr algn="just"/>
            <a:r>
              <a:rPr lang="en-US" sz="1800" b="1" dirty="0">
                <a:solidFill>
                  <a:srgbClr val="000000"/>
                </a:solidFill>
                <a:effectLst/>
                <a:latin typeface="Times New Roman" panose="02020603050405020304" pitchFamily="18" charset="0"/>
                <a:ea typeface="Times New Roman" panose="02020603050405020304" pitchFamily="18" charset="0"/>
              </a:rPr>
              <a:t>Fig. </a:t>
            </a:r>
            <a:r>
              <a:rPr lang="en-US" b="1" dirty="0">
                <a:solidFill>
                  <a:srgbClr val="000000"/>
                </a:solidFill>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rPr>
              <a:t>The experimental spectra in the interval 0 &lt; </a:t>
            </a:r>
            <a:r>
              <a:rPr lang="en-US" sz="2000" i="1" dirty="0">
                <a:effectLst/>
                <a:latin typeface="Times New Roman" panose="02020603050405020304" pitchFamily="18" charset="0"/>
                <a:ea typeface="Calibri" panose="020F0502020204030204" pitchFamily="34" charset="0"/>
              </a:rPr>
              <a:t>Q</a:t>
            </a:r>
            <a:r>
              <a:rPr lang="en-US" sz="2000" i="1" baseline="-25000" dirty="0">
                <a:effectLst/>
                <a:latin typeface="Times New Roman" panose="02020603050405020304" pitchFamily="18" charset="0"/>
                <a:ea typeface="Calibri" panose="020F0502020204030204" pitchFamily="34" charset="0"/>
              </a:rPr>
              <a:t>L</a:t>
            </a:r>
            <a:r>
              <a:rPr lang="en-US" sz="2000" dirty="0">
                <a:effectLst/>
                <a:latin typeface="Times New Roman" panose="02020603050405020304" pitchFamily="18" charset="0"/>
                <a:ea typeface="Calibri" panose="020F0502020204030204" pitchFamily="34" charset="0"/>
              </a:rPr>
              <a:t> &lt; 100 MeV/c are fitted by simulated K</a:t>
            </a:r>
            <a:r>
              <a:rPr lang="en-US" sz="2000" baseline="30000" dirty="0">
                <a:effectLst/>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K</a:t>
            </a:r>
            <a:r>
              <a:rPr lang="en-US" sz="2000" i="1" baseline="30000" dirty="0">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rPr>
              <a:t> (point-like, Coulomb FSI) and residual </a:t>
            </a:r>
            <a:r>
              <a:rPr lang="en-US" sz="2000" dirty="0">
                <a:solidFill>
                  <a:srgbClr val="000000"/>
                </a:solidFill>
                <a:effectLst/>
                <a:latin typeface="Times New Roman" panose="02020603050405020304" pitchFamily="18" charset="0"/>
                <a:ea typeface="Times New Roman" panose="02020603050405020304" pitchFamily="18" charset="0"/>
              </a:rPr>
              <a:t>π</a:t>
            </a:r>
            <a:r>
              <a:rPr lang="en-US" sz="2000" baseline="30000" dirty="0">
                <a:solidFill>
                  <a:srgbClr val="000000"/>
                </a:solidFill>
                <a:effectLst/>
                <a:latin typeface="Times New Roman" panose="02020603050405020304" pitchFamily="18" charset="0"/>
                <a:ea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rPr>
              <a:t>π</a:t>
            </a:r>
            <a:r>
              <a:rPr lang="en-US" sz="2000" baseline="30000" dirty="0">
                <a:solidFill>
                  <a:srgbClr val="000000"/>
                </a:solidFill>
                <a:effectLst/>
                <a:latin typeface="Times New Roman" panose="02020603050405020304" pitchFamily="18" charset="0"/>
                <a:ea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rPr>
              <a:t>and p-anti-p background distributions. The red curve is the K</a:t>
            </a:r>
            <a:r>
              <a:rPr lang="en-US" sz="2000" baseline="30000" dirty="0">
                <a:effectLst/>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K</a:t>
            </a:r>
            <a:r>
              <a:rPr lang="en-US" sz="2000" baseline="30000" dirty="0">
                <a:effectLst/>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 distribution, the black one is the sum of K</a:t>
            </a:r>
            <a:r>
              <a:rPr lang="en-US" sz="2000" baseline="30000" dirty="0">
                <a:effectLst/>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K</a:t>
            </a:r>
            <a:r>
              <a:rPr lang="en-US" sz="2000" baseline="30000" dirty="0">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rPr>
              <a:t> and residual background distributions. In the subsamples 70% and 30% the residual background is small and these curves practically coincide. For K</a:t>
            </a:r>
            <a:r>
              <a:rPr lang="en-US" sz="2000" baseline="30000" dirty="0">
                <a:effectLst/>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K</a:t>
            </a:r>
            <a:r>
              <a:rPr lang="en-US" sz="2000" baseline="30000" dirty="0">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rPr>
              <a:t> pairs in the region of </a:t>
            </a:r>
            <a:r>
              <a:rPr lang="en-US" sz="2000" i="1" dirty="0">
                <a:effectLst/>
                <a:latin typeface="Times New Roman" panose="02020603050405020304" pitchFamily="18" charset="0"/>
                <a:ea typeface="Calibri" panose="020F0502020204030204" pitchFamily="34" charset="0"/>
              </a:rPr>
              <a:t>Q</a:t>
            </a:r>
            <a:r>
              <a:rPr lang="en-US" sz="2000" i="1" baseline="-25000" dirty="0">
                <a:effectLst/>
                <a:latin typeface="Times New Roman" panose="02020603050405020304" pitchFamily="18" charset="0"/>
                <a:ea typeface="Calibri" panose="020F0502020204030204" pitchFamily="34" charset="0"/>
              </a:rPr>
              <a:t>L</a:t>
            </a:r>
            <a:r>
              <a:rPr lang="en-US" sz="2000" dirty="0">
                <a:effectLst/>
                <a:latin typeface="Times New Roman" panose="02020603050405020304" pitchFamily="18" charset="0"/>
                <a:ea typeface="Calibri" panose="020F0502020204030204" pitchFamily="34" charset="0"/>
              </a:rPr>
              <a:t> &lt; 10 MeV/c the Coulomb enhancement is clearly visible, whereas the residual background is small and practically uniform.</a:t>
            </a:r>
            <a:endParaRPr lang="ro-RO" sz="2000" dirty="0">
              <a:latin typeface="Times New Roman" panose="02020603050405020304" pitchFamily="18" charset="0"/>
              <a:cs typeface="Times New Roman" panose="02020603050405020304" pitchFamily="18" charset="0"/>
            </a:endParaRPr>
          </a:p>
        </p:txBody>
      </p:sp>
      <p:sp>
        <p:nvSpPr>
          <p:cNvPr id="15" name="Date Placeholder 14">
            <a:extLst>
              <a:ext uri="{FF2B5EF4-FFF2-40B4-BE49-F238E27FC236}">
                <a16:creationId xmlns:a16="http://schemas.microsoft.com/office/drawing/2014/main" id="{3A990727-3CB1-474B-A60E-8817D331346D}"/>
              </a:ext>
            </a:extLst>
          </p:cNvPr>
          <p:cNvSpPr>
            <a:spLocks noGrp="1"/>
          </p:cNvSpPr>
          <p:nvPr>
            <p:ph type="dt" sz="half" idx="10"/>
          </p:nvPr>
        </p:nvSpPr>
        <p:spPr/>
        <p:txBody>
          <a:bodyPr/>
          <a:lstStyle/>
          <a:p>
            <a:pPr>
              <a:defRPr/>
            </a:pPr>
            <a:fld id="{DE90DD57-CDDB-4827-A14D-2BD65EBF2E62}" type="datetime1">
              <a:rPr lang="en-US" smtClean="0">
                <a:solidFill>
                  <a:srgbClr val="000000">
                    <a:tint val="75000"/>
                  </a:srgbClr>
                </a:solidFill>
              </a:rPr>
              <a:t>10/10/2021</a:t>
            </a:fld>
            <a:endParaRPr lang="en-US">
              <a:solidFill>
                <a:srgbClr val="000000">
                  <a:tint val="75000"/>
                </a:srgbClr>
              </a:solidFill>
            </a:endParaRPr>
          </a:p>
        </p:txBody>
      </p:sp>
      <p:sp>
        <p:nvSpPr>
          <p:cNvPr id="21" name="Footer Placeholder 20">
            <a:extLst>
              <a:ext uri="{FF2B5EF4-FFF2-40B4-BE49-F238E27FC236}">
                <a16:creationId xmlns:a16="http://schemas.microsoft.com/office/drawing/2014/main" id="{34BD6D84-4752-4900-AB3E-5DD83AAF72FB}"/>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22" name="Slide Number Placeholder 21">
            <a:extLst>
              <a:ext uri="{FF2B5EF4-FFF2-40B4-BE49-F238E27FC236}">
                <a16:creationId xmlns:a16="http://schemas.microsoft.com/office/drawing/2014/main" id="{460BA447-D3A7-4529-AD34-E033C62FAC84}"/>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7</a:t>
            </a:fld>
            <a:endParaRPr lang="en-US" dirty="0">
              <a:solidFill>
                <a:srgbClr val="000000">
                  <a:tint val="75000"/>
                </a:srgbClr>
              </a:solidFill>
            </a:endParaRPr>
          </a:p>
        </p:txBody>
      </p:sp>
      <p:pic>
        <p:nvPicPr>
          <p:cNvPr id="24" name="Picture 23">
            <a:extLst>
              <a:ext uri="{FF2B5EF4-FFF2-40B4-BE49-F238E27FC236}">
                <a16:creationId xmlns:a16="http://schemas.microsoft.com/office/drawing/2014/main" id="{253C15DE-B07E-42FE-AE36-BF1E2B789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4" y="858612"/>
            <a:ext cx="4833122" cy="5378700"/>
          </a:xfrm>
          <a:prstGeom prst="rect">
            <a:avLst/>
          </a:prstGeom>
        </p:spPr>
      </p:pic>
    </p:spTree>
    <p:extLst>
      <p:ext uri="{BB962C8B-B14F-4D97-AF65-F5344CB8AC3E}">
        <p14:creationId xmlns:p14="http://schemas.microsoft.com/office/powerpoint/2010/main" val="293376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1FDDE-2E79-470E-9E2C-A9E9A16F4589}"/>
              </a:ext>
            </a:extLst>
          </p:cNvPr>
          <p:cNvSpPr>
            <a:spLocks noGrp="1"/>
          </p:cNvSpPr>
          <p:nvPr>
            <p:ph type="dt" sz="half" idx="10"/>
          </p:nvPr>
        </p:nvSpPr>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48835D04-B9A4-4332-9C3F-62C8397CECF2}"/>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a:extLst>
              <a:ext uri="{FF2B5EF4-FFF2-40B4-BE49-F238E27FC236}">
                <a16:creationId xmlns:a16="http://schemas.microsoft.com/office/drawing/2014/main" id="{33EC92BA-7BB0-4FAB-AFAD-3120CBBAB779}"/>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8</a:t>
            </a:fld>
            <a:endParaRPr lang="en-US">
              <a:solidFill>
                <a:srgbClr val="000000">
                  <a:tint val="75000"/>
                </a:srgbClr>
              </a:solidFill>
            </a:endParaRPr>
          </a:p>
        </p:txBody>
      </p:sp>
      <p:sp>
        <p:nvSpPr>
          <p:cNvPr id="5" name="Rectangle 13">
            <a:extLst>
              <a:ext uri="{FF2B5EF4-FFF2-40B4-BE49-F238E27FC236}">
                <a16:creationId xmlns:a16="http://schemas.microsoft.com/office/drawing/2014/main" id="{7CC52CC4-134A-4728-980E-91A22070710F}"/>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a:extLst>
              <a:ext uri="{FF2B5EF4-FFF2-40B4-BE49-F238E27FC236}">
                <a16:creationId xmlns:a16="http://schemas.microsoft.com/office/drawing/2014/main" id="{1A1CEFCE-7C62-4BA0-8DF8-C969F5144E9D}"/>
              </a:ext>
            </a:extLst>
          </p:cNvPr>
          <p:cNvSpPr>
            <a:spLocks noChangeArrowheads="1" noChangeShapeType="1" noTextEdit="1"/>
          </p:cNvSpPr>
          <p:nvPr/>
        </p:nvSpPr>
        <p:spPr bwMode="auto">
          <a:xfrm>
            <a:off x="330093" y="61118"/>
            <a:ext cx="8562387"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Matching pair numbers for Q and Q</a:t>
            </a:r>
            <a:r>
              <a:rPr lang="en-US" sz="3600" b="1" i="1" baseline="-25000" dirty="0">
                <a:solidFill>
                  <a:srgbClr val="C00000"/>
                </a:solidFill>
                <a:latin typeface="Times New Roman" panose="02020603050405020304" pitchFamily="18" charset="0"/>
                <a:cs typeface="Times New Roman" panose="02020603050405020304" pitchFamily="18" charset="0"/>
              </a:rPr>
              <a:t>L</a:t>
            </a:r>
            <a:r>
              <a:rPr lang="en-US" sz="3600" b="1" i="1" dirty="0">
                <a:solidFill>
                  <a:srgbClr val="C00000"/>
                </a:solidFill>
                <a:latin typeface="Times New Roman" panose="02020603050405020304" pitchFamily="18" charset="0"/>
                <a:cs typeface="Times New Roman" panose="02020603050405020304" pitchFamily="18" charset="0"/>
              </a:rPr>
              <a:t> distribution analyses</a:t>
            </a:r>
          </a:p>
        </p:txBody>
      </p:sp>
      <p:pic>
        <p:nvPicPr>
          <p:cNvPr id="7" name="Picture 6">
            <a:extLst>
              <a:ext uri="{FF2B5EF4-FFF2-40B4-BE49-F238E27FC236}">
                <a16:creationId xmlns:a16="http://schemas.microsoft.com/office/drawing/2014/main" id="{DD587794-B6A5-4F7D-A088-294BF9122008}"/>
              </a:ext>
            </a:extLst>
          </p:cNvPr>
          <p:cNvPicPr/>
          <p:nvPr/>
        </p:nvPicPr>
        <p:blipFill>
          <a:blip r:embed="rId2"/>
          <a:stretch>
            <a:fillRect/>
          </a:stretch>
        </p:blipFill>
        <p:spPr bwMode="auto">
          <a:xfrm>
            <a:off x="330093" y="836712"/>
            <a:ext cx="8562387" cy="4104455"/>
          </a:xfrm>
          <a:prstGeom prst="rect">
            <a:avLst/>
          </a:prstGeom>
        </p:spPr>
      </p:pic>
      <p:sp>
        <p:nvSpPr>
          <p:cNvPr id="8" name="TextBox 7">
            <a:extLst>
              <a:ext uri="{FF2B5EF4-FFF2-40B4-BE49-F238E27FC236}">
                <a16:creationId xmlns:a16="http://schemas.microsoft.com/office/drawing/2014/main" id="{441EF1A1-A073-4DFF-9A48-9C14B814F941}"/>
              </a:ext>
            </a:extLst>
          </p:cNvPr>
          <p:cNvSpPr txBox="1"/>
          <p:nvPr/>
        </p:nvSpPr>
        <p:spPr>
          <a:xfrm>
            <a:off x="107504" y="4933577"/>
            <a:ext cx="8928991" cy="1687770"/>
          </a:xfrm>
          <a:prstGeom prst="rect">
            <a:avLst/>
          </a:prstGeom>
          <a:noFill/>
        </p:spPr>
        <p:txBody>
          <a:bodyPr wrap="square" rtlCol="0">
            <a:spAutoFit/>
          </a:bodyPr>
          <a:lstStyle/>
          <a:p>
            <a:pPr algn="ctr">
              <a:lnSpc>
                <a:spcPct val="115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errors of K</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background values are the same.</a:t>
            </a:r>
          </a:p>
          <a:p>
            <a:pPr algn="ctr">
              <a:lnSpc>
                <a:spcPct val="115000"/>
              </a:lnSpc>
              <a:spcAft>
                <a:spcPts val="800"/>
              </a:spcAft>
            </a:pP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seen from Table that the K</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pairs number defined on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distributions do not differ significantly.</a:t>
            </a:r>
            <a:endParaRPr lang="en-US" sz="1800" dirty="0">
              <a:effectLst/>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800"/>
              </a:spcAft>
            </a:pPr>
            <a:endParaRPr lang="en-US" sz="1800"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250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FF18C-BC96-4B8F-8E61-C4A220575163}"/>
              </a:ext>
            </a:extLst>
          </p:cNvPr>
          <p:cNvSpPr>
            <a:spLocks noGrp="1"/>
          </p:cNvSpPr>
          <p:nvPr>
            <p:ph type="dt" sz="half" idx="10"/>
          </p:nvPr>
        </p:nvSpPr>
        <p:spPr/>
        <p:txBody>
          <a:bodyPr/>
          <a:lstStyle/>
          <a:p>
            <a:pPr>
              <a:defRPr/>
            </a:pPr>
            <a:fld id="{7790F12E-0E50-4414-883A-2E9C3CE3EFC9}" type="datetime1">
              <a:rPr lang="en-US" smtClean="0">
                <a:solidFill>
                  <a:srgbClr val="000000">
                    <a:tint val="75000"/>
                  </a:srgbClr>
                </a:solidFill>
              </a:rPr>
              <a:t>10/10/2021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id="{6C14AAB3-11EA-431D-8BEC-81353F10188D}"/>
              </a:ext>
            </a:extLst>
          </p:cNvPr>
          <p:cNvSpPr>
            <a:spLocks noGrp="1"/>
          </p:cNvSpPr>
          <p:nvPr>
            <p:ph type="ftr" sz="quarter" idx="11"/>
          </p:nvPr>
        </p:nvSpPr>
        <p:spPr/>
        <p:txBody>
          <a:bodyPr/>
          <a:lstStyle/>
          <a:p>
            <a:pPr>
              <a:defRPr/>
            </a:pPr>
            <a:r>
              <a:rPr lang="en-US">
                <a:solidFill>
                  <a:srgbClr val="000000">
                    <a:tint val="75000"/>
                  </a:srgbClr>
                </a:solidFill>
              </a:rPr>
              <a:t>L. Nemenov SPSC Oct. 2021</a:t>
            </a:r>
          </a:p>
        </p:txBody>
      </p:sp>
      <p:sp>
        <p:nvSpPr>
          <p:cNvPr id="4" name="Slide Number Placeholder 3">
            <a:extLst>
              <a:ext uri="{FF2B5EF4-FFF2-40B4-BE49-F238E27FC236}">
                <a16:creationId xmlns:a16="http://schemas.microsoft.com/office/drawing/2014/main" id="{EF2EBB7E-91F3-496D-AEDD-BBCE1469BB6E}"/>
              </a:ext>
            </a:extLst>
          </p:cNvPr>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9</a:t>
            </a:fld>
            <a:endParaRPr lang="en-US">
              <a:solidFill>
                <a:srgbClr val="000000">
                  <a:tint val="75000"/>
                </a:srgbClr>
              </a:solidFill>
            </a:endParaRPr>
          </a:p>
        </p:txBody>
      </p:sp>
      <p:sp>
        <p:nvSpPr>
          <p:cNvPr id="5" name="Rectangle 13">
            <a:extLst>
              <a:ext uri="{FF2B5EF4-FFF2-40B4-BE49-F238E27FC236}">
                <a16:creationId xmlns:a16="http://schemas.microsoft.com/office/drawing/2014/main" id="{561C4B73-1B9E-4209-938D-120B59F426E2}"/>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a:extLst>
              <a:ext uri="{FF2B5EF4-FFF2-40B4-BE49-F238E27FC236}">
                <a16:creationId xmlns:a16="http://schemas.microsoft.com/office/drawing/2014/main" id="{212A20AE-1BCC-41EF-B842-3A2343995DA4}"/>
              </a:ext>
            </a:extLst>
          </p:cNvPr>
          <p:cNvSpPr>
            <a:spLocks noChangeArrowheads="1" noChangeShapeType="1" noTextEdit="1"/>
          </p:cNvSpPr>
          <p:nvPr/>
        </p:nvSpPr>
        <p:spPr bwMode="auto">
          <a:xfrm>
            <a:off x="330093" y="61118"/>
            <a:ext cx="8562387"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Q distributions of the subsamples 30%, 50% and 70% for DATA2 and DATA3</a:t>
            </a:r>
          </a:p>
        </p:txBody>
      </p:sp>
      <p:pic>
        <p:nvPicPr>
          <p:cNvPr id="13" name="Picture 12">
            <a:extLst>
              <a:ext uri="{FF2B5EF4-FFF2-40B4-BE49-F238E27FC236}">
                <a16:creationId xmlns:a16="http://schemas.microsoft.com/office/drawing/2014/main" id="{2DE769E6-0E62-435B-86E6-ACEFB4895E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85" r="1938" b="3168"/>
          <a:stretch/>
        </p:blipFill>
        <p:spPr>
          <a:xfrm>
            <a:off x="107504" y="908720"/>
            <a:ext cx="4682480" cy="5284254"/>
          </a:xfrm>
          <a:prstGeom prst="rect">
            <a:avLst/>
          </a:prstGeom>
        </p:spPr>
      </p:pic>
      <p:sp>
        <p:nvSpPr>
          <p:cNvPr id="16" name="TextBox 15">
            <a:extLst>
              <a:ext uri="{FF2B5EF4-FFF2-40B4-BE49-F238E27FC236}">
                <a16:creationId xmlns:a16="http://schemas.microsoft.com/office/drawing/2014/main" id="{4E75DE11-7830-48E5-9854-3017EA3AF0D9}"/>
              </a:ext>
            </a:extLst>
          </p:cNvPr>
          <p:cNvSpPr txBox="1"/>
          <p:nvPr/>
        </p:nvSpPr>
        <p:spPr>
          <a:xfrm>
            <a:off x="4978017" y="980728"/>
            <a:ext cx="3959073" cy="4493538"/>
          </a:xfrm>
          <a:prstGeom prst="rect">
            <a:avLst/>
          </a:prstGeom>
          <a:noFill/>
        </p:spPr>
        <p:txBody>
          <a:bodyPr wrap="square" rtlCol="0">
            <a:spAutoFit/>
          </a:bodyPr>
          <a:lstStyle/>
          <a:p>
            <a:pPr algn="just"/>
            <a:r>
              <a:rPr lang="en-US" sz="1800" b="1" dirty="0">
                <a:solidFill>
                  <a:srgbClr val="000000"/>
                </a:solidFill>
                <a:effectLst/>
                <a:latin typeface="Times New Roman" panose="02020603050405020304" pitchFamily="18" charset="0"/>
                <a:ea typeface="Times New Roman" panose="02020603050405020304" pitchFamily="18" charset="0"/>
              </a:rPr>
              <a:t>Fig. 3</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rPr>
              <a:t>Simulated distributions of K</a:t>
            </a:r>
            <a:r>
              <a:rPr lang="en-US" sz="2200" baseline="30000" dirty="0">
                <a:effectLst/>
                <a:latin typeface="Times New Roman" panose="02020603050405020304" pitchFamily="18" charset="0"/>
                <a:ea typeface="Calibri" panose="020F0502020204030204" pitchFamily="34" charset="0"/>
              </a:rPr>
              <a:t>+</a:t>
            </a:r>
            <a:r>
              <a:rPr lang="en-US" sz="2200" dirty="0">
                <a:effectLst/>
                <a:latin typeface="Times New Roman" panose="02020603050405020304" pitchFamily="18" charset="0"/>
                <a:ea typeface="Calibri" panose="020F0502020204030204" pitchFamily="34" charset="0"/>
              </a:rPr>
              <a:t>K</a:t>
            </a:r>
            <a:r>
              <a:rPr lang="en-US" sz="2200" baseline="30000" dirty="0">
                <a:effectLst/>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rPr>
              <a:t> (ALICE </a:t>
            </a:r>
            <a:r>
              <a:rPr lang="en-US" sz="2200" dirty="0" err="1">
                <a:effectLst/>
                <a:latin typeface="Times New Roman" panose="02020603050405020304" pitchFamily="18" charset="0"/>
                <a:ea typeface="Calibri" panose="020F0502020204030204" pitchFamily="34" charset="0"/>
              </a:rPr>
              <a:t>parame-trization</a:t>
            </a:r>
            <a:r>
              <a:rPr lang="en-US" sz="2200" dirty="0">
                <a:effectLst/>
                <a:latin typeface="Times New Roman" panose="02020603050405020304" pitchFamily="18" charset="0"/>
                <a:ea typeface="Calibri" panose="020F0502020204030204" pitchFamily="34" charset="0"/>
              </a:rPr>
              <a:t>) and residual back-ground of π</a:t>
            </a:r>
            <a:r>
              <a:rPr lang="en-US" sz="2200" baseline="30000" dirty="0">
                <a:effectLst/>
                <a:latin typeface="Times New Roman" panose="02020603050405020304" pitchFamily="18" charset="0"/>
                <a:ea typeface="Calibri" panose="020F0502020204030204" pitchFamily="34" charset="0"/>
              </a:rPr>
              <a:t>+</a:t>
            </a:r>
            <a:r>
              <a:rPr lang="en-US" sz="2200" dirty="0">
                <a:effectLst/>
                <a:latin typeface="Times New Roman" panose="02020603050405020304" pitchFamily="18" charset="0"/>
                <a:ea typeface="Calibri" panose="020F0502020204030204" pitchFamily="34" charset="0"/>
              </a:rPr>
              <a:t>π</a:t>
            </a:r>
            <a:r>
              <a:rPr lang="en-US" sz="2200" baseline="30000" dirty="0">
                <a:effectLst/>
                <a:latin typeface="Times New Roman" panose="02020603050405020304" pitchFamily="18" charset="0"/>
                <a:ea typeface="Calibri" panose="020F0502020204030204" pitchFamily="34" charset="0"/>
              </a:rPr>
              <a:t>-</a:t>
            </a:r>
            <a:r>
              <a:rPr lang="en-US" sz="2200" dirty="0">
                <a:effectLst/>
                <a:latin typeface="Times New Roman" panose="02020603050405020304" pitchFamily="18" charset="0"/>
                <a:ea typeface="Calibri" panose="020F0502020204030204" pitchFamily="34" charset="0"/>
              </a:rPr>
              <a:t>, accidental and p-anti-p pairs are fitting the experimental spectrum in the interval 0&lt;</a:t>
            </a:r>
            <a:r>
              <a:rPr lang="en-US" sz="2200" i="1" dirty="0">
                <a:effectLst/>
                <a:latin typeface="Times New Roman" panose="02020603050405020304" pitchFamily="18" charset="0"/>
                <a:ea typeface="Calibri" panose="020F0502020204030204" pitchFamily="34" charset="0"/>
              </a:rPr>
              <a:t>Q</a:t>
            </a:r>
            <a:r>
              <a:rPr lang="en-US" sz="2200" dirty="0">
                <a:effectLst/>
                <a:latin typeface="Times New Roman" panose="02020603050405020304" pitchFamily="18" charset="0"/>
                <a:ea typeface="Calibri" panose="020F0502020204030204" pitchFamily="34" charset="0"/>
              </a:rPr>
              <a:t>&lt;100MeV/c. The red line is the K</a:t>
            </a:r>
            <a:r>
              <a:rPr lang="en-US" sz="2200" baseline="30000" dirty="0">
                <a:effectLst/>
                <a:latin typeface="Times New Roman" panose="02020603050405020304" pitchFamily="18" charset="0"/>
                <a:ea typeface="Calibri" panose="020F0502020204030204" pitchFamily="34" charset="0"/>
              </a:rPr>
              <a:t>+</a:t>
            </a:r>
            <a:r>
              <a:rPr lang="en-US" sz="2200" dirty="0">
                <a:effectLst/>
                <a:latin typeface="Times New Roman" panose="02020603050405020304" pitchFamily="18" charset="0"/>
                <a:ea typeface="Calibri" panose="020F0502020204030204" pitchFamily="34" charset="0"/>
              </a:rPr>
              <a:t>K</a:t>
            </a:r>
            <a:r>
              <a:rPr lang="en-US" sz="2200" baseline="30000" dirty="0">
                <a:effectLst/>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rPr>
              <a:t> distribution, the black line is the sum of K</a:t>
            </a:r>
            <a:r>
              <a:rPr lang="en-US" sz="2200" baseline="30000" dirty="0">
                <a:effectLst/>
                <a:latin typeface="Times New Roman" panose="02020603050405020304" pitchFamily="18" charset="0"/>
                <a:ea typeface="Calibri" panose="020F0502020204030204" pitchFamily="34" charset="0"/>
              </a:rPr>
              <a:t>+</a:t>
            </a:r>
            <a:r>
              <a:rPr lang="en-US" sz="2200" dirty="0">
                <a:effectLst/>
                <a:latin typeface="Times New Roman" panose="02020603050405020304" pitchFamily="18" charset="0"/>
                <a:ea typeface="Calibri" panose="020F0502020204030204" pitchFamily="34" charset="0"/>
              </a:rPr>
              <a:t>K</a:t>
            </a:r>
            <a:r>
              <a:rPr lang="en-US" sz="2200" baseline="30000" dirty="0">
                <a:effectLst/>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rPr>
              <a:t> and residual background. In the subsamples 70% and 30% the residual background is small and these lines practically coincide.</a:t>
            </a:r>
            <a:endParaRPr lang="en-US" sz="2200" dirty="0"/>
          </a:p>
        </p:txBody>
      </p:sp>
    </p:spTree>
    <p:extLst>
      <p:ext uri="{BB962C8B-B14F-4D97-AF65-F5344CB8AC3E}">
        <p14:creationId xmlns:p14="http://schemas.microsoft.com/office/powerpoint/2010/main" val="4279476537"/>
      </p:ext>
    </p:extLst>
  </p:cSld>
  <p:clrMapOvr>
    <a:masterClrMapping/>
  </p:clrMapOvr>
</p:sld>
</file>

<file path=ppt/theme/theme1.xml><?xml version="1.0" encoding="utf-8"?>
<a:theme xmlns:a="http://schemas.openxmlformats.org/drawingml/2006/main" name="2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6090</TotalTime>
  <Words>1441</Words>
  <Application>Microsoft Office PowerPoint</Application>
  <PresentationFormat>On-screen Show (4:3)</PresentationFormat>
  <Paragraphs>174</Paragraphs>
  <Slides>17</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Gungsuh</vt:lpstr>
      <vt:lpstr>Arial</vt:lpstr>
      <vt:lpstr>Calibri</vt:lpstr>
      <vt:lpstr>Cambria Math</vt:lpstr>
      <vt:lpstr>Sylfaen</vt:lpstr>
      <vt:lpstr>Symbol</vt:lpstr>
      <vt:lpstr>Times New Roman</vt:lpstr>
      <vt:lpstr>2_Custom Design</vt:lpstr>
      <vt:lpstr>Office Theme</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Mircea Pentia</cp:lastModifiedBy>
  <cp:revision>504</cp:revision>
  <cp:lastPrinted>2019-03-29T13:37:36Z</cp:lastPrinted>
  <dcterms:created xsi:type="dcterms:W3CDTF">2016-08-25T08:01:42Z</dcterms:created>
  <dcterms:modified xsi:type="dcterms:W3CDTF">2021-10-10T16:40:55Z</dcterms:modified>
</cp:coreProperties>
</file>