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700" r:id="rId4"/>
  </p:sldMasterIdLst>
  <p:notesMasterIdLst>
    <p:notesMasterId r:id="rId22"/>
  </p:notesMasterIdLst>
  <p:sldIdLst>
    <p:sldId id="257" r:id="rId5"/>
    <p:sldId id="258" r:id="rId6"/>
    <p:sldId id="260" r:id="rId7"/>
    <p:sldId id="261" r:id="rId8"/>
    <p:sldId id="262" r:id="rId9"/>
    <p:sldId id="276" r:id="rId10"/>
    <p:sldId id="274" r:id="rId11"/>
    <p:sldId id="263" r:id="rId12"/>
    <p:sldId id="275" r:id="rId13"/>
    <p:sldId id="277" r:id="rId14"/>
    <p:sldId id="281" r:id="rId15"/>
    <p:sldId id="280" r:id="rId16"/>
    <p:sldId id="267" r:id="rId17"/>
    <p:sldId id="268" r:id="rId18"/>
    <p:sldId id="282" r:id="rId19"/>
    <p:sldId id="264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54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19134-FFEA-4046-9CF8-3725AA3A9056}" type="datetimeFigureOut">
              <a:rPr lang="ro-RO" smtClean="0"/>
              <a:t>20.09.16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EA304-3D68-4554-8BF7-D04A28687A1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1696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EA304-3D68-4554-8BF7-D04A28687A13}" type="slidenum">
              <a:rPr lang="ro-RO" smtClean="0"/>
              <a:t>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2680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0EF5-8ADB-4E56-AABF-379A79B38B2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6880-A66C-444F-BE27-69CAD69866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6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D7D9-7499-42FF-A5FA-CBF65A89922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56E7-0693-4C23-8AA7-203E754BC9C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5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A2BD-ACDB-4FA7-B8F0-59FBAA0EF86B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5886-0CD0-4C11-AE7E-B912C84B766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56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0E64-6298-47E9-9E01-4F43A915064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66AD-6EE4-4A22-B566-6D98C02D493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4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4F95-5FD9-4DEA-BAE1-4F0D0A4C121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5E0C-FA37-4FEF-B535-14745FEB106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96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DE0EF5-8ADB-4E56-AABF-379A79B38B29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F6880-A66C-444F-BE27-69CAD69866E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76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9F847E-561B-4A9E-8493-071D61F1BF9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22C05-650D-4888-A83C-B25C0E8178A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08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204308-4DF8-4953-8697-D0B038B41D81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798CA-EFC9-42F2-87ED-2CECE7229FF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37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C14909-95D8-4125-BFF6-03C15D07B5E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C6E2C-0D38-42C2-B8C7-2C5221D9752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0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DC507-1859-42F5-ABF8-57D31D974CB7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0F903-A2F1-4A09-AD40-A5B424E04B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25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341F70-76D1-46FB-8CD2-A66E23FD297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F2378-0D63-4881-921F-6A94963CB7E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9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847E-561B-4A9E-8493-071D61F1BF9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22C05-650D-4888-A83C-B25C0E8178A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40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8F1D56-577F-4867-8525-7EA0F6725D78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10DAB-9A61-4DCE-A989-69A05741FE0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27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CB2A79-0891-40D7-815D-CA536A200323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0F83B-5549-4E5E-BF5D-88F663F7092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9D7D9-7499-42FF-A5FA-CBF65A89922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756E7-0693-4C23-8AA7-203E754BC9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47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C5A2BD-ACDB-4FA7-B8F0-59FBAA0EF86B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45886-0CD0-4C11-AE7E-B912C84B766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8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20E64-6298-47E9-9E01-4F43A915064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566AD-6EE4-4A22-B566-6D98C02D493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34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0EF5-8ADB-4E56-AABF-379A79B38B2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6880-A66C-444F-BE27-69CAD69866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94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847E-561B-4A9E-8493-071D61F1BF9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22C05-650D-4888-A83C-B25C0E8178A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04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A616-A5D4-4927-BDD2-5669666F33F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CERN - IFIN-HH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3FF2-C617-4941-B6AD-83CA9909032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0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4308-4DF8-4953-8697-D0B038B41D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98CA-EFC9-42F2-87ED-2CECE7229FF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33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4909-95D8-4125-BFF6-03C15D07B5E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6E2C-0D38-42C2-B8C7-2C5221D9752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8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A616-A5D4-4927-BDD2-5669666F33F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CERN - IFIN-HH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3FF2-C617-4941-B6AD-83CA9909032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57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C507-1859-42F5-ABF8-57D31D974CB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F903-A2F1-4A09-AD40-A5B424E04B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17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1F70-76D1-46FB-8CD2-A66E23FD297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2378-0D63-4881-921F-6A94963CB7E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209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1D56-577F-4867-8525-7EA0F6725D78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10DAB-9A61-4DCE-A989-69A05741FE0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37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B2A79-0891-40D7-815D-CA536A20032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F83B-5549-4E5E-BF5D-88F663F7092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035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D7D9-7499-42FF-A5FA-CBF65A89922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56E7-0693-4C23-8AA7-203E754BC9C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83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A2BD-ACDB-4FA7-B8F0-59FBAA0EF86B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5886-0CD0-4C11-AE7E-B912C84B766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358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0E64-6298-47E9-9E01-4F43A915064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66AD-6EE4-4A22-B566-6D98C02D493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494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4F95-5FD9-4DEA-BAE1-4F0D0A4C121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5E0C-FA37-4FEF-B535-14745FEB106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279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0EF5-8ADB-4E56-AABF-379A79B38B2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6880-A66C-444F-BE27-69CAD69866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313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847E-561B-4A9E-8493-071D61F1BF9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22C05-650D-4888-A83C-B25C0E8178A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3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4308-4DF8-4953-8697-D0B038B41D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98CA-EFC9-42F2-87ED-2CECE7229FF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507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A616-A5D4-4927-BDD2-5669666F33F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CERN - IFIN-HH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3FF2-C617-4941-B6AD-83CA9909032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05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4308-4DF8-4953-8697-D0B038B41D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98CA-EFC9-42F2-87ED-2CECE7229FF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78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4909-95D8-4125-BFF6-03C15D07B5E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6E2C-0D38-42C2-B8C7-2C5221D9752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157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C507-1859-42F5-ABF8-57D31D974CB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F903-A2F1-4A09-AD40-A5B424E04B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86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1F70-76D1-46FB-8CD2-A66E23FD297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2378-0D63-4881-921F-6A94963CB7E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4756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1D56-577F-4867-8525-7EA0F6725D78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10DAB-9A61-4DCE-A989-69A05741FE0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10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B2A79-0891-40D7-815D-CA536A20032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F83B-5549-4E5E-BF5D-88F663F7092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50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D7D9-7499-42FF-A5FA-CBF65A89922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56E7-0693-4C23-8AA7-203E754BC9C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43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A2BD-ACDB-4FA7-B8F0-59FBAA0EF86B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5886-0CD0-4C11-AE7E-B912C84B766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403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0E64-6298-47E9-9E01-4F43A915064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66AD-6EE4-4A22-B566-6D98C02D493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5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4909-95D8-4125-BFF6-03C15D07B5E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6E2C-0D38-42C2-B8C7-2C5221D9752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029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4F95-5FD9-4DEA-BAE1-4F0D0A4C121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5E0C-FA37-4FEF-B535-14745FEB106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7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C507-1859-42F5-ABF8-57D31D974CB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F903-A2F1-4A09-AD40-A5B424E04B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2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1F70-76D1-46FB-8CD2-A66E23FD297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2378-0D63-4881-921F-6A94963CB7E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4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1D56-577F-4867-8525-7EA0F6725D78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10DAB-9A61-4DCE-A989-69A05741FE0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5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B2A79-0891-40D7-815D-CA536A20032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F83B-5549-4E5E-BF5D-88F663F7092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4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0.xml"/><Relationship Id="rId14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A1B86-6B07-4E4D-A672-709DCCA77CDC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F8B5B-E371-4BC9-A08C-168426EA24CF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1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A1B86-6B07-4E4D-A672-709DCCA77C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F8B5B-E371-4BC9-A08C-168426EA24C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7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A1B86-6B07-4E4D-A672-709DCCA77CDC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F8B5B-E371-4BC9-A08C-168426EA24CF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A1B86-6B07-4E4D-A672-709DCCA77CDC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20.09.16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F8B5B-E371-4BC9-A08C-168426EA24CF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9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wmf"/><Relationship Id="rId5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 rot="21414246">
            <a:off x="1433449" y="1134987"/>
            <a:ext cx="8382241" cy="399668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6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itchFamily="34" charset="0"/>
                <a:cs typeface="Times New Roman" pitchFamily="18" charset="0"/>
              </a:rPr>
              <a:t>Experimental check of precise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itchFamily="34" charset="0"/>
                <a:cs typeface="Times New Roman" pitchFamily="18" charset="0"/>
              </a:rPr>
              <a:t>predictions of QCD using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7200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7200" i="1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7200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7200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7200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and</a:t>
            </a:r>
            <a:r>
              <a:rPr lang="en-US" sz="7200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 </a:t>
            </a:r>
            <a:r>
              <a:rPr lang="el-GR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π</a:t>
            </a:r>
            <a:r>
              <a:rPr lang="en-US" sz="7200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+</a:t>
            </a:r>
            <a:r>
              <a:rPr lang="el-GR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π</a:t>
            </a:r>
            <a:r>
              <a:rPr lang="en-US" sz="7200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- </a:t>
            </a:r>
            <a:r>
              <a:rPr lang="en-US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atoms</a:t>
            </a:r>
          </a:p>
        </p:txBody>
      </p:sp>
      <p:sp>
        <p:nvSpPr>
          <p:cNvPr id="16387" name="WordArt 4"/>
          <p:cNvSpPr>
            <a:spLocks noChangeArrowheads="1" noChangeShapeType="1" noTextEdit="1"/>
          </p:cNvSpPr>
          <p:nvPr/>
        </p:nvSpPr>
        <p:spPr bwMode="auto">
          <a:xfrm>
            <a:off x="755576" y="6093296"/>
            <a:ext cx="7704856" cy="36004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anose="02020603050405020304" pitchFamily="18" charset="0"/>
                <a:ea typeface="Gungsuh"/>
                <a:cs typeface="Times New Roman" panose="02020603050405020304" pitchFamily="18" charset="0"/>
              </a:rPr>
              <a:t>“Physics Beyond </a:t>
            </a:r>
            <a:r>
              <a:rPr lang="en-US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Colliders” </a:t>
            </a:r>
            <a:r>
              <a:rPr lang="en-US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anose="02020603050405020304" pitchFamily="18" charset="0"/>
                <a:ea typeface="Gungsuh"/>
                <a:cs typeface="Times New Roman" panose="02020603050405020304" pitchFamily="18" charset="0"/>
              </a:rPr>
              <a:t>workshop - CERN, September 2016</a:t>
            </a:r>
            <a:endParaRPr lang="en-US" sz="7200" b="1" kern="10" dirty="0">
              <a:ln w="10541">
                <a:solidFill>
                  <a:srgbClr val="7D7D7D"/>
                </a:solidFill>
                <a:round/>
                <a:headEnd/>
                <a:tailEnd/>
              </a:ln>
              <a:solidFill>
                <a:srgbClr val="7030A0"/>
              </a:solidFill>
              <a:latin typeface="Times New Roman" panose="02020603050405020304" pitchFamily="18" charset="0"/>
              <a:ea typeface="Gungsuh"/>
              <a:cs typeface="Times New Roman" panose="02020603050405020304" pitchFamily="18" charset="0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755576" y="5386646"/>
            <a:ext cx="7704856" cy="418617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o-RO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F96A1B">
                    <a:lumMod val="75000"/>
                  </a:srgbClr>
                </a:solidFill>
                <a:latin typeface="Times New Roman" panose="02020603050405020304" pitchFamily="18" charset="0"/>
                <a:ea typeface="Gungsuh"/>
                <a:cs typeface="Times New Roman" panose="02020603050405020304" pitchFamily="18" charset="0"/>
              </a:rPr>
              <a:t>L. Nemenov</a:t>
            </a:r>
            <a:r>
              <a:rPr lang="en-US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F96A1B">
                    <a:lumMod val="75000"/>
                  </a:srgbClr>
                </a:solidFill>
                <a:latin typeface="Times New Roman" panose="02020603050405020304" pitchFamily="18" charset="0"/>
                <a:ea typeface="Gungsuh"/>
                <a:cs typeface="Times New Roman" panose="02020603050405020304" pitchFamily="18" charset="0"/>
              </a:rPr>
              <a:t> (JINR) on behalf of the DIRAC Collaboration </a:t>
            </a:r>
            <a:endParaRPr lang="en-US" sz="7200" b="1" kern="10" dirty="0">
              <a:ln w="10541">
                <a:solidFill>
                  <a:srgbClr val="7D7D7D"/>
                </a:solidFill>
                <a:round/>
                <a:headEnd/>
                <a:tailEnd/>
              </a:ln>
              <a:solidFill>
                <a:srgbClr val="F96A1B">
                  <a:lumMod val="75000"/>
                </a:srgbClr>
              </a:solidFill>
              <a:latin typeface="Times New Roman" panose="02020603050405020304" pitchFamily="18" charset="0"/>
              <a:ea typeface="Gungsuh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37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20.09.16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0925" y="719832"/>
            <a:ext cx="8063483" cy="504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QCD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Lagrangian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 and Chiral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Lagrangian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describe processes with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quarks, using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SU(2)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*SU(2)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chiral symmetry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breaking.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ChPT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prediction of </a:t>
            </a:r>
            <a:r>
              <a:rPr lang="en-US" sz="2400" i="1" dirty="0">
                <a:latin typeface="Times New Roman"/>
                <a:cs typeface="Times New Roman"/>
                <a:sym typeface="Symbol"/>
              </a:rPr>
              <a:t>a</a:t>
            </a:r>
            <a:r>
              <a:rPr lang="en-US" sz="2400" i="1" baseline="-25000" dirty="0">
                <a:latin typeface="Times New Roman"/>
                <a:cs typeface="Times New Roman"/>
                <a:sym typeface="Symbol"/>
              </a:rPr>
              <a:t>0</a:t>
            </a:r>
            <a:r>
              <a:rPr lang="en-US" sz="2400" dirty="0">
                <a:latin typeface="Times New Roman"/>
                <a:cs typeface="Times New Roman"/>
                <a:sym typeface="Symbol"/>
              </a:rPr>
              <a:t> and </a:t>
            </a:r>
            <a:r>
              <a:rPr lang="en-US" sz="2400" i="1" dirty="0" smtClean="0">
                <a:latin typeface="Times New Roman"/>
                <a:cs typeface="Times New Roman"/>
                <a:sym typeface="Symbol"/>
              </a:rPr>
              <a:t>a</a:t>
            </a:r>
            <a:r>
              <a:rPr lang="en-US" sz="2400" i="1" baseline="-25000" dirty="0" smtClean="0">
                <a:latin typeface="Times New Roman"/>
                <a:cs typeface="Times New Roman"/>
                <a:sym typeface="Symbol"/>
              </a:rPr>
              <a:t>2 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lifetime</a:t>
            </a:r>
            <a:r>
              <a:rPr lang="en-US" sz="2400" dirty="0">
                <a:latin typeface="Times New Roman"/>
                <a:cs typeface="Times New Roman"/>
                <a:sym typeface="Symbol"/>
              </a:rPr>
              <a:t> 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of </a:t>
            </a:r>
            <a:br>
              <a:rPr lang="en-US" sz="2400" dirty="0" smtClean="0">
                <a:latin typeface="Times New Roman"/>
                <a:cs typeface="Times New Roman"/>
                <a:sym typeface="Symbol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l-GR" sz="2400" dirty="0">
                <a:latin typeface="Times New Roman"/>
                <a:cs typeface="Times New Roman"/>
              </a:rPr>
              <a:t>π</a:t>
            </a:r>
            <a:r>
              <a:rPr lang="en-US" sz="2400" baseline="30000" dirty="0">
                <a:latin typeface="Times New Roman"/>
                <a:cs typeface="Times New Roman"/>
              </a:rPr>
              <a:t>+</a:t>
            </a:r>
            <a:r>
              <a:rPr lang="el-GR" sz="2400" dirty="0">
                <a:latin typeface="Times New Roman"/>
                <a:cs typeface="Times New Roman"/>
              </a:rPr>
              <a:t>π</a:t>
            </a:r>
            <a:r>
              <a:rPr lang="en-US" sz="2400" baseline="30000" dirty="0">
                <a:latin typeface="Times New Roman"/>
                <a:cs typeface="Times New Roman"/>
              </a:rPr>
              <a:t>-</a:t>
            </a:r>
            <a:r>
              <a:rPr lang="en-US" sz="2400" dirty="0">
                <a:latin typeface="Times New Roman"/>
                <a:cs typeface="Times New Roman"/>
              </a:rPr>
              <a:t> atom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in </a:t>
            </a:r>
            <a:r>
              <a:rPr lang="en-US" sz="2400" dirty="0">
                <a:latin typeface="Times New Roman"/>
                <a:cs typeface="Times New Roman"/>
                <a:sym typeface="Symbol"/>
              </a:rPr>
              <a:t>the ground state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/>
                <a:cs typeface="Times New Roman"/>
              </a:rPr>
              <a:t>given by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1/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 =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R|</a:t>
            </a:r>
            <a:r>
              <a:rPr lang="en-US" sz="2400" i="1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a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0</a:t>
            </a:r>
            <a:r>
              <a:rPr lang="en-US" sz="2400" i="1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-a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|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is: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en-US" sz="2400" dirty="0">
                <a:latin typeface="Times New Roman"/>
                <a:cs typeface="Times New Roman"/>
                <a:sym typeface="Symbol"/>
              </a:rPr>
              <a:t></a:t>
            </a:r>
            <a:r>
              <a:rPr lang="en-US" sz="2400" baseline="-25000" dirty="0" err="1" smtClean="0">
                <a:latin typeface="Times New Roman"/>
                <a:cs typeface="Times New Roman"/>
                <a:sym typeface="Symbol"/>
              </a:rPr>
              <a:t>th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=(2.9±0.1)*10</a:t>
            </a:r>
            <a:r>
              <a:rPr lang="en-US" sz="2400" baseline="30000" dirty="0" smtClean="0">
                <a:latin typeface="Times New Roman"/>
                <a:cs typeface="Times New Roman"/>
                <a:sym typeface="Symbol"/>
              </a:rPr>
              <a:t>-15 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s</a:t>
            </a:r>
            <a:endParaRPr lang="en-US" sz="2400" dirty="0" smtClean="0">
              <a:latin typeface="Times New Roman"/>
              <a:cs typeface="Times New Roman"/>
              <a:sym typeface="Symbol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cs typeface="Times New Roman"/>
              </a:rPr>
              <a:t>The evaluation error for 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|</a:t>
            </a:r>
            <a:r>
              <a:rPr lang="en-US" sz="2400" i="1" dirty="0" smtClean="0">
                <a:latin typeface="Times New Roman"/>
                <a:cs typeface="Times New Roman"/>
                <a:sym typeface="Symbol"/>
              </a:rPr>
              <a:t>a</a:t>
            </a:r>
            <a:r>
              <a:rPr lang="en-US" sz="2400" i="1" baseline="-25000" dirty="0" smtClean="0">
                <a:latin typeface="Times New Roman"/>
                <a:cs typeface="Times New Roman"/>
                <a:sym typeface="Symbol"/>
              </a:rPr>
              <a:t>0</a:t>
            </a:r>
            <a:r>
              <a:rPr lang="en-US" sz="2400" i="1" dirty="0" smtClean="0">
                <a:latin typeface="Times New Roman"/>
                <a:cs typeface="Times New Roman"/>
                <a:sym typeface="Symbol"/>
              </a:rPr>
              <a:t>-a</a:t>
            </a:r>
            <a:r>
              <a:rPr lang="en-US" sz="2400" i="1" baseline="-25000" dirty="0" smtClean="0">
                <a:latin typeface="Times New Roman"/>
                <a:cs typeface="Times New Roman"/>
                <a:sym typeface="Symbol"/>
              </a:rPr>
              <a:t>2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| from this relation is </a:t>
            </a:r>
            <a:r>
              <a:rPr lang="en-US" sz="2400" dirty="0" smtClean="0">
                <a:solidFill>
                  <a:srgbClr val="C00000"/>
                </a:solidFill>
                <a:latin typeface="Times New Roman"/>
                <a:cs typeface="Times New Roman"/>
                <a:sym typeface="Symbol"/>
              </a:rPr>
              <a:t>0.6% 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.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Lagrangians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predict the S-wave </a:t>
            </a:r>
            <a:r>
              <a:rPr lang="el-GR" sz="2400" dirty="0">
                <a:latin typeface="Times New Roman"/>
                <a:cs typeface="Times New Roman"/>
              </a:rPr>
              <a:t>π</a:t>
            </a:r>
            <a:r>
              <a:rPr lang="en-US" sz="2400" baseline="30000" dirty="0">
                <a:latin typeface="Times New Roman"/>
                <a:cs typeface="Times New Roman"/>
              </a:rPr>
              <a:t>+</a:t>
            </a:r>
            <a:r>
              <a:rPr lang="el-GR" sz="2400" dirty="0">
                <a:latin typeface="Times New Roman"/>
                <a:cs typeface="Times New Roman"/>
              </a:rPr>
              <a:t>π</a:t>
            </a:r>
            <a:r>
              <a:rPr lang="en-US" sz="2400" baseline="30000" dirty="0">
                <a:latin typeface="Times New Roman"/>
                <a:cs typeface="Times New Roman"/>
              </a:rPr>
              <a:t>-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scattering lengths </a:t>
            </a:r>
            <a:r>
              <a:rPr lang="en-US" sz="2400" i="1" dirty="0" smtClean="0">
                <a:latin typeface="Times New Roman"/>
                <a:cs typeface="Times New Roman"/>
              </a:rPr>
              <a:t>a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0</a:t>
            </a:r>
            <a:r>
              <a:rPr lang="en-US" sz="2400" dirty="0" smtClean="0">
                <a:latin typeface="Times New Roman"/>
                <a:cs typeface="Times New Roman"/>
              </a:rPr>
              <a:t> and </a:t>
            </a:r>
            <a:r>
              <a:rPr lang="en-US" sz="2400" i="1" dirty="0" smtClean="0">
                <a:latin typeface="Times New Roman"/>
                <a:cs typeface="Times New Roman"/>
              </a:rPr>
              <a:t>a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2 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5" name="WordArt 98"/>
          <p:cNvSpPr>
            <a:spLocks noChangeArrowheads="1" noChangeShapeType="1" noTextEdit="1"/>
          </p:cNvSpPr>
          <p:nvPr/>
        </p:nvSpPr>
        <p:spPr bwMode="auto">
          <a:xfrm>
            <a:off x="179512" y="42337"/>
            <a:ext cx="871296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C0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Chiral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prediction check with short-lived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atoms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52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20.09.16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553924"/>
              </p:ext>
            </p:extLst>
          </p:nvPr>
        </p:nvGraphicFramePr>
        <p:xfrm>
          <a:off x="179512" y="1700808"/>
          <a:ext cx="8801200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6885"/>
                <a:gridCol w="1030115"/>
                <a:gridCol w="1651039"/>
                <a:gridCol w="4743161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Lattice calculation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4-10%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 1%</a:t>
                      </a:r>
                      <a:endParaRPr lang="ro-RO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Sasaki et al., PRD (2014); Fu, PRD (2013); </a:t>
                      </a:r>
                      <a:b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Lang et al., PRD (2012); Feng et al., PLB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(2010);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Yagy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at al., arXiv:1108.2970;</a:t>
                      </a:r>
                      <a:b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Beane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et al., PRD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(2008).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768914"/>
              </p:ext>
            </p:extLst>
          </p:nvPr>
        </p:nvGraphicFramePr>
        <p:xfrm>
          <a:off x="211836" y="692696"/>
          <a:ext cx="8784976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5270"/>
                <a:gridCol w="1037219"/>
                <a:gridCol w="1633989"/>
                <a:gridCol w="475849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ChPT</a:t>
                      </a:r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&amp;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- 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2.3%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Colangelo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et al., NP (2001)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1634"/>
              </p:ext>
            </p:extLst>
          </p:nvPr>
        </p:nvGraphicFramePr>
        <p:xfrm>
          <a:off x="165241" y="3608422"/>
          <a:ext cx="8813518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8812"/>
                <a:gridCol w="1045265"/>
                <a:gridCol w="1636268"/>
                <a:gridCol w="4753173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Experiment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 - 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 4%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Bateley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at al., EPJ (2009);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Bateley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at al., EPJ (2010);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Adeva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et al., PLB (2011).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o-RO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 6%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 22%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Bateley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at al., EPJ (2009); </a:t>
                      </a:r>
                      <a:b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Bateley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at al., EPJ (2010).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SPS</a:t>
                      </a:r>
                      <a:endParaRPr lang="ro-RO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-a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 2%</a:t>
                      </a:r>
                      <a:endParaRPr lang="ro-RO" sz="16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DIRAC estimation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4" name="WordArt 98"/>
          <p:cNvSpPr>
            <a:spLocks noChangeArrowheads="1" noChangeShapeType="1" noTextEdit="1"/>
          </p:cNvSpPr>
          <p:nvPr/>
        </p:nvSpPr>
        <p:spPr bwMode="auto">
          <a:xfrm>
            <a:off x="179512" y="42337"/>
            <a:ext cx="871296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C0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Chiral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prediction check with short-lived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atoms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6497" y="649226"/>
            <a:ext cx="925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/>
                <a:cs typeface="Times New Roman"/>
              </a:rPr>
              <a:t>Precision</a:t>
            </a:r>
            <a:endParaRPr lang="en-US" sz="14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566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908720"/>
            <a:ext cx="8872973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DIRAC collaboration [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Adeva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PLB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)] observed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436±61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long-lived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  10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-11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s) </a:t>
            </a:r>
            <a:r>
              <a:rPr lang="el-GR" sz="2800" dirty="0">
                <a:latin typeface="Times New Roman"/>
                <a:cs typeface="Times New Roman"/>
              </a:rPr>
              <a:t>π</a:t>
            </a:r>
            <a:r>
              <a:rPr lang="en-US" sz="2800" baseline="30000" dirty="0">
                <a:latin typeface="Times New Roman"/>
                <a:cs typeface="Times New Roman"/>
              </a:rPr>
              <a:t>+</a:t>
            </a:r>
            <a:r>
              <a:rPr lang="el-GR" sz="2800" dirty="0">
                <a:latin typeface="Times New Roman"/>
                <a:cs typeface="Times New Roman"/>
              </a:rPr>
              <a:t>π</a:t>
            </a:r>
            <a:r>
              <a:rPr lang="en-US" sz="2800" baseline="30000" dirty="0">
                <a:latin typeface="Times New Roman"/>
                <a:cs typeface="Times New Roman"/>
              </a:rPr>
              <a:t>-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breakup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ionisation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511" y="2780928"/>
            <a:ext cx="8872973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excited atoms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to measure the Lamb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shift,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ππ scattering length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combination: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1662" y="4626410"/>
            <a:ext cx="887297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SPS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 beam 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experimental arrangements make this measurement possible!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20.09.16</a:t>
            </a:fld>
            <a:endParaRPr lang="en-US" dirty="0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0" name="WordArt 98"/>
          <p:cNvSpPr>
            <a:spLocks noChangeArrowheads="1" noChangeShapeType="1" noTextEdit="1"/>
          </p:cNvSpPr>
          <p:nvPr/>
        </p:nvSpPr>
        <p:spPr bwMode="auto">
          <a:xfrm>
            <a:off x="179512" y="42337"/>
            <a:ext cx="871296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QCD and Chiral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predictions check with long-lived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atoms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755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2295" y="4509120"/>
            <a:ext cx="44678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30000"/>
              </a:spcBef>
              <a:spcAft>
                <a:spcPct val="0"/>
              </a:spcAft>
            </a:pPr>
            <a:r>
              <a:rPr lang="en-US" altLang="en-US" sz="72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ea typeface="Gungsuh"/>
                <a:cs typeface="Times New Roman" pitchFamily="18" charset="0"/>
                <a:sym typeface="Symbol" pitchFamily="18" charset="2"/>
              </a:rPr>
              <a:t>Thank you</a:t>
            </a:r>
          </a:p>
        </p:txBody>
      </p:sp>
      <p:sp>
        <p:nvSpPr>
          <p:cNvPr id="3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20.09.16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13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99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1987" name="Group 2"/>
          <p:cNvGrpSpPr>
            <a:grpSpLocks/>
          </p:cNvGrpSpPr>
          <p:nvPr/>
        </p:nvGrpSpPr>
        <p:grpSpPr bwMode="auto">
          <a:xfrm>
            <a:off x="-228600" y="276225"/>
            <a:ext cx="8915400" cy="3803650"/>
            <a:chOff x="-76199" y="1523999"/>
            <a:chExt cx="9768443" cy="4038602"/>
          </a:xfrm>
        </p:grpSpPr>
        <p:graphicFrame>
          <p:nvGraphicFramePr>
            <p:cNvPr id="41999" name="Object 2"/>
            <p:cNvGraphicFramePr>
              <a:graphicFrameLocks noChangeAspect="1"/>
            </p:cNvGraphicFramePr>
            <p:nvPr/>
          </p:nvGraphicFramePr>
          <p:xfrm>
            <a:off x="-76199" y="1524001"/>
            <a:ext cx="5273198" cy="403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9" name="Graph" r:id="rId3" imgW="3901440" imgH="2987040" progId="">
                    <p:embed/>
                  </p:oleObj>
                </mc:Choice>
                <mc:Fallback>
                  <p:oleObj name="Graph" r:id="rId3" imgW="3901440" imgH="29870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6199" y="1524001"/>
                          <a:ext cx="5273198" cy="403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00" name="Object 1"/>
            <p:cNvGraphicFramePr>
              <a:graphicFrameLocks noChangeAspect="1"/>
            </p:cNvGraphicFramePr>
            <p:nvPr/>
          </p:nvGraphicFramePr>
          <p:xfrm>
            <a:off x="4419600" y="1523999"/>
            <a:ext cx="5272644" cy="4038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0" name="Graph" r:id="rId5" imgW="3901440" imgH="2987040" progId="">
                    <p:embed/>
                  </p:oleObj>
                </mc:Choice>
                <mc:Fallback>
                  <p:oleObj name="Graph" r:id="rId5" imgW="3901440" imgH="29870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1523999"/>
                          <a:ext cx="5272644" cy="40386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3" name="WordArt 98"/>
          <p:cNvSpPr>
            <a:spLocks noChangeArrowheads="1" noChangeShapeType="1" noTextEdit="1"/>
          </p:cNvSpPr>
          <p:nvPr/>
        </p:nvSpPr>
        <p:spPr bwMode="auto">
          <a:xfrm>
            <a:off x="838200" y="53069"/>
            <a:ext cx="76200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Simulation of K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+ 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and K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–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 production cross section 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1994" name="Text Box 12"/>
          <p:cNvSpPr txBox="1">
            <a:spLocks noChangeArrowheads="1"/>
          </p:cNvSpPr>
          <p:nvPr/>
        </p:nvSpPr>
        <p:spPr bwMode="auto">
          <a:xfrm>
            <a:off x="1633538" y="620713"/>
            <a:ext cx="748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797B7E"/>
                </a:solidFill>
                <a:cs typeface="Arial" charset="0"/>
              </a:rPr>
              <a:t>M. Gugiu</a:t>
            </a: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2E3B8-664C-4548-B97A-2A9B35527DFC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1996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76213" eaLnBrk="0" hangingPunct="0">
              <a:spcBef>
                <a:spcPct val="20000"/>
              </a:spcBef>
              <a:buFont typeface="Arial" charset="0"/>
              <a:buChar char="•"/>
              <a:tabLst>
                <a:tab pos="63341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63341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63341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6334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6334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6334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6334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6334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6334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3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Additional slides </a:t>
            </a:r>
          </a:p>
        </p:txBody>
      </p:sp>
    </p:spTree>
    <p:extLst>
      <p:ext uri="{BB962C8B-B14F-4D97-AF65-F5344CB8AC3E}">
        <p14:creationId xmlns:p14="http://schemas.microsoft.com/office/powerpoint/2010/main" val="352642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8" name="Group 7177"/>
          <p:cNvGrpSpPr/>
          <p:nvPr/>
        </p:nvGrpSpPr>
        <p:grpSpPr>
          <a:xfrm>
            <a:off x="3339618" y="556803"/>
            <a:ext cx="5341783" cy="3331900"/>
            <a:chOff x="2209521" y="662700"/>
            <a:chExt cx="5341783" cy="33319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8"/>
            <a:stretch/>
          </p:blipFill>
          <p:spPr bwMode="auto">
            <a:xfrm>
              <a:off x="2209521" y="662700"/>
              <a:ext cx="3428918" cy="333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Text Box 4"/>
            <p:cNvSpPr txBox="1">
              <a:spLocks noChangeArrowheads="1"/>
            </p:cNvSpPr>
            <p:nvPr/>
          </p:nvSpPr>
          <p:spPr bwMode="auto">
            <a:xfrm>
              <a:off x="5526168" y="992791"/>
              <a:ext cx="202513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S. </a:t>
              </a:r>
              <a:r>
                <a:rPr lang="en-US" altLang="en-US" sz="1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Bethke</a:t>
              </a: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J.Phys.G26:R27, 2000</a:t>
              </a:r>
              <a:endPara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81" name="Group 7180"/>
          <p:cNvGrpSpPr/>
          <p:nvPr/>
        </p:nvGrpSpPr>
        <p:grpSpPr>
          <a:xfrm>
            <a:off x="2278165" y="3915691"/>
            <a:ext cx="4263775" cy="2437885"/>
            <a:chOff x="2273221" y="4093850"/>
            <a:chExt cx="4263775" cy="2437885"/>
          </a:xfrm>
        </p:grpSpPr>
        <p:sp>
          <p:nvSpPr>
            <p:cNvPr id="4" name="Oval 71"/>
            <p:cNvSpPr>
              <a:spLocks noChangeArrowheads="1"/>
            </p:cNvSpPr>
            <p:nvPr/>
          </p:nvSpPr>
          <p:spPr bwMode="auto">
            <a:xfrm>
              <a:off x="2643913" y="4492312"/>
              <a:ext cx="174732" cy="1714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Oval 72"/>
            <p:cNvSpPr>
              <a:spLocks noChangeArrowheads="1"/>
            </p:cNvSpPr>
            <p:nvPr/>
          </p:nvSpPr>
          <p:spPr bwMode="auto">
            <a:xfrm>
              <a:off x="3413058" y="4492312"/>
              <a:ext cx="187796" cy="184150"/>
            </a:xfrm>
            <a:prstGeom prst="ellipse">
              <a:avLst/>
            </a:prstGeom>
            <a:solidFill>
              <a:srgbClr val="0DE3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Line 73"/>
            <p:cNvSpPr>
              <a:spLocks noChangeShapeType="1"/>
            </p:cNvSpPr>
            <p:nvPr/>
          </p:nvSpPr>
          <p:spPr bwMode="auto">
            <a:xfrm flipH="1">
              <a:off x="2818644" y="4581212"/>
              <a:ext cx="618909" cy="15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7" name="Line 74"/>
            <p:cNvSpPr>
              <a:spLocks noChangeShapeType="1"/>
            </p:cNvSpPr>
            <p:nvPr/>
          </p:nvSpPr>
          <p:spPr bwMode="auto">
            <a:xfrm flipH="1">
              <a:off x="4977477" y="4595500"/>
              <a:ext cx="434379" cy="15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8" name="Line 75"/>
            <p:cNvSpPr>
              <a:spLocks noChangeShapeType="1"/>
            </p:cNvSpPr>
            <p:nvPr/>
          </p:nvSpPr>
          <p:spPr bwMode="auto">
            <a:xfrm flipH="1">
              <a:off x="5473910" y="4595500"/>
              <a:ext cx="432746" cy="15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9" name="Rectangle 76"/>
            <p:cNvSpPr>
              <a:spLocks noChangeArrowheads="1"/>
            </p:cNvSpPr>
            <p:nvPr/>
          </p:nvSpPr>
          <p:spPr bwMode="auto">
            <a:xfrm>
              <a:off x="2586758" y="4657412"/>
              <a:ext cx="326601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>
                  <a:latin typeface="Helvetica" pitchFamily="34" charset="0"/>
                  <a:sym typeface="Symbol" pitchFamily="18" charset="2"/>
                </a:rPr>
                <a:t>u</a:t>
              </a:r>
              <a:endParaRPr lang="fr-FR" altLang="en-US" sz="2000">
                <a:latin typeface="Helvetica" pitchFamily="34" charset="0"/>
                <a:sym typeface="Symbol" pitchFamily="18" charset="2"/>
              </a:endParaRPr>
            </a:p>
          </p:txBody>
        </p:sp>
        <p:sp>
          <p:nvSpPr>
            <p:cNvPr id="10" name="Rectangle 77"/>
            <p:cNvSpPr>
              <a:spLocks noChangeArrowheads="1"/>
            </p:cNvSpPr>
            <p:nvPr/>
          </p:nvSpPr>
          <p:spPr bwMode="auto">
            <a:xfrm>
              <a:off x="3334674" y="4657412"/>
              <a:ext cx="32496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>
                  <a:latin typeface="Helvetica" pitchFamily="34" charset="0"/>
                  <a:sym typeface="Symbol" pitchFamily="18" charset="2"/>
                </a:rPr>
                <a:t>d</a:t>
              </a:r>
              <a:endParaRPr lang="fr-FR" altLang="en-US" sz="2000">
                <a:latin typeface="Helvetica" pitchFamily="34" charset="0"/>
                <a:sym typeface="Symbol" pitchFamily="18" charset="2"/>
              </a:endParaRPr>
            </a:p>
          </p:txBody>
        </p:sp>
        <p:sp>
          <p:nvSpPr>
            <p:cNvPr id="12" name="Line 79"/>
            <p:cNvSpPr>
              <a:spLocks noChangeShapeType="1"/>
            </p:cNvSpPr>
            <p:nvPr/>
          </p:nvSpPr>
          <p:spPr bwMode="auto">
            <a:xfrm>
              <a:off x="3424489" y="4733612"/>
              <a:ext cx="0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3" name="Line 80"/>
            <p:cNvSpPr>
              <a:spLocks noChangeShapeType="1"/>
            </p:cNvSpPr>
            <p:nvPr/>
          </p:nvSpPr>
          <p:spPr bwMode="auto">
            <a:xfrm>
              <a:off x="3424489" y="4733612"/>
              <a:ext cx="186163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4" name="AutoShape 81"/>
            <p:cNvSpPr>
              <a:spLocks noChangeArrowheads="1"/>
            </p:cNvSpPr>
            <p:nvPr/>
          </p:nvSpPr>
          <p:spPr bwMode="auto">
            <a:xfrm rot="10813649" flipV="1">
              <a:off x="2273221" y="4490725"/>
              <a:ext cx="373958" cy="176213"/>
            </a:xfrm>
            <a:prstGeom prst="rightArrow">
              <a:avLst>
                <a:gd name="adj1" fmla="val 38574"/>
                <a:gd name="adj2" fmla="val 50354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15" name="AutoShape 82"/>
            <p:cNvSpPr>
              <a:spLocks noChangeArrowheads="1"/>
            </p:cNvSpPr>
            <p:nvPr/>
          </p:nvSpPr>
          <p:spPr bwMode="auto">
            <a:xfrm rot="13649" flipV="1">
              <a:off x="3597588" y="4501837"/>
              <a:ext cx="373958" cy="187325"/>
            </a:xfrm>
            <a:prstGeom prst="rightArrow">
              <a:avLst>
                <a:gd name="adj1" fmla="val 38574"/>
                <a:gd name="adj2" fmla="val 47367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83"/>
            <p:cNvSpPr>
              <a:spLocks noChangeArrowheads="1"/>
            </p:cNvSpPr>
            <p:nvPr/>
          </p:nvSpPr>
          <p:spPr bwMode="auto">
            <a:xfrm>
              <a:off x="5895225" y="4497075"/>
              <a:ext cx="199227" cy="182563"/>
            </a:xfrm>
            <a:prstGeom prst="ellipse">
              <a:avLst/>
            </a:prstGeom>
            <a:solidFill>
              <a:srgbClr val="0DE3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85"/>
            <p:cNvSpPr>
              <a:spLocks noChangeArrowheads="1"/>
            </p:cNvSpPr>
            <p:nvPr/>
          </p:nvSpPr>
          <p:spPr bwMode="auto">
            <a:xfrm>
              <a:off x="4792947" y="4506600"/>
              <a:ext cx="174732" cy="1714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AutoShape 86"/>
            <p:cNvSpPr>
              <a:spLocks noChangeArrowheads="1"/>
            </p:cNvSpPr>
            <p:nvPr/>
          </p:nvSpPr>
          <p:spPr bwMode="auto">
            <a:xfrm rot="10813649" flipV="1">
              <a:off x="4418989" y="4505012"/>
              <a:ext cx="373958" cy="176213"/>
            </a:xfrm>
            <a:prstGeom prst="rightArrow">
              <a:avLst>
                <a:gd name="adj1" fmla="val 38574"/>
                <a:gd name="adj2" fmla="val 50354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AutoShape 87"/>
            <p:cNvSpPr>
              <a:spLocks noChangeArrowheads="1"/>
            </p:cNvSpPr>
            <p:nvPr/>
          </p:nvSpPr>
          <p:spPr bwMode="auto">
            <a:xfrm rot="13649" flipV="1">
              <a:off x="6105883" y="4506600"/>
              <a:ext cx="373958" cy="176213"/>
            </a:xfrm>
            <a:prstGeom prst="rightArrow">
              <a:avLst>
                <a:gd name="adj1" fmla="val 38574"/>
                <a:gd name="adj2" fmla="val 50354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AutoShape 88"/>
            <p:cNvSpPr>
              <a:spLocks noChangeArrowheads="1"/>
            </p:cNvSpPr>
            <p:nvPr/>
          </p:nvSpPr>
          <p:spPr bwMode="auto">
            <a:xfrm>
              <a:off x="5349802" y="4443100"/>
              <a:ext cx="186163" cy="304800"/>
            </a:xfrm>
            <a:prstGeom prst="irregularSeal2">
              <a:avLst/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" name="Rectangle 107"/>
            <p:cNvSpPr>
              <a:spLocks noChangeArrowheads="1"/>
            </p:cNvSpPr>
            <p:nvPr/>
          </p:nvSpPr>
          <p:spPr bwMode="auto">
            <a:xfrm>
              <a:off x="4694967" y="4659000"/>
              <a:ext cx="326601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>
                  <a:latin typeface="Helvetica" pitchFamily="34" charset="0"/>
                  <a:sym typeface="Symbol" pitchFamily="18" charset="2"/>
                </a:rPr>
                <a:t>u</a:t>
              </a:r>
              <a:endParaRPr lang="fr-FR" altLang="en-US" sz="2000">
                <a:latin typeface="Helvetica" pitchFamily="34" charset="0"/>
                <a:sym typeface="Symbol" pitchFamily="18" charset="2"/>
              </a:endParaRPr>
            </a:p>
          </p:txBody>
        </p:sp>
        <p:sp>
          <p:nvSpPr>
            <p:cNvPr id="41" name="Rectangle 108"/>
            <p:cNvSpPr>
              <a:spLocks noChangeArrowheads="1"/>
            </p:cNvSpPr>
            <p:nvPr/>
          </p:nvSpPr>
          <p:spPr bwMode="auto">
            <a:xfrm>
              <a:off x="5797245" y="4647887"/>
              <a:ext cx="32496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>
                  <a:latin typeface="Helvetica" pitchFamily="34" charset="0"/>
                  <a:sym typeface="Symbol" pitchFamily="18" charset="2"/>
                </a:rPr>
                <a:t>d</a:t>
              </a:r>
              <a:endParaRPr lang="fr-FR" altLang="en-US" sz="2000">
                <a:latin typeface="Helvetica" pitchFamily="34" charset="0"/>
                <a:sym typeface="Symbol" pitchFamily="18" charset="2"/>
              </a:endParaRPr>
            </a:p>
          </p:txBody>
        </p:sp>
        <p:sp>
          <p:nvSpPr>
            <p:cNvPr id="42" name="Line 109"/>
            <p:cNvSpPr>
              <a:spLocks noChangeShapeType="1"/>
            </p:cNvSpPr>
            <p:nvPr/>
          </p:nvSpPr>
          <p:spPr bwMode="auto">
            <a:xfrm>
              <a:off x="5921353" y="4736787"/>
              <a:ext cx="0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43" name="Line 110"/>
            <p:cNvSpPr>
              <a:spLocks noChangeShapeType="1"/>
            </p:cNvSpPr>
            <p:nvPr/>
          </p:nvSpPr>
          <p:spPr bwMode="auto">
            <a:xfrm>
              <a:off x="5859299" y="4744725"/>
              <a:ext cx="186163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48" name="AutoShape 115"/>
            <p:cNvSpPr>
              <a:spLocks/>
            </p:cNvSpPr>
            <p:nvPr/>
          </p:nvSpPr>
          <p:spPr bwMode="auto">
            <a:xfrm rot="5400000" flipH="1">
              <a:off x="2963451" y="4542002"/>
              <a:ext cx="304800" cy="991234"/>
            </a:xfrm>
            <a:prstGeom prst="leftBrace">
              <a:avLst>
                <a:gd name="adj1" fmla="val 26345"/>
                <a:gd name="adj2" fmla="val 50731"/>
              </a:avLst>
            </a:prstGeom>
            <a:noFill/>
            <a:ln w="28575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" name="AutoShape 116"/>
            <p:cNvSpPr>
              <a:spLocks/>
            </p:cNvSpPr>
            <p:nvPr/>
          </p:nvSpPr>
          <p:spPr bwMode="auto">
            <a:xfrm rot="5400000" flipH="1">
              <a:off x="5275786" y="4359555"/>
              <a:ext cx="304800" cy="1438677"/>
            </a:xfrm>
            <a:prstGeom prst="leftBrace">
              <a:avLst>
                <a:gd name="adj1" fmla="val 38238"/>
                <a:gd name="adj2" fmla="val 50731"/>
              </a:avLst>
            </a:prstGeom>
            <a:noFill/>
            <a:ln w="28575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" name="Rectangle 119"/>
            <p:cNvSpPr>
              <a:spLocks noChangeArrowheads="1"/>
            </p:cNvSpPr>
            <p:nvPr/>
          </p:nvSpPr>
          <p:spPr bwMode="auto">
            <a:xfrm>
              <a:off x="2859470" y="4093850"/>
              <a:ext cx="47030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400" b="1">
                  <a:latin typeface="Helvetica" pitchFamily="34" charset="0"/>
                  <a:sym typeface="Symbol" pitchFamily="18" charset="2"/>
                </a:rPr>
                <a:t></a:t>
              </a:r>
              <a:r>
                <a:rPr lang="en-US" altLang="en-US" sz="2400" b="1" baseline="30000">
                  <a:latin typeface="Helvetica" pitchFamily="34" charset="0"/>
                  <a:sym typeface="Symbol" pitchFamily="18" charset="2"/>
                </a:rPr>
                <a:t>+</a:t>
              </a:r>
              <a:endParaRPr lang="fr-FR" altLang="en-US" sz="2400" b="1" baseline="30000">
                <a:latin typeface="Helvetica" pitchFamily="34" charset="0"/>
                <a:sym typeface="Symbol" pitchFamily="18" charset="2"/>
              </a:endParaRPr>
            </a:p>
          </p:txBody>
        </p:sp>
        <p:sp>
          <p:nvSpPr>
            <p:cNvPr id="56" name="Rectangle 123"/>
            <p:cNvSpPr>
              <a:spLocks noChangeArrowheads="1"/>
            </p:cNvSpPr>
            <p:nvPr/>
          </p:nvSpPr>
          <p:spPr bwMode="auto">
            <a:xfrm>
              <a:off x="2429989" y="5178113"/>
              <a:ext cx="1376623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dirty="0">
                  <a:latin typeface="Helvetica" pitchFamily="34" charset="0"/>
                </a:rPr>
                <a:t>Energy fed </a:t>
              </a:r>
            </a:p>
            <a:p>
              <a:pPr algn="ctr"/>
              <a:r>
                <a:rPr lang="en-US" altLang="en-US" sz="1400" dirty="0">
                  <a:latin typeface="Helvetica" pitchFamily="34" charset="0"/>
                </a:rPr>
                <a:t>into </a:t>
              </a:r>
              <a:r>
                <a:rPr lang="fr-FR" altLang="en-US" sz="1400" dirty="0">
                  <a:latin typeface="Helvetica" pitchFamily="34" charset="0"/>
                </a:rPr>
                <a:t>the system</a:t>
              </a:r>
            </a:p>
          </p:txBody>
        </p:sp>
        <p:sp>
          <p:nvSpPr>
            <p:cNvPr id="57" name="Rectangle 124"/>
            <p:cNvSpPr>
              <a:spLocks noChangeArrowheads="1"/>
            </p:cNvSpPr>
            <p:nvPr/>
          </p:nvSpPr>
          <p:spPr bwMode="auto">
            <a:xfrm>
              <a:off x="4285083" y="5178113"/>
              <a:ext cx="2251913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dirty="0">
                  <a:latin typeface="Helvetica" pitchFamily="34" charset="0"/>
                </a:rPr>
                <a:t>The released energy gets </a:t>
              </a:r>
            </a:p>
            <a:p>
              <a:pPr algn="ctr"/>
              <a:r>
                <a:rPr lang="en-US" altLang="en-US" sz="1400" dirty="0">
                  <a:latin typeface="Helvetica" pitchFamily="34" charset="0"/>
                </a:rPr>
                <a:t>out a quark-antiquark pair </a:t>
              </a:r>
            </a:p>
            <a:p>
              <a:pPr algn="ctr"/>
              <a:r>
                <a:rPr lang="en-US" altLang="en-US" sz="1400" dirty="0">
                  <a:latin typeface="Helvetica" pitchFamily="34" charset="0"/>
                </a:rPr>
                <a:t>from the Vacuum</a:t>
              </a:r>
              <a:endParaRPr lang="fr-FR" altLang="en-US" sz="1400" dirty="0">
                <a:latin typeface="Helvetica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344991" y="5885404"/>
              <a:ext cx="2617063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tring breaks generate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qq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pair to reduce field energy</a:t>
              </a:r>
              <a:endParaRPr lang="ro-RO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5554247" y="5961020"/>
              <a:ext cx="1683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91" name="WordArt 98"/>
          <p:cNvSpPr>
            <a:spLocks noChangeArrowheads="1" noChangeShapeType="1" noTextEdit="1"/>
          </p:cNvSpPr>
          <p:nvPr/>
        </p:nvSpPr>
        <p:spPr bwMode="auto">
          <a:xfrm>
            <a:off x="252671" y="42337"/>
            <a:ext cx="8576097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DIRAC search for strong interaction dynamics - Quark confinement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82" name="Group 7181"/>
          <p:cNvGrpSpPr/>
          <p:nvPr/>
        </p:nvGrpSpPr>
        <p:grpSpPr>
          <a:xfrm>
            <a:off x="123785" y="440156"/>
            <a:ext cx="8660872" cy="5973398"/>
            <a:chOff x="167896" y="596005"/>
            <a:chExt cx="8660872" cy="5973398"/>
          </a:xfrm>
        </p:grpSpPr>
        <p:grpSp>
          <p:nvGrpSpPr>
            <p:cNvPr id="7177" name="Group 7176"/>
            <p:cNvGrpSpPr/>
            <p:nvPr/>
          </p:nvGrpSpPr>
          <p:grpSpPr>
            <a:xfrm>
              <a:off x="167896" y="596005"/>
              <a:ext cx="4362179" cy="3336098"/>
              <a:chOff x="167896" y="596005"/>
              <a:chExt cx="4362179" cy="3336098"/>
            </a:xfrm>
          </p:grpSpPr>
          <p:sp>
            <p:nvSpPr>
              <p:cNvPr id="71" name="Oval 126"/>
              <p:cNvSpPr>
                <a:spLocks noChangeArrowheads="1"/>
              </p:cNvSpPr>
              <p:nvPr/>
            </p:nvSpPr>
            <p:spPr bwMode="auto">
              <a:xfrm>
                <a:off x="3565142" y="596005"/>
                <a:ext cx="964933" cy="3336098"/>
              </a:xfrm>
              <a:prstGeom prst="ellips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rgbClr val="6F94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67896" y="1761055"/>
                <a:ext cx="3339376" cy="147732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lvl="0" algn="ctr"/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large 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 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i="1" baseline="30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ctr"/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</a:t>
                </a:r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quark confinement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</a:t>
                </a:r>
              </a:p>
              <a:p>
                <a:pPr algn="ctr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perturbative QCD not suitable.</a:t>
                </a:r>
              </a:p>
              <a:p>
                <a:pPr algn="ctr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Lattice QCD solve field equations</a:t>
                </a:r>
              </a:p>
              <a:p>
                <a:pPr algn="ctr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a space-time lattice by MC.</a:t>
                </a:r>
                <a:endParaRPr lang="ro-RO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175" name="Group 7174"/>
            <p:cNvGrpSpPr/>
            <p:nvPr/>
          </p:nvGrpSpPr>
          <p:grpSpPr>
            <a:xfrm>
              <a:off x="6935449" y="4093850"/>
              <a:ext cx="1647702" cy="1803401"/>
              <a:chOff x="6935449" y="4093850"/>
              <a:chExt cx="1647702" cy="1803401"/>
            </a:xfrm>
          </p:grpSpPr>
          <p:sp>
            <p:nvSpPr>
              <p:cNvPr id="22" name="Oval 89"/>
              <p:cNvSpPr>
                <a:spLocks noChangeArrowheads="1"/>
              </p:cNvSpPr>
              <p:nvPr/>
            </p:nvSpPr>
            <p:spPr bwMode="auto">
              <a:xfrm>
                <a:off x="7508634" y="4522475"/>
                <a:ext cx="210658" cy="19685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" name="Line 90"/>
              <p:cNvSpPr>
                <a:spLocks noChangeShapeType="1"/>
              </p:cNvSpPr>
              <p:nvPr/>
            </p:nvSpPr>
            <p:spPr bwMode="auto">
              <a:xfrm flipH="1">
                <a:off x="7268582" y="4627250"/>
                <a:ext cx="236786" cy="15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o-RO"/>
              </a:p>
            </p:txBody>
          </p:sp>
          <p:sp>
            <p:nvSpPr>
              <p:cNvPr id="24" name="Line 91"/>
              <p:cNvSpPr>
                <a:spLocks noChangeShapeType="1"/>
              </p:cNvSpPr>
              <p:nvPr/>
            </p:nvSpPr>
            <p:spPr bwMode="auto">
              <a:xfrm>
                <a:off x="8163469" y="477965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o-RO"/>
              </a:p>
            </p:txBody>
          </p:sp>
          <p:sp>
            <p:nvSpPr>
              <p:cNvPr id="25" name="Oval 92"/>
              <p:cNvSpPr>
                <a:spLocks noChangeArrowheads="1"/>
              </p:cNvSpPr>
              <p:nvPr/>
            </p:nvSpPr>
            <p:spPr bwMode="auto">
              <a:xfrm>
                <a:off x="7072622" y="4525650"/>
                <a:ext cx="187796" cy="18573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" name="Oval 93"/>
              <p:cNvSpPr>
                <a:spLocks noChangeArrowheads="1"/>
              </p:cNvSpPr>
              <p:nvPr/>
            </p:nvSpPr>
            <p:spPr bwMode="auto">
              <a:xfrm>
                <a:off x="8202661" y="4527237"/>
                <a:ext cx="189429" cy="182563"/>
              </a:xfrm>
              <a:prstGeom prst="ellipse">
                <a:avLst/>
              </a:prstGeom>
              <a:solidFill>
                <a:srgbClr val="0DE3F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" name="Line 94"/>
              <p:cNvSpPr>
                <a:spLocks noChangeShapeType="1"/>
              </p:cNvSpPr>
              <p:nvPr/>
            </p:nvSpPr>
            <p:spPr bwMode="auto">
              <a:xfrm flipH="1">
                <a:off x="7962609" y="4627250"/>
                <a:ext cx="248217" cy="15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o-RO"/>
              </a:p>
            </p:txBody>
          </p:sp>
          <p:sp>
            <p:nvSpPr>
              <p:cNvPr id="28" name="Line 95"/>
              <p:cNvSpPr>
                <a:spLocks noChangeShapeType="1"/>
              </p:cNvSpPr>
              <p:nvPr/>
            </p:nvSpPr>
            <p:spPr bwMode="auto">
              <a:xfrm>
                <a:off x="8163469" y="477965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o-RO"/>
              </a:p>
            </p:txBody>
          </p:sp>
          <p:sp>
            <p:nvSpPr>
              <p:cNvPr id="29" name="Oval 96"/>
              <p:cNvSpPr>
                <a:spLocks noChangeArrowheads="1"/>
              </p:cNvSpPr>
              <p:nvPr/>
            </p:nvSpPr>
            <p:spPr bwMode="auto">
              <a:xfrm>
                <a:off x="7753585" y="4538350"/>
                <a:ext cx="189429" cy="18415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" name="Rectangle 97"/>
              <p:cNvSpPr>
                <a:spLocks noChangeArrowheads="1"/>
              </p:cNvSpPr>
              <p:nvPr/>
            </p:nvSpPr>
            <p:spPr bwMode="auto">
              <a:xfrm>
                <a:off x="7702961" y="4703450"/>
                <a:ext cx="326601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rgbClr val="6F94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000">
                    <a:latin typeface="Helvetica" pitchFamily="34" charset="0"/>
                    <a:sym typeface="Symbol" pitchFamily="18" charset="2"/>
                  </a:rPr>
                  <a:t>u</a:t>
                </a:r>
                <a:endParaRPr lang="fr-FR" altLang="en-US" sz="2000">
                  <a:latin typeface="Helvetica" pitchFamily="34" charset="0"/>
                  <a:sym typeface="Symbol" pitchFamily="18" charset="2"/>
                </a:endParaRPr>
              </a:p>
            </p:txBody>
          </p:sp>
          <p:sp>
            <p:nvSpPr>
              <p:cNvPr id="31" name="Rectangle 98"/>
              <p:cNvSpPr>
                <a:spLocks noChangeArrowheads="1"/>
              </p:cNvSpPr>
              <p:nvPr/>
            </p:nvSpPr>
            <p:spPr bwMode="auto">
              <a:xfrm>
                <a:off x="8080186" y="4703450"/>
                <a:ext cx="32496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rgbClr val="6F94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000">
                    <a:latin typeface="Helvetica" pitchFamily="34" charset="0"/>
                    <a:sym typeface="Symbol" pitchFamily="18" charset="2"/>
                  </a:rPr>
                  <a:t>d</a:t>
                </a:r>
                <a:endParaRPr lang="fr-FR" altLang="en-US" sz="2000">
                  <a:latin typeface="Helvetica" pitchFamily="34" charset="0"/>
                  <a:sym typeface="Symbol" pitchFamily="18" charset="2"/>
                </a:endParaRPr>
              </a:p>
            </p:txBody>
          </p:sp>
          <p:sp>
            <p:nvSpPr>
              <p:cNvPr id="32" name="Line 99"/>
              <p:cNvSpPr>
                <a:spLocks noChangeShapeType="1"/>
              </p:cNvSpPr>
              <p:nvPr/>
            </p:nvSpPr>
            <p:spPr bwMode="auto">
              <a:xfrm>
                <a:off x="8171634" y="477965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o-RO"/>
              </a:p>
            </p:txBody>
          </p:sp>
          <p:sp>
            <p:nvSpPr>
              <p:cNvPr id="33" name="Line 100"/>
              <p:cNvSpPr>
                <a:spLocks noChangeShapeType="1"/>
              </p:cNvSpPr>
              <p:nvPr/>
            </p:nvSpPr>
            <p:spPr bwMode="auto">
              <a:xfrm>
                <a:off x="8171634" y="4779650"/>
                <a:ext cx="184530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o-RO"/>
              </a:p>
            </p:txBody>
          </p:sp>
          <p:sp>
            <p:nvSpPr>
              <p:cNvPr id="34" name="Line 101"/>
              <p:cNvSpPr>
                <a:spLocks noChangeShapeType="1"/>
              </p:cNvSpPr>
              <p:nvPr/>
            </p:nvSpPr>
            <p:spPr bwMode="auto">
              <a:xfrm>
                <a:off x="7482506" y="477965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o-RO"/>
              </a:p>
            </p:txBody>
          </p:sp>
          <p:sp>
            <p:nvSpPr>
              <p:cNvPr id="35" name="Line 102"/>
              <p:cNvSpPr>
                <a:spLocks noChangeShapeType="1"/>
              </p:cNvSpPr>
              <p:nvPr/>
            </p:nvSpPr>
            <p:spPr bwMode="auto">
              <a:xfrm>
                <a:off x="7482506" y="477965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o-RO"/>
              </a:p>
            </p:txBody>
          </p:sp>
          <p:sp>
            <p:nvSpPr>
              <p:cNvPr id="36" name="Rectangle 103"/>
              <p:cNvSpPr>
                <a:spLocks noChangeArrowheads="1"/>
              </p:cNvSpPr>
              <p:nvPr/>
            </p:nvSpPr>
            <p:spPr bwMode="auto">
              <a:xfrm>
                <a:off x="7030164" y="4703450"/>
                <a:ext cx="3086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rgbClr val="6F94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000">
                    <a:latin typeface="Helvetica" pitchFamily="34" charset="0"/>
                    <a:sym typeface="Symbol" pitchFamily="18" charset="2"/>
                  </a:rPr>
                  <a:t>u</a:t>
                </a:r>
                <a:endParaRPr lang="fr-FR" altLang="en-US" sz="2000">
                  <a:latin typeface="Helvetica" pitchFamily="34" charset="0"/>
                  <a:sym typeface="Symbol" pitchFamily="18" charset="2"/>
                </a:endParaRPr>
              </a:p>
            </p:txBody>
          </p:sp>
          <p:sp>
            <p:nvSpPr>
              <p:cNvPr id="37" name="Rectangle 104"/>
              <p:cNvSpPr>
                <a:spLocks noChangeArrowheads="1"/>
              </p:cNvSpPr>
              <p:nvPr/>
            </p:nvSpPr>
            <p:spPr bwMode="auto">
              <a:xfrm>
                <a:off x="7430250" y="4701862"/>
                <a:ext cx="334766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rgbClr val="6F94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000" dirty="0">
                    <a:latin typeface="Helvetica" pitchFamily="34" charset="0"/>
                    <a:sym typeface="Symbol" pitchFamily="18" charset="2"/>
                  </a:rPr>
                  <a:t>u</a:t>
                </a:r>
                <a:endParaRPr lang="fr-FR" altLang="en-US" sz="2000" dirty="0">
                  <a:latin typeface="Helvetica" pitchFamily="34" charset="0"/>
                  <a:sym typeface="Symbol" pitchFamily="18" charset="2"/>
                </a:endParaRPr>
              </a:p>
            </p:txBody>
          </p:sp>
          <p:sp>
            <p:nvSpPr>
              <p:cNvPr id="38" name="Line 105"/>
              <p:cNvSpPr>
                <a:spLocks noChangeShapeType="1"/>
              </p:cNvSpPr>
              <p:nvPr/>
            </p:nvSpPr>
            <p:spPr bwMode="auto">
              <a:xfrm>
                <a:off x="7490671" y="477965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o-RO"/>
              </a:p>
            </p:txBody>
          </p:sp>
          <p:sp>
            <p:nvSpPr>
              <p:cNvPr id="39" name="Line 106"/>
              <p:cNvSpPr>
                <a:spLocks noChangeShapeType="1"/>
              </p:cNvSpPr>
              <p:nvPr/>
            </p:nvSpPr>
            <p:spPr bwMode="auto">
              <a:xfrm>
                <a:off x="7490671" y="4779650"/>
                <a:ext cx="184530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o-RO"/>
              </a:p>
            </p:txBody>
          </p:sp>
          <p:sp>
            <p:nvSpPr>
              <p:cNvPr id="50" name="AutoShape 117"/>
              <p:cNvSpPr>
                <a:spLocks/>
              </p:cNvSpPr>
              <p:nvPr/>
            </p:nvSpPr>
            <p:spPr bwMode="auto">
              <a:xfrm rot="5400000" flipH="1">
                <a:off x="7584854" y="4403487"/>
                <a:ext cx="304800" cy="1361926"/>
              </a:xfrm>
              <a:prstGeom prst="leftBrace">
                <a:avLst>
                  <a:gd name="adj1" fmla="val 36198"/>
                  <a:gd name="adj2" fmla="val 50731"/>
                </a:avLst>
              </a:prstGeom>
              <a:noFill/>
              <a:ln w="28575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3" name="Rectangle 120"/>
              <p:cNvSpPr>
                <a:spLocks noChangeArrowheads="1"/>
              </p:cNvSpPr>
              <p:nvPr/>
            </p:nvSpPr>
            <p:spPr bwMode="auto">
              <a:xfrm>
                <a:off x="7851565" y="4155762"/>
                <a:ext cx="470305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rgbClr val="6F94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400" b="1">
                    <a:latin typeface="Helvetica" pitchFamily="34" charset="0"/>
                    <a:sym typeface="Symbol" pitchFamily="18" charset="2"/>
                  </a:rPr>
                  <a:t></a:t>
                </a:r>
                <a:r>
                  <a:rPr lang="en-US" altLang="en-US" sz="2400" b="1" baseline="30000">
                    <a:latin typeface="Helvetica" pitchFamily="34" charset="0"/>
                    <a:sym typeface="Symbol" pitchFamily="18" charset="2"/>
                  </a:rPr>
                  <a:t>+</a:t>
                </a:r>
                <a:endParaRPr lang="fr-FR" altLang="en-US" sz="2400" b="1" baseline="30000">
                  <a:latin typeface="Helvetica" pitchFamily="34" charset="0"/>
                  <a:sym typeface="Symbol" pitchFamily="18" charset="2"/>
                </a:endParaRPr>
              </a:p>
            </p:txBody>
          </p:sp>
          <p:sp>
            <p:nvSpPr>
              <p:cNvPr id="54" name="Rectangle 121"/>
              <p:cNvSpPr>
                <a:spLocks noChangeArrowheads="1"/>
              </p:cNvSpPr>
              <p:nvPr/>
            </p:nvSpPr>
            <p:spPr bwMode="auto">
              <a:xfrm>
                <a:off x="7168969" y="4152587"/>
                <a:ext cx="463773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rgbClr val="6F94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400" b="1">
                    <a:latin typeface="Helvetica" pitchFamily="34" charset="0"/>
                    <a:sym typeface="Symbol" pitchFamily="18" charset="2"/>
                  </a:rPr>
                  <a:t></a:t>
                </a:r>
                <a:r>
                  <a:rPr lang="en-US" altLang="en-US" sz="2400" b="1" baseline="30000">
                    <a:latin typeface="Helvetica" pitchFamily="34" charset="0"/>
                    <a:sym typeface="Symbol" pitchFamily="18" charset="2"/>
                  </a:rPr>
                  <a:t>0</a:t>
                </a:r>
                <a:endParaRPr lang="fr-FR" altLang="en-US" sz="2400" b="1" baseline="30000">
                  <a:latin typeface="Helvetica" pitchFamily="34" charset="0"/>
                  <a:sym typeface="Symbol" pitchFamily="18" charset="2"/>
                </a:endParaRPr>
              </a:p>
            </p:txBody>
          </p:sp>
          <p:sp>
            <p:nvSpPr>
              <p:cNvPr id="58" name="Rectangle 125"/>
              <p:cNvSpPr>
                <a:spLocks noChangeArrowheads="1"/>
              </p:cNvSpPr>
              <p:nvPr/>
            </p:nvSpPr>
            <p:spPr bwMode="auto">
              <a:xfrm>
                <a:off x="6971375" y="5205100"/>
                <a:ext cx="1611776" cy="692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rgbClr val="6F94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300" dirty="0">
                    <a:latin typeface="Helvetica" pitchFamily="34" charset="0"/>
                  </a:rPr>
                  <a:t>Large </a:t>
                </a:r>
                <a:r>
                  <a:rPr lang="en-US" altLang="en-US" sz="1300" dirty="0">
                    <a:latin typeface="Helvetica" pitchFamily="34" charset="0"/>
                    <a:sym typeface="Symbol" pitchFamily="18" charset="2"/>
                  </a:rPr>
                  <a:t></a:t>
                </a:r>
                <a:r>
                  <a:rPr lang="en-US" altLang="en-US" sz="1300" dirty="0">
                    <a:latin typeface="Helvetica" pitchFamily="34" charset="0"/>
                  </a:rPr>
                  <a:t>x distance;</a:t>
                </a:r>
              </a:p>
              <a:p>
                <a:pPr algn="ctr"/>
                <a:r>
                  <a:rPr lang="en-US" altLang="en-US" sz="1300" dirty="0">
                    <a:latin typeface="Helvetica" pitchFamily="34" charset="0"/>
                  </a:rPr>
                  <a:t>pion degrees of </a:t>
                </a:r>
                <a:r>
                  <a:rPr lang="en-US" altLang="en-US" sz="1300" dirty="0" smtClean="0">
                    <a:latin typeface="Helvetica" pitchFamily="34" charset="0"/>
                  </a:rPr>
                  <a:t>freedom</a:t>
                </a:r>
                <a:endParaRPr lang="en-US" altLang="en-US" sz="1300" dirty="0">
                  <a:latin typeface="Helvetica" pitchFamily="34" charset="0"/>
                </a:endParaRPr>
              </a:p>
            </p:txBody>
          </p:sp>
          <p:sp>
            <p:nvSpPr>
              <p:cNvPr id="59" name="Oval 126"/>
              <p:cNvSpPr>
                <a:spLocks noChangeArrowheads="1"/>
              </p:cNvSpPr>
              <p:nvPr/>
            </p:nvSpPr>
            <p:spPr bwMode="auto">
              <a:xfrm>
                <a:off x="6935449" y="4093850"/>
                <a:ext cx="1610143" cy="1803401"/>
              </a:xfrm>
              <a:prstGeom prst="ellips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rgbClr val="6F94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6701263" y="5885403"/>
              <a:ext cx="2127505" cy="684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quark confinement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</a:p>
            <a:p>
              <a:pPr algn="ctr"/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DIRAC</a:t>
              </a:r>
              <a:endParaRPr lang="ro-RO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9" name="Straight Arrow Connector 88"/>
            <p:cNvCxnSpPr>
              <a:stCxn id="79" idx="2"/>
              <a:endCxn id="54" idx="1"/>
            </p:cNvCxnSpPr>
            <p:nvPr/>
          </p:nvCxnSpPr>
          <p:spPr>
            <a:xfrm>
              <a:off x="1837584" y="3238383"/>
              <a:ext cx="5331385" cy="11428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80" name="Group 7179"/>
          <p:cNvGrpSpPr/>
          <p:nvPr/>
        </p:nvGrpSpPr>
        <p:grpSpPr>
          <a:xfrm>
            <a:off x="257615" y="2533137"/>
            <a:ext cx="8750575" cy="3681939"/>
            <a:chOff x="252671" y="2711296"/>
            <a:chExt cx="8750575" cy="3681939"/>
          </a:xfrm>
        </p:grpSpPr>
        <p:sp>
          <p:nvSpPr>
            <p:cNvPr id="72" name="Oval 126"/>
            <p:cNvSpPr>
              <a:spLocks noChangeArrowheads="1"/>
            </p:cNvSpPr>
            <p:nvPr/>
          </p:nvSpPr>
          <p:spPr bwMode="auto">
            <a:xfrm>
              <a:off x="4267033" y="2711296"/>
              <a:ext cx="2384287" cy="1071864"/>
            </a:xfrm>
            <a:prstGeom prst="ellips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651320" y="2785563"/>
              <a:ext cx="2351926" cy="9233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l-GR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baseline="-25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small – large </a:t>
              </a:r>
              <a:r>
                <a:rPr lang="en-US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i="1" baseline="30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asymptotic freedom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</a:p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nd perturbative QCD</a:t>
              </a:r>
            </a:p>
          </p:txBody>
        </p:sp>
        <p:sp>
          <p:nvSpPr>
            <p:cNvPr id="3" name="AutoShape 70"/>
            <p:cNvSpPr>
              <a:spLocks/>
            </p:cNvSpPr>
            <p:nvPr/>
          </p:nvSpPr>
          <p:spPr bwMode="auto">
            <a:xfrm rot="5400000" flipH="1">
              <a:off x="1237906" y="4739277"/>
              <a:ext cx="228600" cy="618909"/>
            </a:xfrm>
            <a:prstGeom prst="leftBrace">
              <a:avLst>
                <a:gd name="adj1" fmla="val 21933"/>
                <a:gd name="adj2" fmla="val 50731"/>
              </a:avLst>
            </a:prstGeom>
            <a:noFill/>
            <a:ln w="28575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Rectangle 78"/>
            <p:cNvSpPr>
              <a:spLocks noChangeArrowheads="1"/>
            </p:cNvSpPr>
            <p:nvPr/>
          </p:nvSpPr>
          <p:spPr bwMode="auto">
            <a:xfrm>
              <a:off x="1143182" y="4066862"/>
              <a:ext cx="46867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400" b="1">
                  <a:latin typeface="Helvetica" pitchFamily="34" charset="0"/>
                  <a:sym typeface="Symbol" pitchFamily="18" charset="2"/>
                </a:rPr>
                <a:t></a:t>
              </a:r>
              <a:r>
                <a:rPr lang="en-US" altLang="en-US" sz="2400" b="1" baseline="30000">
                  <a:latin typeface="Helvetica" pitchFamily="34" charset="0"/>
                  <a:sym typeface="Symbol" pitchFamily="18" charset="2"/>
                </a:rPr>
                <a:t>+</a:t>
              </a:r>
              <a:endParaRPr lang="fr-FR" altLang="en-US" sz="2400" b="1">
                <a:latin typeface="Helvetica" pitchFamily="34" charset="0"/>
                <a:sym typeface="Symbol" pitchFamily="18" charset="2"/>
              </a:endParaRPr>
            </a:p>
          </p:txBody>
        </p:sp>
        <p:sp>
          <p:nvSpPr>
            <p:cNvPr id="17" name="Oval 84"/>
            <p:cNvSpPr>
              <a:spLocks noChangeArrowheads="1"/>
            </p:cNvSpPr>
            <p:nvPr/>
          </p:nvSpPr>
          <p:spPr bwMode="auto">
            <a:xfrm>
              <a:off x="1461618" y="4468500"/>
              <a:ext cx="174732" cy="168275"/>
            </a:xfrm>
            <a:prstGeom prst="ellipse">
              <a:avLst/>
            </a:prstGeom>
            <a:solidFill>
              <a:srgbClr val="0DE3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" name="Rectangle 111"/>
            <p:cNvSpPr>
              <a:spLocks noChangeArrowheads="1"/>
            </p:cNvSpPr>
            <p:nvPr/>
          </p:nvSpPr>
          <p:spPr bwMode="auto">
            <a:xfrm>
              <a:off x="991312" y="4630425"/>
              <a:ext cx="326601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>
                  <a:latin typeface="Helvetica" pitchFamily="34" charset="0"/>
                  <a:sym typeface="Symbol" pitchFamily="18" charset="2"/>
                </a:rPr>
                <a:t>u</a:t>
              </a:r>
              <a:endParaRPr lang="fr-FR" altLang="en-US" sz="2000">
                <a:latin typeface="Helvetica" pitchFamily="34" charset="0"/>
                <a:sym typeface="Symbol" pitchFamily="18" charset="2"/>
              </a:endParaRPr>
            </a:p>
          </p:txBody>
        </p:sp>
        <p:sp>
          <p:nvSpPr>
            <p:cNvPr id="45" name="Rectangle 112"/>
            <p:cNvSpPr>
              <a:spLocks noChangeArrowheads="1"/>
            </p:cNvSpPr>
            <p:nvPr/>
          </p:nvSpPr>
          <p:spPr bwMode="auto">
            <a:xfrm>
              <a:off x="1373435" y="4630425"/>
              <a:ext cx="32496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>
                  <a:latin typeface="Helvetica" pitchFamily="34" charset="0"/>
                  <a:sym typeface="Symbol" pitchFamily="18" charset="2"/>
                </a:rPr>
                <a:t>d</a:t>
              </a:r>
              <a:endParaRPr lang="fr-FR" altLang="en-US" sz="2000">
                <a:latin typeface="Helvetica" pitchFamily="34" charset="0"/>
                <a:sym typeface="Symbol" pitchFamily="18" charset="2"/>
              </a:endParaRPr>
            </a:p>
          </p:txBody>
        </p:sp>
        <p:sp>
          <p:nvSpPr>
            <p:cNvPr id="46" name="Line 113"/>
            <p:cNvSpPr>
              <a:spLocks noChangeShapeType="1"/>
            </p:cNvSpPr>
            <p:nvPr/>
          </p:nvSpPr>
          <p:spPr bwMode="auto">
            <a:xfrm>
              <a:off x="1459985" y="4706625"/>
              <a:ext cx="0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47" name="Line 114"/>
            <p:cNvSpPr>
              <a:spLocks noChangeShapeType="1"/>
            </p:cNvSpPr>
            <p:nvPr/>
          </p:nvSpPr>
          <p:spPr bwMode="auto">
            <a:xfrm>
              <a:off x="1459985" y="4706625"/>
              <a:ext cx="186163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51" name="Line 118"/>
            <p:cNvSpPr>
              <a:spLocks noChangeShapeType="1"/>
            </p:cNvSpPr>
            <p:nvPr/>
          </p:nvSpPr>
          <p:spPr bwMode="auto">
            <a:xfrm flipH="1">
              <a:off x="1211768" y="4554225"/>
              <a:ext cx="248217" cy="15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55" name="Rectangle 122"/>
            <p:cNvSpPr>
              <a:spLocks noChangeArrowheads="1"/>
            </p:cNvSpPr>
            <p:nvPr/>
          </p:nvSpPr>
          <p:spPr bwMode="auto">
            <a:xfrm>
              <a:off x="550401" y="5084450"/>
              <a:ext cx="1634638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dirty="0">
                  <a:latin typeface="Helvetica" pitchFamily="34" charset="0"/>
                </a:rPr>
                <a:t>Small </a:t>
              </a:r>
              <a:r>
                <a:rPr lang="en-US" altLang="en-US" sz="1400" dirty="0">
                  <a:latin typeface="Helvetica" pitchFamily="34" charset="0"/>
                  <a:sym typeface="Symbol" pitchFamily="18" charset="2"/>
                </a:rPr>
                <a:t></a:t>
              </a:r>
              <a:r>
                <a:rPr lang="en-US" altLang="en-US" sz="1400" dirty="0">
                  <a:latin typeface="Helvetica" pitchFamily="34" charset="0"/>
                </a:rPr>
                <a:t>x distance;</a:t>
              </a:r>
            </a:p>
            <a:p>
              <a:pPr algn="ctr"/>
              <a:r>
                <a:rPr lang="en-US" altLang="en-US" sz="1400" dirty="0">
                  <a:latin typeface="Helvetica" pitchFamily="34" charset="0"/>
                </a:rPr>
                <a:t>quark degrees </a:t>
              </a:r>
            </a:p>
            <a:p>
              <a:pPr algn="ctr"/>
              <a:r>
                <a:rPr lang="en-US" altLang="en-US" sz="1400" dirty="0">
                  <a:latin typeface="Helvetica" pitchFamily="34" charset="0"/>
                </a:rPr>
                <a:t>of </a:t>
              </a:r>
              <a:r>
                <a:rPr lang="en-US" altLang="en-US" sz="1400" dirty="0" smtClean="0">
                  <a:latin typeface="Helvetica" pitchFamily="34" charset="0"/>
                </a:rPr>
                <a:t>freedom</a:t>
              </a:r>
              <a:endParaRPr lang="fr-FR" altLang="en-US" sz="1400" dirty="0">
                <a:latin typeface="Helvetica" pitchFamily="34" charset="0"/>
              </a:endParaRPr>
            </a:p>
          </p:txBody>
        </p:sp>
        <p:sp>
          <p:nvSpPr>
            <p:cNvPr id="60" name="Oval 127"/>
            <p:cNvSpPr>
              <a:spLocks noChangeArrowheads="1"/>
            </p:cNvSpPr>
            <p:nvPr/>
          </p:nvSpPr>
          <p:spPr bwMode="auto">
            <a:xfrm>
              <a:off x="1054999" y="4462150"/>
              <a:ext cx="171465" cy="1714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52671" y="6023903"/>
              <a:ext cx="2230098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asymptotic freedom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endParaRPr lang="ro-RO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Oval 126"/>
            <p:cNvSpPr>
              <a:spLocks noChangeArrowheads="1"/>
            </p:cNvSpPr>
            <p:nvPr/>
          </p:nvSpPr>
          <p:spPr bwMode="auto">
            <a:xfrm>
              <a:off x="531436" y="4082009"/>
              <a:ext cx="1610143" cy="1803400"/>
            </a:xfrm>
            <a:prstGeom prst="ellips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93" name="Straight Arrow Connector 92"/>
            <p:cNvCxnSpPr>
              <a:stCxn id="76" idx="2"/>
              <a:endCxn id="65" idx="7"/>
            </p:cNvCxnSpPr>
            <p:nvPr/>
          </p:nvCxnSpPr>
          <p:spPr>
            <a:xfrm flipH="1">
              <a:off x="1905779" y="3708893"/>
              <a:ext cx="5921504" cy="6372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20.09.16</a:t>
            </a:fld>
            <a:endParaRPr lang="en-US" dirty="0"/>
          </a:p>
        </p:txBody>
      </p:sp>
      <p:sp>
        <p:nvSpPr>
          <p:cNvPr id="10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83" name="Footer Placeholder 4"/>
          <p:cNvSpPr txBox="1">
            <a:spLocks/>
          </p:cNvSpPr>
          <p:nvPr/>
        </p:nvSpPr>
        <p:spPr bwMode="auto">
          <a:xfrm>
            <a:off x="2510607" y="6397315"/>
            <a:ext cx="4609374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 eaLnBrk="1" hangingPunct="1">
              <a:defRPr/>
            </a:pPr>
            <a:r>
              <a:rPr lang="ro-RO" b="1" dirty="0" smtClean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Mircea Pentia IFIN-HH Bucharest</a:t>
            </a:r>
          </a:p>
        </p:txBody>
      </p:sp>
    </p:spTree>
    <p:extLst>
      <p:ext uri="{BB962C8B-B14F-4D97-AF65-F5344CB8AC3E}">
        <p14:creationId xmlns:p14="http://schemas.microsoft.com/office/powerpoint/2010/main" val="754107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20.09.16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083145" cy="5263889"/>
          </a:xfrm>
          <a:prstGeom prst="rect">
            <a:avLst/>
          </a:prstGeom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175" y="0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1" name="WordArt 98"/>
          <p:cNvSpPr>
            <a:spLocks noChangeArrowheads="1" noChangeShapeType="1" noTextEdit="1"/>
          </p:cNvSpPr>
          <p:nvPr/>
        </p:nvSpPr>
        <p:spPr bwMode="auto">
          <a:xfrm>
            <a:off x="457200" y="42337"/>
            <a:ext cx="814724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possible </a:t>
            </a:r>
            <a:r>
              <a:rPr lang="en-US" sz="3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scheme of the setup and detectors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281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457200" y="42337"/>
            <a:ext cx="814724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possible scheme of the detectors before the magnet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20.09.16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00"/>
          <a:stretch/>
        </p:blipFill>
        <p:spPr>
          <a:xfrm>
            <a:off x="0" y="549833"/>
            <a:ext cx="9150970" cy="563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9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56084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QCD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its prediction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21" y="520395"/>
            <a:ext cx="8920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QCD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Lagrangians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use the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SU(3)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*SU(3)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SU(2)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*SU(2)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chiral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symmetry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breaking.</a:t>
            </a:r>
            <a:endParaRPr lang="ro-RO" sz="2400" dirty="0">
              <a:latin typeface="Script MT Bold" panose="03040602040607080904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20.09.16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215839" y="1367519"/>
            <a:ext cx="8600496" cy="1002253"/>
            <a:chOff x="203472" y="1916010"/>
            <a:chExt cx="8600496" cy="1002253"/>
          </a:xfrm>
        </p:grpSpPr>
        <p:sp>
          <p:nvSpPr>
            <p:cNvPr id="4" name="Rectangle 3"/>
            <p:cNvSpPr/>
            <p:nvPr/>
          </p:nvSpPr>
          <p:spPr>
            <a:xfrm>
              <a:off x="203472" y="1916010"/>
              <a:ext cx="4761112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u,d,s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2400" dirty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(3) = </a:t>
              </a:r>
              <a:r>
                <a:rPr lang="en-US" sz="2400" dirty="0" err="1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baseline="-25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sym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(3)+</a:t>
              </a:r>
              <a:r>
                <a:rPr lang="en-US" sz="2400" dirty="0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baseline="-25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sym.br</a:t>
              </a:r>
              <a:r>
                <a:rPr lang="en-US" sz="2400" baseline="-25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3)</a:t>
              </a:r>
              <a:endParaRPr lang="ro-RO" sz="2400" dirty="0">
                <a:solidFill>
                  <a:srgbClr val="00206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964584" y="2187014"/>
              <a:ext cx="38393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sym.br.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is proportional  to </a:t>
              </a:r>
              <a:r>
                <a:rPr lang="en-US" sz="2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o-RO" sz="2400" dirty="0">
                <a:latin typeface="Script MT Bold" panose="03040602040607080904" pitchFamily="66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3472" y="2456598"/>
              <a:ext cx="4794774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u,d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2400" dirty="0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 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2400" dirty="0" err="1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baseline="-25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sym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 +</a:t>
              </a:r>
              <a:r>
                <a:rPr lang="en-US" sz="2400" dirty="0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baseline="-25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sym.br</a:t>
              </a:r>
              <a:r>
                <a:rPr lang="en-US" sz="2400" baseline="-25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 </a:t>
              </a:r>
              <a:endParaRPr lang="ro-RO" sz="2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3879" y="2564903"/>
            <a:ext cx="8839683" cy="1832670"/>
            <a:chOff x="116154" y="3200241"/>
            <a:chExt cx="8839683" cy="1832670"/>
          </a:xfrm>
        </p:grpSpPr>
        <p:sp>
          <p:nvSpPr>
            <p:cNvPr id="6" name="TextBox 5"/>
            <p:cNvSpPr txBox="1"/>
            <p:nvPr/>
          </p:nvSpPr>
          <p:spPr>
            <a:xfrm>
              <a:off x="116154" y="3217029"/>
              <a:ext cx="8839683" cy="181588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QCD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provides cross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sections with 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1%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precision.</a:t>
              </a:r>
              <a:endPara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Perturbation 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heory is working at </a:t>
              </a:r>
              <a:r>
                <a:rPr lang="en-US" sz="22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high momentum transfer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Q.</a:t>
              </a:r>
            </a:p>
            <a:p>
              <a:pPr marL="342900" indent="-342900">
                <a:buAutoNum type="arabicPeriod"/>
              </a:pP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Unitarity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condition </a:t>
              </a:r>
              <a:endPara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 large </a:t>
              </a:r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contribution of </a:t>
              </a:r>
              <a:r>
                <a:rPr lang="en-US" sz="2200" dirty="0"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sym.br.</a:t>
              </a:r>
              <a:r>
                <a:rPr lang="en-US" sz="2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 the cross section is proportional to </a:t>
              </a:r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1/Q</a:t>
              </a:r>
              <a:r>
                <a:rPr lang="en-US" sz="2200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Therefore, these experiments checked only the </a:t>
              </a:r>
              <a:r>
                <a:rPr lang="en-US" sz="2200" dirty="0" err="1"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2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sym</a:t>
              </a:r>
              <a:r>
                <a:rPr lang="en-US" sz="2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prediction.</a:t>
              </a:r>
              <a:endParaRPr lang="ro-RO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155" y="3200241"/>
              <a:ext cx="2316163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203472" y="4581128"/>
            <a:ext cx="885009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</a:t>
            </a:r>
            <a:r>
              <a:rPr lang="en-US" sz="2200" dirty="0" smtClean="0">
                <a:solidFill>
                  <a:srgbClr val="00206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predictions, we should study </a:t>
            </a:r>
          </a:p>
          <a:p>
            <a:pPr marL="0" lvl="1" algn="ctr"/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momentum transfer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processes.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4860" y="5525353"/>
            <a:ext cx="885009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Tools: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 calculations and Chiral Perturbation Theory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ChPT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{Lattice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solidFill>
                  <a:srgbClr val="00206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(2);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ChPT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effective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Lagrangians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641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56084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easurement of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K scattering lengths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596" y="775050"/>
            <a:ext cx="8718929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 </a:t>
            </a:r>
            <a:r>
              <a:rPr lang="el-GR" sz="2400" i="1" dirty="0" smtClean="0">
                <a:latin typeface="Times New Roman"/>
                <a:cs typeface="Times New Roman"/>
              </a:rPr>
              <a:t>π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lengths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disappear in the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chirally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symmetic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world</a:t>
            </a:r>
            <a:r>
              <a:rPr lang="en-US" dirty="0" smtClean="0"/>
              <a:t>.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Therefore, the scattering lengths 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very sensitive to </a:t>
            </a:r>
            <a:r>
              <a:rPr lang="en-US" sz="2400" dirty="0" smtClean="0">
                <a:solidFill>
                  <a:srgbClr val="00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sym.br.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20.09.16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2597" y="2708920"/>
            <a:ext cx="871892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Lattice QCD (LQCD), the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at threshold is 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rela-tively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simple process. LQCD provides </a:t>
            </a:r>
            <a:r>
              <a:rPr lang="el-GR" sz="2400" i="1" dirty="0" smtClean="0">
                <a:latin typeface="Times New Roman"/>
                <a:cs typeface="Times New Roman"/>
              </a:rPr>
              <a:t>π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lengths with an average precision of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precision will be improved in the near future.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664" y="4466557"/>
            <a:ext cx="8735861" cy="17235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only one experimental study: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DIRAC collaboration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observed 349±62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atomic pairs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[</a:t>
            </a:r>
            <a:r>
              <a:rPr lang="en-U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PRL (2016)] </a:t>
            </a:r>
            <a:r>
              <a:rPr lang="en-U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an average precision of </a:t>
            </a:r>
            <a:r>
              <a:rPr lang="en-U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34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% </a:t>
            </a: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ICHEP 2016, Chicago).</a:t>
            </a:r>
            <a:endParaRPr lang="en-US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360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485" y="764704"/>
            <a:ext cx="8849532" cy="22775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DIRAC collaboration proposes:</a:t>
            </a: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measure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precision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better than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attice calculations of the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QCD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2400" dirty="0">
                <a:solidFill>
                  <a:srgbClr val="00206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L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same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precision.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20.09.16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9485" y="3309084"/>
            <a:ext cx="884953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measurement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performed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450 GeV/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CERN SPS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175" y="-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1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56084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easurement of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K scattering lengths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6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457200" y="42337"/>
            <a:ext cx="814724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K atom lifetime and </a:t>
            </a:r>
            <a:r>
              <a:rPr lang="el-GR" sz="3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K scattering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length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20.09.16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395536" y="601896"/>
            <a:ext cx="2862325" cy="64800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r"/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GB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GB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32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GB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32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GB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GB" sz="32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0" y="710727"/>
            <a:ext cx="5400608" cy="846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</a:t>
            </a:r>
            <a:r>
              <a:rPr lang="en-GB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th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=(3.5±0.4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)</a:t>
            </a:r>
            <a:r>
              <a:rPr lang="en-US" sz="2400" dirty="0">
                <a:latin typeface="Times New Roman"/>
                <a:cs typeface="Times New Roman"/>
                <a:sym typeface="Symbol"/>
              </a:rPr>
              <a:t>10</a:t>
            </a:r>
            <a:r>
              <a:rPr lang="en-US" sz="2400" baseline="30000" dirty="0">
                <a:latin typeface="Times New Roman"/>
                <a:cs typeface="Times New Roman"/>
                <a:sym typeface="Symbol"/>
              </a:rPr>
              <a:t>-15 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s. 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evaluation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 for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this relation is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27" y="1734201"/>
            <a:ext cx="4709069" cy="45429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" t="12840" r="7718" b="13764"/>
          <a:stretch/>
        </p:blipFill>
        <p:spPr>
          <a:xfrm>
            <a:off x="394760" y="1628799"/>
            <a:ext cx="3734538" cy="46483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665084"/>
            <a:ext cx="59463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1/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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91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704856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DIRAC setup &amp; experimental and theoretical data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20.09.16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576192"/>
              </p:ext>
            </p:extLst>
          </p:nvPr>
        </p:nvGraphicFramePr>
        <p:xfrm>
          <a:off x="3416300" y="28575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6300" y="28575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793861"/>
              </p:ext>
            </p:extLst>
          </p:nvPr>
        </p:nvGraphicFramePr>
        <p:xfrm>
          <a:off x="241176" y="3573016"/>
          <a:ext cx="8579295" cy="1106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6488"/>
                <a:gridCol w="2880320"/>
                <a:gridCol w="1440160"/>
                <a:gridCol w="1944216"/>
                <a:gridCol w="1008111"/>
              </a:tblGrid>
              <a:tr h="5578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Experiment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Detected atomic pairs (</a:t>
                      </a:r>
                      <a:r>
                        <a:rPr lang="en-US" sz="2000" b="0" i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</a:t>
                      </a:r>
                      <a:r>
                        <a:rPr lang="en-US" sz="2000" b="0" i="1" baseline="-25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r>
                        <a:rPr lang="en-US" sz="20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en-US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τ</a:t>
                      </a:r>
                      <a:r>
                        <a:rPr lang="en-US" sz="2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(10</a:t>
                      </a:r>
                      <a:r>
                        <a:rPr lang="en-US" sz="2000" b="0" baseline="30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-15</a:t>
                      </a:r>
                      <a:r>
                        <a:rPr lang="en-US" sz="2000" b="0" baseline="-25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s)</a:t>
                      </a:r>
                      <a:endParaRPr lang="en-US" sz="2000" b="0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r>
                        <a:rPr lang="en-US" sz="2000" b="0" i="1" baseline="-25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en-US" sz="2000" b="0" i="0" baseline="30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2000" b="0" i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(</a:t>
                      </a:r>
                      <a:r>
                        <a:rPr lang="en-US" sz="2000" b="0" i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r>
                        <a:rPr lang="en-US" sz="2000" b="0" i="0" baseline="-25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1/2</a:t>
                      </a:r>
                      <a:r>
                        <a:rPr lang="en-US" sz="2000" b="0" i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en-US" sz="2000" b="0" i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r>
                        <a:rPr lang="en-US" sz="2000" b="0" i="0" baseline="-25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3/2</a:t>
                      </a:r>
                      <a:r>
                        <a:rPr lang="en-US" sz="2000" b="0" i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)/3</a:t>
                      </a:r>
                      <a:endParaRPr lang="en-US" sz="2000" b="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Average error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</a:tr>
              <a:tr h="3115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DIRAC</a:t>
                      </a:r>
                      <a:endParaRPr lang="en-US" sz="16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349±61(stat)±9(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syst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=349±62(tot)  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(5.6</a:t>
                      </a: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σ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5.5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± 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0 .072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±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34%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905040"/>
              </p:ext>
            </p:extLst>
          </p:nvPr>
        </p:nvGraphicFramePr>
        <p:xfrm>
          <a:off x="237444" y="4740910"/>
          <a:ext cx="8579296" cy="1533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6488"/>
                <a:gridCol w="1152128"/>
                <a:gridCol w="1152128"/>
                <a:gridCol w="1224136"/>
                <a:gridCol w="1152128"/>
                <a:gridCol w="1224136"/>
                <a:gridCol w="1368152"/>
              </a:tblGrid>
              <a:tr h="5578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Theory</a:t>
                      </a:r>
                      <a:endParaRPr lang="en-US" sz="19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Buttiker</a:t>
                      </a:r>
                      <a:r>
                        <a:rPr lang="da-DK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et al. EPJ (2004)</a:t>
                      </a:r>
                      <a:endParaRPr lang="en-US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Sasaki</a:t>
                      </a:r>
                      <a:r>
                        <a:rPr lang="da-DK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et al. PRD (2014)</a:t>
                      </a:r>
                      <a:endParaRPr lang="en-US" sz="1400" b="0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Fu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PRD (2012)</a:t>
                      </a:r>
                      <a:endParaRPr lang="en-US" sz="1400" b="0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Beane</a:t>
                      </a:r>
                      <a:r>
                        <a:rPr lang="en-US" sz="1400" b="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et al. PRD</a:t>
                      </a:r>
                      <a:r>
                        <a:rPr lang="en-US" sz="1400" b="0" i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(2006)</a:t>
                      </a:r>
                      <a:endParaRPr lang="en-US" sz="1400" b="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Lang et</a:t>
                      </a:r>
                      <a:r>
                        <a:rPr lang="en-US" sz="1400" b="0" i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al.</a:t>
                      </a:r>
                      <a:r>
                        <a:rPr lang="en-US" sz="1400" b="0" i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PRD</a:t>
                      </a:r>
                      <a:r>
                        <a:rPr lang="en-US" sz="1400" b="0" i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(2012)</a:t>
                      </a:r>
                      <a:endParaRPr lang="en-US" sz="1400" b="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Bijnens</a:t>
                      </a:r>
                      <a:r>
                        <a:rPr lang="nl-NL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et al.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JHEP (2004)</a:t>
                      </a:r>
                      <a:endParaRPr lang="en-US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</a:tr>
              <a:tr h="3115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r>
                        <a:rPr lang="en-US" sz="1800" b="0" i="1" baseline="-25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en-US" sz="1800" b="0" i="0" baseline="30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en-US" sz="1900" b="0" i="1" baseline="30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1900" i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0.090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±0.005 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0.081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±0.013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0.0777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±0.0013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0.077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“0.1 – 0.2”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0.089</a:t>
                      </a:r>
                    </a:p>
                  </a:txBody>
                  <a:tcPr marL="45534" marR="45534" marT="0" marB="0" anchor="ctr"/>
                </a:tc>
              </a:tr>
              <a:tr h="3115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Method</a:t>
                      </a: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Roy-Steiner equation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Lattice calculation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Lattice calculation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Lattice calculation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Lattice calculation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ChPT</a:t>
                      </a:r>
                      <a:r>
                        <a:rPr lang="en-GB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2-loop</a:t>
                      </a:r>
                      <a:endParaRPr lang="en-US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" b="28362"/>
          <a:stretch/>
        </p:blipFill>
        <p:spPr>
          <a:xfrm>
            <a:off x="1524000" y="518318"/>
            <a:ext cx="5896145" cy="30462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75674" y="4157528"/>
            <a:ext cx="415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5.0</a:t>
            </a:r>
          </a:p>
          <a:p>
            <a:r>
              <a:rPr lang="en-US" sz="1400" dirty="0" smtClean="0"/>
              <a:t>2.8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006467" y="4162886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0.031</a:t>
            </a:r>
          </a:p>
          <a:p>
            <a:r>
              <a:rPr lang="en-US" sz="1400" dirty="0" smtClean="0"/>
              <a:t>0.020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45279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457200" y="42337"/>
            <a:ext cx="814724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Dimeson atom production at proton momentum 450 GeV/c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20.09.16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665084"/>
            <a:ext cx="8784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dimeson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atom production in </a:t>
            </a:r>
            <a:r>
              <a:rPr lang="en-US" sz="2400" i="1" u="sng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-nucleus interaction can be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enlarged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by more than an order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magnitude,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if the incident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momentum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increased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450 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GeV/c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" name="TextBox 4095"/>
          <p:cNvSpPr txBox="1"/>
          <p:nvPr/>
        </p:nvSpPr>
        <p:spPr>
          <a:xfrm>
            <a:off x="180108" y="1962889"/>
            <a:ext cx="8784959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SPS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operation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conditions at 450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GeV/c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lab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4°)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yield, i.e. 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the number of produced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dimeson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atoms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400" i="1" baseline="-25000" dirty="0">
                <a:latin typeface="Times New Roman"/>
                <a:cs typeface="Times New Roman"/>
              </a:rPr>
              <a:t>π</a:t>
            </a:r>
            <a:r>
              <a:rPr lang="en-US" sz="2400" i="1" dirty="0">
                <a:latin typeface="Times New Roman"/>
                <a:cs typeface="Times New Roman"/>
              </a:rPr>
              <a:t> , </a:t>
            </a:r>
            <a:r>
              <a:rPr lang="en-US" sz="2400" i="1" dirty="0" smtClean="0">
                <a:latin typeface="Times New Roman"/>
                <a:cs typeface="Times New Roman"/>
              </a:rPr>
              <a:t>A</a:t>
            </a:r>
            <a:r>
              <a:rPr lang="el-GR" sz="2400" i="1" baseline="-25000" dirty="0" smtClean="0">
                <a:latin typeface="Times New Roman"/>
                <a:cs typeface="Times New Roman"/>
              </a:rPr>
              <a:t>π</a:t>
            </a:r>
            <a:r>
              <a:rPr lang="de-CH" sz="2400" i="1" baseline="-25000" dirty="0" smtClean="0">
                <a:latin typeface="Times New Roman"/>
                <a:cs typeface="Times New Roman"/>
              </a:rPr>
              <a:t>+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K</a:t>
            </a:r>
            <a:r>
              <a:rPr lang="en-US" sz="2400" i="1" dirty="0" smtClean="0">
                <a:latin typeface="Times New Roman"/>
                <a:cs typeface="Times New Roman"/>
              </a:rPr>
              <a:t>- </a:t>
            </a:r>
            <a:r>
              <a:rPr lang="en-US" sz="2400" dirty="0" smtClean="0">
                <a:latin typeface="Times New Roman"/>
                <a:cs typeface="Times New Roman"/>
              </a:rPr>
              <a:t> and  </a:t>
            </a:r>
            <a:r>
              <a:rPr lang="en-US" sz="2400" i="1" dirty="0" smtClean="0">
                <a:latin typeface="Times New Roman"/>
                <a:cs typeface="Times New Roman"/>
              </a:rPr>
              <a:t>A</a:t>
            </a:r>
            <a:r>
              <a:rPr lang="el-GR" sz="2400" i="1" baseline="-25000" dirty="0" smtClean="0">
                <a:latin typeface="Times New Roman"/>
                <a:cs typeface="Times New Roman"/>
              </a:rPr>
              <a:t>π</a:t>
            </a:r>
            <a:r>
              <a:rPr lang="en-US" sz="2400" i="1" dirty="0" smtClean="0">
                <a:latin typeface="Times New Roman"/>
                <a:cs typeface="Times New Roman"/>
              </a:rPr>
              <a:t>-</a:t>
            </a:r>
            <a:r>
              <a:rPr lang="de-CH" sz="2400" i="1" baseline="-25000" dirty="0" smtClean="0">
                <a:latin typeface="Times New Roman"/>
                <a:cs typeface="Times New Roman"/>
              </a:rPr>
              <a:t>K+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per 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unit, will be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12±2, 53±11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24±5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times higher than in the previous DIRAC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experiment. </a:t>
            </a: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Ref.: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Gorchakov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Nemenov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J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Phys. G: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Part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(2016).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TextBox 4096"/>
          <p:cNvSpPr txBox="1"/>
          <p:nvPr/>
        </p:nvSpPr>
        <p:spPr>
          <a:xfrm>
            <a:off x="184118" y="4020414"/>
            <a:ext cx="878400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significant increase in the </a:t>
            </a:r>
            <a:r>
              <a:rPr lang="en-US" sz="2400" i="1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lang="el-GR" sz="2400" i="1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de-CH" sz="2400" i="1" baseline="-25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lang="en-US" sz="2400" i="1" baseline="-25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K</a:t>
            </a:r>
            <a:r>
              <a:rPr lang="en-US" sz="2400" i="1" dirty="0">
                <a:solidFill>
                  <a:srgbClr val="C00000"/>
                </a:solidFill>
                <a:latin typeface="Times New Roman"/>
                <a:cs typeface="Times New Roman"/>
              </a:rPr>
              <a:t>- </a:t>
            </a:r>
            <a:r>
              <a:rPr lang="en-US" sz="2400" dirty="0">
                <a:solidFill>
                  <a:srgbClr val="C00000"/>
                </a:solidFill>
                <a:latin typeface="Times New Roman"/>
                <a:cs typeface="Times New Roman"/>
              </a:rPr>
              <a:t> and  </a:t>
            </a:r>
            <a:r>
              <a:rPr lang="en-US" sz="2400" i="1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lang="el-GR" sz="2400" i="1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2400" i="1" dirty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lang="de-CH" sz="2400" i="1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K</a:t>
            </a:r>
            <a:r>
              <a:rPr lang="de-CH" sz="2400" i="1" baseline="-25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production allows 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 measure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DIRAC setup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a comparable running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time </a:t>
            </a:r>
            <a:r>
              <a:rPr lang="en-GB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GB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with a </a:t>
            </a:r>
            <a:r>
              <a:rPr lang="en-US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precision better than 5</a:t>
            </a:r>
            <a:r>
              <a:rPr lang="en-US" sz="2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 check with the same accuracy predictions of the total </a:t>
            </a:r>
            <a:r>
              <a:rPr lang="en-US" sz="2400" dirty="0" smtClean="0">
                <a:solidFill>
                  <a:srgbClr val="C0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QCD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Lagrangian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based on the chiral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SU(3)</a:t>
            </a:r>
            <a:r>
              <a:rPr lang="en-US" sz="2400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*SU(3)</a:t>
            </a:r>
            <a:r>
              <a:rPr lang="en-US" sz="2400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symmetry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breaking.  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306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457200" y="42337"/>
            <a:ext cx="814724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ossible </a:t>
            </a:r>
            <a:r>
              <a:rPr lang="en-US" sz="3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scheme of the setup and detectors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20.09.16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06"/>
          <a:stretch/>
        </p:blipFill>
        <p:spPr>
          <a:xfrm>
            <a:off x="-10978" y="593649"/>
            <a:ext cx="9140664" cy="581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14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457200" y="42337"/>
            <a:ext cx="814724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SPS beam time for</a:t>
            </a:r>
            <a:r>
              <a:rPr lang="el-GR" sz="3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 π</a:t>
            </a:r>
            <a:r>
              <a:rPr lang="en-US" sz="3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K scattering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length measurement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20.09.16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6057" y="554070"/>
            <a:ext cx="888953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000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= 24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GeV/c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and 450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GeV/</a:t>
            </a:r>
            <a:r>
              <a:rPr lang="en-GB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were </a:t>
            </a:r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simulated, processed 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analysed </a:t>
            </a:r>
            <a:b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(V.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Yazkov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DIRAC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note 2016-05).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" name="TextBox 4095"/>
          <p:cNvSpPr txBox="1"/>
          <p:nvPr/>
        </p:nvSpPr>
        <p:spPr>
          <a:xfrm>
            <a:off x="146058" y="1194223"/>
            <a:ext cx="8889538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Experimental conditions on SPS with Ni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target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target,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nuclear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efficiency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6x10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The proton beam can be used for other experiments.</a:t>
            </a:r>
            <a:endParaRPr lang="en-GB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Proton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beam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intensity: 3x10</a:t>
            </a:r>
            <a:r>
              <a:rPr lang="en-GB" sz="2000" baseline="30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protons/s</a:t>
            </a:r>
          </a:p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DIRAC worked at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2.7x10</a:t>
            </a:r>
            <a:r>
              <a:rPr lang="en-GB" sz="2000" baseline="30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protons/s)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Number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spills: 4.5x10</a:t>
            </a:r>
            <a:r>
              <a:rPr lang="en-GB" sz="2000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spill duration 4.5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s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Data taking: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3000 spills per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24 hours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Running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time: 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months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TextBox 4096"/>
          <p:cNvSpPr txBox="1"/>
          <p:nvPr/>
        </p:nvSpPr>
        <p:spPr>
          <a:xfrm>
            <a:off x="146057" y="3748768"/>
            <a:ext cx="8889539" cy="27007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u="sng" dirty="0">
                <a:latin typeface="Times New Roman" pitchFamily="18" charset="0"/>
                <a:cs typeface="Times New Roman" pitchFamily="18" charset="0"/>
              </a:rPr>
              <a:t>expected number 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l-GR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u="sng" dirty="0">
                <a:latin typeface="Times New Roman" pitchFamily="18" charset="0"/>
                <a:cs typeface="Times New Roman" pitchFamily="18" charset="0"/>
              </a:rPr>
              <a:t>atomic 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pairs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=13000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mtClean="0">
                <a:latin typeface="Times New Roman" pitchFamily="18" charset="0"/>
                <a:cs typeface="Times New Roman" pitchFamily="18" charset="0"/>
              </a:rPr>
              <a:t>(previous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DIRAC experiment: </a:t>
            </a:r>
            <a:r>
              <a:rPr lang="en-GB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=349±62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Statistical precision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at these conditions for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scattering length will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be: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~5%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Expected </a:t>
            </a:r>
            <a:r>
              <a:rPr lang="en-GB" u="sng" dirty="0">
                <a:latin typeface="Times New Roman" pitchFamily="18" charset="0"/>
                <a:cs typeface="Times New Roman" pitchFamily="18" charset="0"/>
              </a:rPr>
              <a:t>systematic 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error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will be at the level of  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2%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lnSpc>
                <a:spcPct val="150000"/>
              </a:lnSpc>
            </a:pP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Expected number of </a:t>
            </a:r>
            <a:r>
              <a:rPr lang="el-GR" u="sng" dirty="0" smtClean="0">
                <a:latin typeface="Times New Roman"/>
                <a:cs typeface="Times New Roman"/>
              </a:rPr>
              <a:t>π</a:t>
            </a:r>
            <a:r>
              <a:rPr lang="en-US" u="sng" baseline="30000" dirty="0" smtClean="0">
                <a:latin typeface="Times New Roman"/>
                <a:cs typeface="Times New Roman"/>
              </a:rPr>
              <a:t>+</a:t>
            </a:r>
            <a:r>
              <a:rPr lang="el-GR" u="sng" dirty="0" smtClean="0">
                <a:latin typeface="Times New Roman"/>
                <a:cs typeface="Times New Roman"/>
              </a:rPr>
              <a:t>π</a:t>
            </a:r>
            <a:r>
              <a:rPr lang="en-US" u="sng" baseline="30000" dirty="0" smtClean="0">
                <a:latin typeface="Times New Roman"/>
                <a:cs typeface="Times New Roman"/>
              </a:rPr>
              <a:t>- </a:t>
            </a:r>
            <a:r>
              <a:rPr lang="en-US" u="sng" dirty="0" smtClean="0">
                <a:latin typeface="Times New Roman"/>
                <a:cs typeface="Times New Roman"/>
              </a:rPr>
              <a:t>atomic pairs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  <a:r>
              <a:rPr lang="en-US" i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lang="en-US" i="1" baseline="-2500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lang="en-US" dirty="0" smtClean="0">
                <a:solidFill>
                  <a:srgbClr val="C00000"/>
                </a:solidFill>
                <a:latin typeface="Times New Roman"/>
                <a:cs typeface="Times New Roman"/>
              </a:rPr>
              <a:t>=400000 </a:t>
            </a:r>
          </a:p>
          <a:p>
            <a:pPr>
              <a:lnSpc>
                <a:spcPct val="150000"/>
              </a:lnSpc>
            </a:pP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Statistical precision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i="1" dirty="0" smtClean="0">
                <a:latin typeface="Times New Roman"/>
                <a:cs typeface="Times New Roman"/>
              </a:rPr>
              <a:t>π</a:t>
            </a:r>
            <a:r>
              <a:rPr lang="en-US" i="1" baseline="30000" dirty="0" smtClean="0">
                <a:latin typeface="Times New Roman"/>
                <a:cs typeface="Times New Roman"/>
              </a:rPr>
              <a:t>-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scattering length will be: 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0.7% 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Expected </a:t>
            </a:r>
            <a:r>
              <a:rPr lang="en-GB" u="sng" dirty="0">
                <a:latin typeface="Times New Roman" pitchFamily="18" charset="0"/>
                <a:cs typeface="Times New Roman" pitchFamily="18" charset="0"/>
              </a:rPr>
              <a:t>systematic error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will be at the level of </a:t>
            </a:r>
            <a:r>
              <a:rPr lang="en-GB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79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1489</Words>
  <Application>Microsoft Macintosh PowerPoint</Application>
  <PresentationFormat>On-screen Show (4:3)</PresentationFormat>
  <Paragraphs>216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2_Custom Design</vt:lpstr>
      <vt:lpstr>Office Theme</vt:lpstr>
      <vt:lpstr>3_Custom Design</vt:lpstr>
      <vt:lpstr>4_Custom Design</vt:lpstr>
      <vt:lpstr>Equation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RePack by Diakov</dc:creator>
  <cp:lastModifiedBy>juerg</cp:lastModifiedBy>
  <cp:revision>281</cp:revision>
  <cp:lastPrinted>2016-09-06T14:20:47Z</cp:lastPrinted>
  <dcterms:created xsi:type="dcterms:W3CDTF">2016-08-25T08:01:42Z</dcterms:created>
  <dcterms:modified xsi:type="dcterms:W3CDTF">2016-09-20T15:26:53Z</dcterms:modified>
</cp:coreProperties>
</file>